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commentAuthors.xml" ContentType="application/vnd.openxmlformats-officedocument.presentationml.commentAuthor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Default Extension="vml" ContentType="application/vnd.openxmlformats-officedocument.vmlDrawing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559" r:id="rId1"/>
  </p:sldMasterIdLst>
  <p:notesMasterIdLst>
    <p:notesMasterId r:id="rId28"/>
  </p:notesMasterIdLst>
  <p:handoutMasterIdLst>
    <p:handoutMasterId r:id="rId29"/>
  </p:handoutMasterIdLst>
  <p:sldIdLst>
    <p:sldId id="447" r:id="rId2"/>
    <p:sldId id="533" r:id="rId3"/>
    <p:sldId id="502" r:id="rId4"/>
    <p:sldId id="523" r:id="rId5"/>
    <p:sldId id="524" r:id="rId6"/>
    <p:sldId id="449" r:id="rId7"/>
    <p:sldId id="515" r:id="rId8"/>
    <p:sldId id="451" r:id="rId9"/>
    <p:sldId id="513" r:id="rId10"/>
    <p:sldId id="516" r:id="rId11"/>
    <p:sldId id="532" r:id="rId12"/>
    <p:sldId id="509" r:id="rId13"/>
    <p:sldId id="452" r:id="rId14"/>
    <p:sldId id="484" r:id="rId15"/>
    <p:sldId id="517" r:id="rId16"/>
    <p:sldId id="519" r:id="rId17"/>
    <p:sldId id="526" r:id="rId18"/>
    <p:sldId id="520" r:id="rId19"/>
    <p:sldId id="491" r:id="rId20"/>
    <p:sldId id="508" r:id="rId21"/>
    <p:sldId id="510" r:id="rId22"/>
    <p:sldId id="511" r:id="rId23"/>
    <p:sldId id="521" r:id="rId24"/>
    <p:sldId id="528" r:id="rId25"/>
    <p:sldId id="531" r:id="rId26"/>
    <p:sldId id="498" r:id="rId27"/>
  </p:sldIdLst>
  <p:sldSz cx="9144000" cy="6858000" type="screen4x3"/>
  <p:notesSz cx="9926638" cy="6797675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142">
          <p15:clr>
            <a:srgbClr val="A4A3A4"/>
          </p15:clr>
        </p15:guide>
        <p15:guide id="2" pos="3127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vega@tpu.ru" initials="v" lastIdx="5" clrIdx="0">
    <p:extLst/>
  </p:cmAuthor>
  <p:cmAuthor id="2" name="Плешков Алексей Геннадьевич" initials="ПАГ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0"/>
      </p:ext>
    </p:extLst>
  </p:showPr>
  <p:clrMru>
    <a:srgbClr val="00D661"/>
    <a:srgbClr val="FFE89F"/>
    <a:srgbClr val="FFFFCC"/>
    <a:srgbClr val="FF6600"/>
    <a:srgbClr val="2F5895"/>
    <a:srgbClr val="0EA20E"/>
    <a:srgbClr val="990000"/>
    <a:srgbClr val="000099"/>
    <a:srgbClr val="FFDC6D"/>
    <a:srgbClr val="53B5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681" autoAdjust="0"/>
    <p:restoredTop sz="96701" autoAdjust="0"/>
  </p:normalViewPr>
  <p:slideViewPr>
    <p:cSldViewPr snapToGrid="0">
      <p:cViewPr>
        <p:scale>
          <a:sx n="125" d="100"/>
          <a:sy n="125" d="100"/>
        </p:scale>
        <p:origin x="-1536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140" d="100"/>
        <a:sy n="140" d="100"/>
      </p:scale>
      <p:origin x="0" y="0"/>
    </p:cViewPr>
  </p:sorterViewPr>
  <p:notesViewPr>
    <p:cSldViewPr snapToGrid="0">
      <p:cViewPr varScale="1">
        <p:scale>
          <a:sx n="76" d="100"/>
          <a:sy n="76" d="100"/>
        </p:scale>
        <p:origin x="-1596" y="-90"/>
      </p:cViewPr>
      <p:guideLst>
        <p:guide orient="horz" pos="2142"/>
        <p:guide pos="3127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commentAuthors" Target="commentAuthor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3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93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93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93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C7C12616-1DC5-441A-9842-59F5861C603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3084841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97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265488" y="509588"/>
            <a:ext cx="3395662" cy="254793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2188" y="3227388"/>
            <a:ext cx="7942262" cy="306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727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27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78FE0702-133F-4E99-B133-7591EBB33E2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93201859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dirty="0" smtClean="0"/>
          </a:p>
        </p:txBody>
      </p:sp>
      <p:sp>
        <p:nvSpPr>
          <p:cNvPr id="30724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3E809CB9-1BFC-4DE1-8DD2-D1A1431FCDAD}" type="slidenum">
              <a:rPr lang="ru-RU" altLang="ru-RU" smtClean="0"/>
              <a:pPr>
                <a:spcBef>
                  <a:spcPct val="0"/>
                </a:spcBef>
              </a:pPr>
              <a:t>1</a:t>
            </a:fld>
            <a:endParaRPr lang="ru-RU" altLang="ru-RU" dirty="0" smtClean="0"/>
          </a:p>
        </p:txBody>
      </p:sp>
    </p:spTree>
    <p:extLst>
      <p:ext uri="{BB962C8B-B14F-4D97-AF65-F5344CB8AC3E}">
        <p14:creationId xmlns="" xmlns:p14="http://schemas.microsoft.com/office/powerpoint/2010/main" val="41215717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FE0702-133F-4E99-B133-7591EBB33E24}" type="slidenum">
              <a:rPr lang="ru-RU" altLang="ru-RU" smtClean="0"/>
              <a:pPr>
                <a:defRPr/>
              </a:pPr>
              <a:t>2</a:t>
            </a:fld>
            <a:endParaRPr lang="ru-RU" altLang="ru-RU" dirty="0"/>
          </a:p>
        </p:txBody>
      </p:sp>
    </p:spTree>
    <p:extLst>
      <p:ext uri="{BB962C8B-B14F-4D97-AF65-F5344CB8AC3E}">
        <p14:creationId xmlns="" xmlns:p14="http://schemas.microsoft.com/office/powerpoint/2010/main" val="18761651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ru-RU" sz="1600" dirty="0" smtClean="0">
                <a:solidFill>
                  <a:schemeClr val="tx1"/>
                </a:solidFill>
                <a:latin typeface="Arial" charset="0"/>
              </a:rPr>
              <a:t>ТИС ТО - построена на основе объединения информационных и геоинформационных ресурсов органов государственной исполнительной власти, органов местного самоуправления и негосударственных учреждений, для информационного и аналитического обеспечения задач управления регионом</a:t>
            </a:r>
          </a:p>
          <a:p>
            <a:endParaRPr lang="ru-RU" sz="1600" dirty="0" smtClean="0">
              <a:solidFill>
                <a:schemeClr val="tx1"/>
              </a:solidFill>
              <a:latin typeface="Arial" charset="0"/>
            </a:endParaRPr>
          </a:p>
          <a:p>
            <a:r>
              <a:rPr lang="ru-RU" sz="1600" dirty="0" smtClean="0">
                <a:solidFill>
                  <a:schemeClr val="tx1"/>
                </a:solidFill>
                <a:latin typeface="Arial" charset="0"/>
              </a:rPr>
              <a:t>ТИС ТО позволяет проводить </a:t>
            </a:r>
            <a:r>
              <a:rPr lang="ru-RU" sz="1600" b="1" dirty="0" smtClean="0">
                <a:solidFill>
                  <a:schemeClr val="tx1"/>
                </a:solidFill>
                <a:latin typeface="Arial" charset="0"/>
              </a:rPr>
              <a:t>мониторинг</a:t>
            </a:r>
            <a:r>
              <a:rPr lang="ru-RU" sz="1600" dirty="0" smtClean="0">
                <a:solidFill>
                  <a:schemeClr val="tx1"/>
                </a:solidFill>
                <a:latin typeface="Arial" charset="0"/>
              </a:rPr>
              <a:t>, </a:t>
            </a:r>
            <a:r>
              <a:rPr lang="ru-RU" sz="1600" b="1" dirty="0" smtClean="0">
                <a:solidFill>
                  <a:schemeClr val="tx1"/>
                </a:solidFill>
                <a:latin typeface="Arial" charset="0"/>
              </a:rPr>
              <a:t>анализ</a:t>
            </a:r>
            <a:r>
              <a:rPr lang="ru-RU" sz="1600" dirty="0" smtClean="0">
                <a:solidFill>
                  <a:schemeClr val="tx1"/>
                </a:solidFill>
                <a:latin typeface="Arial" charset="0"/>
              </a:rPr>
              <a:t> информации, </a:t>
            </a:r>
            <a:r>
              <a:rPr lang="ru-RU" sz="1600" b="1" dirty="0" smtClean="0">
                <a:solidFill>
                  <a:schemeClr val="tx1"/>
                </a:solidFill>
                <a:latin typeface="Arial" charset="0"/>
              </a:rPr>
              <a:t>моделирование</a:t>
            </a:r>
            <a:r>
              <a:rPr lang="ru-RU" sz="1600" dirty="0" smtClean="0">
                <a:solidFill>
                  <a:schemeClr val="tx1"/>
                </a:solidFill>
                <a:latin typeface="Arial" charset="0"/>
              </a:rPr>
              <a:t> ситуаций, </a:t>
            </a:r>
            <a:r>
              <a:rPr lang="ru-RU" sz="1600" b="1" dirty="0" smtClean="0">
                <a:solidFill>
                  <a:schemeClr val="tx1"/>
                </a:solidFill>
                <a:latin typeface="Arial" charset="0"/>
              </a:rPr>
              <a:t>прогнозирование</a:t>
            </a:r>
            <a:r>
              <a:rPr lang="ru-RU" sz="1600" dirty="0" smtClean="0">
                <a:solidFill>
                  <a:schemeClr val="tx1"/>
                </a:solidFill>
                <a:latin typeface="Arial" charset="0"/>
              </a:rPr>
              <a:t> событий</a:t>
            </a:r>
            <a:r>
              <a:rPr lang="en-US" sz="1600" dirty="0" smtClean="0">
                <a:solidFill>
                  <a:schemeClr val="tx1"/>
                </a:solidFill>
                <a:latin typeface="Arial" charset="0"/>
              </a:rPr>
              <a:t>.</a:t>
            </a:r>
            <a:r>
              <a:rPr lang="ru-RU" sz="1600" dirty="0" smtClean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В том числе мониторинг и контроль целей 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стратегического планирования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и целеполагания социально-экономического развития Томской области в соответствии с 24-ОЗ ТО.  </a:t>
            </a:r>
          </a:p>
          <a:p>
            <a:endParaRPr lang="ru-RU" sz="120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ТИС</a:t>
            </a:r>
            <a:r>
              <a:rPr lang="ru-RU" sz="1200" baseline="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ТО </a:t>
            </a:r>
            <a:r>
              <a:rPr lang="ru-RU" sz="12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Является технической основой для деятельности участников стратегического планирования Томской области по </a:t>
            </a:r>
            <a:r>
              <a:rPr lang="ru-RU" sz="12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целеполаганию</a:t>
            </a:r>
            <a:r>
              <a:rPr lang="ru-RU" sz="12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12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прогнозированию</a:t>
            </a:r>
            <a:r>
              <a:rPr lang="ru-RU" sz="12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12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планированию</a:t>
            </a:r>
            <a:r>
              <a:rPr lang="ru-RU" sz="12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и </a:t>
            </a:r>
            <a:r>
              <a:rPr lang="ru-RU" sz="12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программированию</a:t>
            </a:r>
            <a:r>
              <a:rPr lang="ru-RU" sz="12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социально-экономического развития Томской области, муниципальных образований Томской области, отраслей экономики и сфер государственного и муниципального управления, направленной на решение задач устойчивого социально-экономического развития Томской области.</a:t>
            </a:r>
            <a:endParaRPr lang="ru-RU" sz="1200" dirty="0" smtClean="0"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ru-RU" sz="120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altLang="ru-RU" sz="1600" b="1" dirty="0" smtClean="0">
              <a:solidFill>
                <a:srgbClr val="990000"/>
              </a:solidFill>
            </a:endParaRPr>
          </a:p>
          <a:p>
            <a:pPr marL="285750" indent="-285750" eaLnBrk="1" hangingPunct="1">
              <a:spcBef>
                <a:spcPts val="1200"/>
              </a:spcBef>
              <a:buFont typeface="Arial" panose="020B0604020202020204" pitchFamily="34" charset="0"/>
              <a:buChar char="•"/>
            </a:pPr>
            <a:endParaRPr lang="ru-RU" altLang="ru-RU" sz="1600" dirty="0" smtClean="0">
              <a:solidFill>
                <a:schemeClr val="tx1"/>
              </a:solidFill>
              <a:latin typeface="Tahoma" pitchFamily="34" charset="0"/>
            </a:endParaRPr>
          </a:p>
          <a:p>
            <a:pPr marL="285750" indent="-285750" eaLnBrk="1" hangingPunct="1">
              <a:spcBef>
                <a:spcPts val="1200"/>
              </a:spcBef>
              <a:buFont typeface="Arial" panose="020B0604020202020204" pitchFamily="34" charset="0"/>
              <a:buChar char="•"/>
            </a:pPr>
            <a:endParaRPr lang="ru-RU" altLang="ru-RU" sz="1600" dirty="0" smtClean="0">
              <a:solidFill>
                <a:schemeClr val="tx1"/>
              </a:solidFill>
              <a:latin typeface="Tahoma" pitchFamily="34" charset="0"/>
            </a:endParaRPr>
          </a:p>
          <a:p>
            <a:endParaRPr lang="ru-RU" altLang="ru-RU" sz="1600" b="0" dirty="0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7B4CB5D3-4D43-4406-B9CD-F6BD96AADBB1}" type="slidenum">
              <a:rPr lang="ru-RU" altLang="ru-RU" smtClean="0">
                <a:latin typeface="Arial" charset="0"/>
              </a:rPr>
              <a:pPr/>
              <a:t>3</a:t>
            </a:fld>
            <a:endParaRPr lang="ru-RU" altLang="ru-RU" dirty="0" smtClean="0">
              <a:latin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018871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Информационное обеспечение ТИС ТО составляют данные из документов стратегического планирования Томской области: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FE0702-133F-4E99-B133-7591EBB33E24}" type="slidenum">
              <a:rPr lang="ru-RU" altLang="ru-RU" smtClean="0"/>
              <a:pPr>
                <a:defRPr/>
              </a:pPr>
              <a:t>4</a:t>
            </a:fld>
            <a:endParaRPr lang="ru-RU" altLang="ru-RU" dirty="0"/>
          </a:p>
        </p:txBody>
      </p:sp>
    </p:spTree>
    <p:extLst>
      <p:ext uri="{BB962C8B-B14F-4D97-AF65-F5344CB8AC3E}">
        <p14:creationId xmlns="" xmlns:p14="http://schemas.microsoft.com/office/powerpoint/2010/main" val="32803681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FE0702-133F-4E99-B133-7591EBB33E24}" type="slidenum">
              <a:rPr lang="ru-RU" altLang="ru-RU" smtClean="0"/>
              <a:pPr>
                <a:defRPr/>
              </a:pPr>
              <a:t>5</a:t>
            </a:fld>
            <a:endParaRPr lang="ru-RU" altLang="ru-RU" dirty="0"/>
          </a:p>
        </p:txBody>
      </p:sp>
    </p:spTree>
    <p:extLst>
      <p:ext uri="{BB962C8B-B14F-4D97-AF65-F5344CB8AC3E}">
        <p14:creationId xmlns="" xmlns:p14="http://schemas.microsoft.com/office/powerpoint/2010/main" val="32803681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z="1600" b="0" dirty="0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7B4CB5D3-4D43-4406-B9CD-F6BD96AADBB1}" type="slidenum">
              <a:rPr lang="ru-RU" altLang="ru-RU" smtClean="0">
                <a:latin typeface="Arial" charset="0"/>
              </a:rPr>
              <a:pPr/>
              <a:t>6</a:t>
            </a:fld>
            <a:endParaRPr lang="ru-RU" altLang="ru-RU" smtClean="0">
              <a:latin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140582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8B4BC36B-4C79-41C3-A16F-5AA2A22D46E3}" type="slidenum">
              <a:rPr lang="ru-RU" altLang="ru-RU" smtClean="0">
                <a:latin typeface="Arial" charset="0"/>
              </a:rPr>
              <a:pPr/>
              <a:t>7</a:t>
            </a:fld>
            <a:endParaRPr lang="ru-RU" altLang="ru-RU" smtClean="0">
              <a:latin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419650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FE0702-133F-4E99-B133-7591EBB33E24}" type="slidenum">
              <a:rPr lang="ru-RU" altLang="ru-RU" smtClean="0"/>
              <a:pPr>
                <a:defRPr/>
              </a:pPr>
              <a:t>8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2803681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dirty="0" smtClean="0"/>
          </a:p>
        </p:txBody>
      </p:sp>
      <p:sp>
        <p:nvSpPr>
          <p:cNvPr id="32772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840A75AB-389B-4257-A412-4F8EE13B5E64}" type="slidenum">
              <a:rPr lang="ru-RU" altLang="ru-RU" smtClean="0">
                <a:latin typeface="Arial" charset="0"/>
              </a:rPr>
              <a:pPr/>
              <a:t>9</a:t>
            </a:fld>
            <a:endParaRPr lang="ru-RU" altLang="ru-RU" smtClean="0">
              <a:latin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577108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 eaLnBrk="1" hangingPunct="1">
              <a:spcAft>
                <a:spcPts val="800"/>
              </a:spcAft>
            </a:pPr>
            <a:r>
              <a:rPr lang="ru-RU" altLang="ru-RU" b="1" dirty="0" smtClean="0"/>
              <a:t>Уровень обеспечивающих систем </a:t>
            </a:r>
            <a:r>
              <a:rPr lang="ru-RU" altLang="ru-RU" dirty="0" smtClean="0"/>
              <a:t>– включает</a:t>
            </a:r>
            <a:r>
              <a:rPr lang="en-US" altLang="ru-RU" dirty="0" smtClean="0"/>
              <a:t> </a:t>
            </a:r>
            <a:r>
              <a:rPr lang="ru-RU" altLang="ru-RU" dirty="0" smtClean="0"/>
              <a:t>информационные системы регионального и федерального уровня, способные обмениваться информацией с ТИС в автоматическом режиме в соответствии с разработанными техническими требованиями</a:t>
            </a:r>
          </a:p>
          <a:p>
            <a:pPr algn="just" eaLnBrk="1" hangingPunct="1">
              <a:spcAft>
                <a:spcPts val="800"/>
              </a:spcAft>
            </a:pPr>
            <a:endParaRPr lang="ru-RU" altLang="ru-RU" dirty="0" smtClean="0"/>
          </a:p>
          <a:p>
            <a:pPr algn="just" eaLnBrk="1" hangingPunct="1">
              <a:spcAft>
                <a:spcPts val="800"/>
              </a:spcAft>
            </a:pPr>
            <a:r>
              <a:rPr lang="ru-RU" altLang="ru-RU" b="1" dirty="0" smtClean="0"/>
              <a:t>Уровень сбора данных </a:t>
            </a:r>
            <a:r>
              <a:rPr lang="ru-RU" altLang="ru-RU" dirty="0" smtClean="0"/>
              <a:t>– сбор статистической и оперативной информации из обеспечивающих систем посредством интеграционной шины данных</a:t>
            </a:r>
          </a:p>
          <a:p>
            <a:pPr algn="just" eaLnBrk="1" hangingPunct="1">
              <a:spcAft>
                <a:spcPts val="800"/>
              </a:spcAft>
            </a:pPr>
            <a:endParaRPr lang="ru-RU" altLang="ru-RU" dirty="0" smtClean="0"/>
          </a:p>
          <a:p>
            <a:pPr algn="just" eaLnBrk="1" hangingPunct="1">
              <a:spcAft>
                <a:spcPts val="800"/>
              </a:spcAft>
            </a:pPr>
            <a:r>
              <a:rPr lang="ru-RU" altLang="ru-RU" b="1" dirty="0" smtClean="0"/>
              <a:t>Уровень централизованного хранения  данных</a:t>
            </a:r>
            <a:r>
              <a:rPr lang="en-US" altLang="ru-RU" b="1" dirty="0" smtClean="0"/>
              <a:t> </a:t>
            </a:r>
            <a:r>
              <a:rPr lang="en-US" altLang="ru-RU" dirty="0" smtClean="0"/>
              <a:t>– </a:t>
            </a:r>
            <a:r>
              <a:rPr lang="ru-RU" altLang="ru-RU" dirty="0" smtClean="0"/>
              <a:t>хранилище </a:t>
            </a:r>
            <a:r>
              <a:rPr lang="ru-RU" altLang="ru-RU" dirty="0" err="1" smtClean="0"/>
              <a:t>геоданных</a:t>
            </a:r>
            <a:r>
              <a:rPr lang="ru-RU" altLang="ru-RU" dirty="0" smtClean="0"/>
              <a:t>, метаданных, аналитических данных</a:t>
            </a:r>
          </a:p>
          <a:p>
            <a:pPr algn="just" eaLnBrk="1" hangingPunct="1">
              <a:spcAft>
                <a:spcPts val="800"/>
              </a:spcAft>
            </a:pPr>
            <a:endParaRPr lang="ru-RU" altLang="ru-RU" dirty="0" smtClean="0"/>
          </a:p>
          <a:p>
            <a:pPr algn="just" eaLnBrk="1" hangingPunct="1">
              <a:spcAft>
                <a:spcPts val="800"/>
              </a:spcAft>
            </a:pPr>
            <a:r>
              <a:rPr lang="ru-RU" altLang="ru-RU" b="1" dirty="0" smtClean="0"/>
              <a:t>Уровень аналитической обработки информации </a:t>
            </a:r>
            <a:r>
              <a:rPr lang="ru-RU" altLang="ru-RU" dirty="0" smtClean="0"/>
              <a:t>– ведение справочников, индикаторов, настройка моделей расчета, анализ и подготовка данных</a:t>
            </a:r>
          </a:p>
          <a:p>
            <a:pPr algn="just" eaLnBrk="1" hangingPunct="1">
              <a:spcAft>
                <a:spcPts val="800"/>
              </a:spcAft>
            </a:pPr>
            <a:endParaRPr lang="ru-RU" altLang="ru-RU" dirty="0" smtClean="0"/>
          </a:p>
          <a:p>
            <a:pPr algn="just" eaLnBrk="1" hangingPunct="1">
              <a:spcAft>
                <a:spcPts val="800"/>
              </a:spcAft>
            </a:pPr>
            <a:r>
              <a:rPr lang="ru-RU" altLang="ru-RU" b="1" dirty="0" smtClean="0"/>
              <a:t>Презентационный уровень </a:t>
            </a:r>
            <a:r>
              <a:rPr lang="ru-RU" altLang="ru-RU" dirty="0" smtClean="0"/>
              <a:t>– отображение данных пользователю на карте, в виде диаграмм, текста и т.п.</a:t>
            </a:r>
          </a:p>
          <a:p>
            <a:endParaRPr lang="ru-RU" altLang="ru-RU" dirty="0" smtClean="0"/>
          </a:p>
        </p:txBody>
      </p:sp>
      <p:sp>
        <p:nvSpPr>
          <p:cNvPr id="34820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EAF79453-B2CC-4875-B26A-38499C38E6F6}" type="slidenum">
              <a:rPr lang="ru-RU" altLang="ru-RU" smtClean="0">
                <a:latin typeface="Arial" charset="0"/>
              </a:rPr>
              <a:pPr/>
              <a:t>10</a:t>
            </a:fld>
            <a:endParaRPr lang="ru-RU" altLang="ru-RU" smtClean="0">
              <a:latin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342530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ru-RU" altLang="ru-RU" smtClean="0"/>
              <a:t>Функциональная модель информационной и аналитической поддержки деятельности ОГВ ТО</a:t>
            </a:r>
          </a:p>
          <a:p>
            <a:r>
              <a:rPr lang="ru-RU" altLang="ru-RU" smtClean="0"/>
              <a:t>Представлена в виде дерева узлов</a:t>
            </a:r>
          </a:p>
          <a:p>
            <a:endParaRPr lang="ru-RU" altLang="ru-RU" smtClean="0"/>
          </a:p>
        </p:txBody>
      </p:sp>
      <p:sp>
        <p:nvSpPr>
          <p:cNvPr id="35844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26F0AB4F-450E-4061-9478-B91AE79638C3}" type="slidenum">
              <a:rPr lang="ru-RU" altLang="ru-RU" smtClean="0">
                <a:latin typeface="Arial" charset="0"/>
              </a:rPr>
              <a:pPr/>
              <a:t>11</a:t>
            </a:fld>
            <a:endParaRPr lang="ru-RU" alt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dirty="0" smtClean="0"/>
          </a:p>
        </p:txBody>
      </p:sp>
      <p:sp>
        <p:nvSpPr>
          <p:cNvPr id="32772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840A75AB-389B-4257-A412-4F8EE13B5E64}" type="slidenum">
              <a:rPr lang="ru-RU" altLang="ru-RU" smtClean="0">
                <a:latin typeface="Arial" charset="0"/>
              </a:rPr>
              <a:pPr/>
              <a:t>12</a:t>
            </a:fld>
            <a:endParaRPr lang="ru-RU" altLang="ru-RU" smtClean="0">
              <a:latin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677845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/>
              <a:t>Звездочкой отмечены неполные данные</a:t>
            </a:r>
            <a:r>
              <a:rPr lang="ru-RU" baseline="0" dirty="0" smtClean="0"/>
              <a:t> внесенные для демонстраций</a:t>
            </a:r>
            <a:endParaRPr lang="ru-RU" dirty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8B4BC36B-4C79-41C3-A16F-5AA2A22D46E3}" type="slidenum">
              <a:rPr lang="ru-RU" altLang="ru-RU" smtClean="0">
                <a:latin typeface="Arial" charset="0"/>
              </a:rPr>
              <a:pPr/>
              <a:t>13</a:t>
            </a:fld>
            <a:endParaRPr lang="ru-RU" altLang="ru-RU" smtClean="0">
              <a:latin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419650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ru-RU" altLang="ru-RU" dirty="0" smtClean="0"/>
              <a:t>Раздел Панели отображает аналитические и справочные данные.</a:t>
            </a:r>
          </a:p>
        </p:txBody>
      </p:sp>
      <p:sp>
        <p:nvSpPr>
          <p:cNvPr id="38916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B29A631B-5D5A-42E8-9119-AD33D3FFA05E}" type="slidenum">
              <a:rPr lang="ru-RU" altLang="ru-RU" smtClean="0">
                <a:latin typeface="Arial" charset="0"/>
              </a:rPr>
              <a:pPr/>
              <a:t>14</a:t>
            </a:fld>
            <a:endParaRPr lang="ru-RU" altLang="ru-RU" smtClean="0">
              <a:latin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544741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ru-RU" altLang="ru-RU" dirty="0" smtClean="0"/>
              <a:t>Раздел Панели отображает аналитические и справочные данные.</a:t>
            </a:r>
          </a:p>
          <a:p>
            <a:r>
              <a:rPr lang="ru-RU" altLang="ru-RU" dirty="0" smtClean="0"/>
              <a:t>На данном слайде отображены аналитические и справочные данные объекта мониторинга Томская область</a:t>
            </a:r>
          </a:p>
        </p:txBody>
      </p:sp>
      <p:sp>
        <p:nvSpPr>
          <p:cNvPr id="38916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B29A631B-5D5A-42E8-9119-AD33D3FFA05E}" type="slidenum">
              <a:rPr lang="ru-RU" altLang="ru-RU" smtClean="0">
                <a:latin typeface="Arial" charset="0"/>
              </a:rPr>
              <a:pPr/>
              <a:t>15</a:t>
            </a:fld>
            <a:endParaRPr lang="ru-RU" altLang="ru-RU" smtClean="0">
              <a:latin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755026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ru-RU" altLang="ru-RU" dirty="0" smtClean="0"/>
              <a:t>На данном слайде отображен</a:t>
            </a:r>
            <a:r>
              <a:rPr lang="ru-RU" altLang="ru-RU" baseline="0" dirty="0" smtClean="0"/>
              <a:t> уровень регистрируемой безработицы в районах Томской области по данным ИАС «Ситуационный центр ТО»</a:t>
            </a:r>
            <a:endParaRPr lang="ru-RU" altLang="ru-RU" dirty="0" smtClean="0"/>
          </a:p>
        </p:txBody>
      </p:sp>
      <p:sp>
        <p:nvSpPr>
          <p:cNvPr id="39940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5629DEA4-D252-4EB8-95D6-1595736A4AD3}" type="slidenum">
              <a:rPr lang="ru-RU" altLang="ru-RU" smtClean="0">
                <a:latin typeface="Arial" charset="0"/>
              </a:rPr>
              <a:pPr/>
              <a:t>16</a:t>
            </a:fld>
            <a:endParaRPr lang="ru-RU" altLang="ru-RU" smtClean="0">
              <a:latin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673426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ru-RU" altLang="ru-RU" dirty="0" smtClean="0"/>
              <a:t>Раздел Карта отображает тематические пространственные данные</a:t>
            </a:r>
          </a:p>
          <a:p>
            <a:r>
              <a:rPr lang="ru-RU" altLang="ru-RU" dirty="0" smtClean="0"/>
              <a:t>На данном слайде отображены оперативные данные о лесных пожарах: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200" b="1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границы лесничеств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Томской области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200" b="1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Особо охраняемые природные территории города Томска, Томской области и Памятники природы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 по данным Департамента природных ресурсов и охраны окружающей среды, Департамента градостроительства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200" b="1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лесные пожары и угрозы населенным пунктам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в 2014 году по данным региональной системы мониторинга и анализа лесопожарной обстановкой «Ясень» Департамента лесного хозяйства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200" b="1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лесные пожары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по данным космического мониторинга из информационной системы дистанционного мониторинга  ИСДМ-Рослесхоз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карта «Сельхоз угодий». Данные представлены Департаментом по социально-экономическому развитию села ТО</a:t>
            </a:r>
          </a:p>
          <a:p>
            <a:endParaRPr lang="ru-RU" altLang="ru-RU" dirty="0" smtClean="0"/>
          </a:p>
        </p:txBody>
      </p:sp>
      <p:sp>
        <p:nvSpPr>
          <p:cNvPr id="39940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5629DEA4-D252-4EB8-95D6-1595736A4AD3}" type="slidenum">
              <a:rPr lang="ru-RU" altLang="ru-RU" smtClean="0">
                <a:latin typeface="Arial" charset="0"/>
              </a:rPr>
              <a:pPr/>
              <a:t>17</a:t>
            </a:fld>
            <a:endParaRPr lang="ru-RU" altLang="ru-RU" smtClean="0">
              <a:latin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822531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ru-RU" altLang="ru-RU" dirty="0" smtClean="0"/>
              <a:t>На данном слайде показано :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200" b="1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метеоданные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от федерального спутникового сервиса ВЕГА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данные космического 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мониторинга по паводку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в Томской и соседних областях, предоставленные Департаментом природных ресурсов и охраны окружающей среды Томской области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данные по  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мониторингу  качества окружающей среды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, например,  качество воды в устье реки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Ушайка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. ТИС позволяет перейти на внешний информационный ресурс для просмотра детальной информации о ситуации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200" b="1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границы населенных пунктов ТО и дорожная транспортная сеть,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предоставленная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Департаментом архитектуры и строительства томской области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карта «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Сельхоз угодий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»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представленая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Департаментом по социально-экономическому развитию села ТО</a:t>
            </a:r>
          </a:p>
          <a:p>
            <a:endParaRPr lang="ru-RU" altLang="ru-RU" dirty="0" smtClean="0"/>
          </a:p>
          <a:p>
            <a:endParaRPr lang="ru-RU" altLang="ru-RU" dirty="0" smtClean="0"/>
          </a:p>
        </p:txBody>
      </p:sp>
      <p:sp>
        <p:nvSpPr>
          <p:cNvPr id="44036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519B6798-A5B6-498D-8C7B-B3DE7749DB3F}" type="slidenum">
              <a:rPr lang="ru-RU" altLang="ru-RU" smtClean="0">
                <a:latin typeface="Arial" charset="0"/>
              </a:rPr>
              <a:pPr/>
              <a:t>18</a:t>
            </a:fld>
            <a:endParaRPr lang="ru-RU" altLang="ru-RU" smtClean="0">
              <a:latin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8118658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ru-RU" altLang="ru-RU" dirty="0" smtClean="0"/>
              <a:t>На данном слайде отображено расположение городского пассажирского транспорта и места превышение рекомендованной скорости 50кмч городским пассажирским транспортом за последние сутки</a:t>
            </a:r>
          </a:p>
          <a:p>
            <a:endParaRPr lang="ru-RU" altLang="ru-RU" dirty="0" smtClean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EF7D61DA-C525-4F31-8C1E-91D5FC25E799}" type="slidenum">
              <a:rPr lang="ru-RU" altLang="ru-RU" smtClean="0">
                <a:latin typeface="Arial" charset="0"/>
              </a:rPr>
              <a:pPr/>
              <a:t>19</a:t>
            </a:fld>
            <a:endParaRPr lang="ru-RU" altLang="ru-RU" smtClean="0">
              <a:latin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150719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FE0702-133F-4E99-B133-7591EBB33E24}" type="slidenum">
              <a:rPr lang="ru-RU" altLang="ru-RU" smtClean="0"/>
              <a:pPr>
                <a:defRPr/>
              </a:pPr>
              <a:t>20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28036810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dirty="0" smtClean="0"/>
          </a:p>
        </p:txBody>
      </p:sp>
      <p:sp>
        <p:nvSpPr>
          <p:cNvPr id="32772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840A75AB-389B-4257-A412-4F8EE13B5E64}" type="slidenum">
              <a:rPr lang="ru-RU" altLang="ru-RU" smtClean="0">
                <a:latin typeface="Arial" charset="0"/>
              </a:rPr>
              <a:pPr/>
              <a:t>21</a:t>
            </a:fld>
            <a:endParaRPr lang="ru-RU" altLang="ru-RU" smtClean="0">
              <a:latin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1150216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dirty="0" smtClean="0"/>
          </a:p>
        </p:txBody>
      </p:sp>
      <p:sp>
        <p:nvSpPr>
          <p:cNvPr id="32772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840A75AB-389B-4257-A412-4F8EE13B5E64}" type="slidenum">
              <a:rPr lang="ru-RU" altLang="ru-RU" smtClean="0">
                <a:latin typeface="Arial" charset="0"/>
              </a:rPr>
              <a:pPr/>
              <a:t>22</a:t>
            </a:fld>
            <a:endParaRPr lang="ru-RU" altLang="ru-RU" smtClean="0">
              <a:latin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1150216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FE0702-133F-4E99-B133-7591EBB33E24}" type="slidenum">
              <a:rPr lang="ru-RU" altLang="ru-RU" smtClean="0"/>
              <a:pPr>
                <a:defRPr/>
              </a:pPr>
              <a:t>23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87616513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FE0702-133F-4E99-B133-7591EBB33E24}" type="slidenum">
              <a:rPr lang="ru-RU" altLang="ru-RU" smtClean="0"/>
              <a:pPr>
                <a:defRPr/>
              </a:pPr>
              <a:t>24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87616513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FE0702-133F-4E99-B133-7591EBB33E24}" type="slidenum">
              <a:rPr lang="ru-RU" altLang="ru-RU" smtClean="0"/>
              <a:pPr>
                <a:defRPr/>
              </a:pPr>
              <a:t>26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652310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/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7FBEB-C9A6-43AA-B8F3-11991215E987}" type="datetime1">
              <a:rPr lang="ru-RU"/>
              <a:pPr>
                <a:defRPr/>
              </a:pPr>
              <a:t>16.11.2015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EC984A-C36C-488F-A0E9-13BFBCDBC22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606533497"/>
      </p:ext>
    </p:extLst>
  </p:cSld>
  <p:clrMapOvr>
    <a:masterClrMapping/>
  </p:clrMapOvr>
  <p:transition spd="slow"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4C5E26-FA93-41B0-84B8-44EB03B1C91A}" type="datetime1">
              <a:rPr lang="ru-RU"/>
              <a:pPr>
                <a:defRPr/>
              </a:pPr>
              <a:t>16.11.2015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CDA213-5AEB-4F0B-ABAE-FB08230292F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582408510"/>
      </p:ext>
    </p:extLst>
  </p:cSld>
  <p:clrMapOvr>
    <a:masterClrMapping/>
  </p:clrMapOvr>
  <p:transition spd="slow"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/>
          <p:nvPr/>
        </p:nvSpPr>
        <p:spPr>
          <a:xfrm>
            <a:off x="4495800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Oval 7"/>
          <p:cNvSpPr/>
          <p:nvPr/>
        </p:nvSpPr>
        <p:spPr>
          <a:xfrm>
            <a:off x="4695825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Oval 8"/>
          <p:cNvSpPr/>
          <p:nvPr/>
        </p:nvSpPr>
        <p:spPr>
          <a:xfrm>
            <a:off x="4297363" y="3924300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2104B4-A406-4D2F-8D19-057FEA05026B}" type="datetime1">
              <a:rPr lang="ru-RU"/>
              <a:pPr>
                <a:defRPr/>
              </a:pPr>
              <a:t>16.11.2015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A15B66-B232-4982-A23B-6C116D877FF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308262808"/>
      </p:ext>
    </p:extLst>
  </p:cSld>
  <p:clrMapOvr>
    <a:masterClrMapping/>
  </p:clrMapOvr>
  <p:transition spd="slow"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1E2886-7B2B-448F-B917-4CCE15EC187D}" type="datetime1">
              <a:rPr lang="ru-RU"/>
              <a:pPr>
                <a:defRPr/>
              </a:pPr>
              <a:t>16.11.2015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84A514-6EFE-479F-BDBF-0E60C5CC970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567473470"/>
      </p:ext>
    </p:extLst>
  </p:cSld>
  <p:clrMapOvr>
    <a:masterClrMapping/>
  </p:clrMapOvr>
  <p:transition spd="slow"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63DC50-10C6-4EFA-A6DE-3C0728B7E994}" type="datetime1">
              <a:rPr lang="ru-RU"/>
              <a:pPr>
                <a:defRPr/>
              </a:pPr>
              <a:t>16.11.2015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48F68E-5EAD-4F93-BF8F-FAFBE03C102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418313307"/>
      </p:ext>
    </p:extLst>
  </p:cSld>
  <p:clrMapOvr>
    <a:masterClrMapping/>
  </p:clrMapOvr>
  <p:transition spd="slow"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1A6CC5-684E-4762-8932-84B4315F36B2}" type="datetime1">
              <a:rPr lang="ru-RU"/>
              <a:pPr>
                <a:defRPr/>
              </a:pPr>
              <a:t>16.11.2015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A85EB1-1668-4ECD-87D9-AF6F59B48FD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879760567"/>
      </p:ext>
    </p:extLst>
  </p:cSld>
  <p:clrMapOvr>
    <a:masterClrMapping/>
  </p:clrMapOvr>
  <p:transition spd="slow"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57CB0-64F4-4CEA-9490-96AA18BA46B2}" type="datetime1">
              <a:rPr lang="ru-RU"/>
              <a:pPr>
                <a:defRPr/>
              </a:pPr>
              <a:t>16.11.2015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48E5A1-BADB-4F2F-959F-7B8E9D99AB9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325898993"/>
      </p:ext>
    </p:extLst>
  </p:cSld>
  <p:clrMapOvr>
    <a:masterClrMapping/>
  </p:clrMapOvr>
  <p:transition spd="slow"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578A5A-BCDE-484D-8F08-B0106052CA0C}" type="datetime1">
              <a:rPr lang="ru-RU"/>
              <a:pPr>
                <a:defRPr/>
              </a:pPr>
              <a:t>16.11.2015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6D9D51-6C8C-4074-B353-F14324A5962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522353133"/>
      </p:ext>
    </p:extLst>
  </p:cSld>
  <p:clrMapOvr>
    <a:masterClrMapping/>
  </p:clrMapOvr>
  <p:transition spd="slow"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04D8DA-F3EF-4505-8201-336192CD2270}" type="datetime1">
              <a:rPr lang="ru-RU"/>
              <a:pPr>
                <a:defRPr/>
              </a:pPr>
              <a:t>16.11.2015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37129B-F7F8-4DFE-BE9C-E7A5BD3671E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852916844"/>
      </p:ext>
    </p:extLst>
  </p:cSld>
  <p:clrMapOvr>
    <a:masterClrMapping/>
  </p:clrMapOvr>
  <p:transition spd="slow"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D3CE91-751E-4C44-B6B8-4A7492D2E74E}" type="datetime1">
              <a:rPr lang="ru-RU"/>
              <a:pPr>
                <a:defRPr/>
              </a:pPr>
              <a:t>16.11.2015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9CDA2A-71A6-4A08-917E-50678375058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408565050"/>
      </p:ext>
    </p:extLst>
  </p:cSld>
  <p:clrMapOvr>
    <a:masterClrMapping/>
  </p:clrMapOvr>
  <p:transition spd="slow"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F46BEF-DFA8-4F42-9AEF-D3B4F5194F10}" type="datetime1">
              <a:rPr lang="ru-RU"/>
              <a:pPr>
                <a:defRPr/>
              </a:pPr>
              <a:t>16.11.2015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E2E40E-8E39-45D1-BA2F-9295FD448B6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447714443"/>
      </p:ext>
    </p:extLst>
  </p:cSld>
  <p:clrMapOvr>
    <a:masterClrMapping/>
  </p:clrMapOvr>
  <p:transition spd="slow"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2700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fld id="{52567016-6B3A-4763-AA0F-927CA70F4C8F}" type="datetime1">
              <a:rPr lang="ru-RU"/>
              <a:pPr>
                <a:defRPr/>
              </a:pPr>
              <a:t>16.11.2015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8813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925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fld id="{C9929901-6916-44ED-BD55-A9373156ED1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7" name="Oval 6"/>
          <p:cNvSpPr/>
          <p:nvPr/>
        </p:nvSpPr>
        <p:spPr>
          <a:xfrm>
            <a:off x="8458200" y="6499225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69913" y="6499225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72" r:id="rId1"/>
    <p:sldLayoutId id="2147484573" r:id="rId2"/>
    <p:sldLayoutId id="2147484582" r:id="rId3"/>
    <p:sldLayoutId id="2147484574" r:id="rId4"/>
    <p:sldLayoutId id="2147484575" r:id="rId5"/>
    <p:sldLayoutId id="2147484576" r:id="rId6"/>
    <p:sldLayoutId id="2147484577" r:id="rId7"/>
    <p:sldLayoutId id="2147484578" r:id="rId8"/>
    <p:sldLayoutId id="2147484579" r:id="rId9"/>
    <p:sldLayoutId id="2147484580" r:id="rId10"/>
    <p:sldLayoutId id="2147484581" r:id="rId11"/>
  </p:sldLayoutIdLst>
  <p:transition spd="slow" advTm="5000"/>
  <p:hf sldNum="0" hdr="0" ftr="0" dt="0"/>
  <p:txStyles>
    <p:titleStyle>
      <a:lvl1pPr algn="ctr" rtl="0" fontAlgn="base">
        <a:lnSpc>
          <a:spcPts val="5800"/>
        </a:lnSpc>
        <a:spcBef>
          <a:spcPct val="0"/>
        </a:spcBef>
        <a:spcAft>
          <a:spcPct val="0"/>
        </a:spcAft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  <a:lvl2pPr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2pPr>
      <a:lvl3pPr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3pPr>
      <a:lvl4pPr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4pPr>
      <a:lvl5pPr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5pPr>
      <a:lvl6pPr marL="4572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6pPr>
      <a:lvl7pPr marL="9144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7pPr>
      <a:lvl8pPr marL="13716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8pPr>
      <a:lvl9pPr marL="18288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A89D7F"/>
          </a:solidFill>
          <a:latin typeface="+mj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A89D7F"/>
          </a:solidFill>
          <a:latin typeface="+mj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A89D7F"/>
          </a:solidFill>
          <a:latin typeface="+mj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A89D7F"/>
          </a:solidFill>
          <a:latin typeface="+mj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A89D7F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png"/><Relationship Id="rId4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tomskles.ru/Press-centr/news/326353/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jpeg"/><Relationship Id="rId10" Type="http://schemas.openxmlformats.org/officeDocument/2006/relationships/image" Target="../media/image24.png"/><Relationship Id="rId4" Type="http://schemas.openxmlformats.org/officeDocument/2006/relationships/image" Target="../media/image18.jpeg"/><Relationship Id="rId9" Type="http://schemas.openxmlformats.org/officeDocument/2006/relationships/image" Target="../media/image2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ChangeArrowheads="1"/>
          </p:cNvSpPr>
          <p:nvPr/>
        </p:nvSpPr>
        <p:spPr bwMode="auto">
          <a:xfrm>
            <a:off x="0" y="2644775"/>
            <a:ext cx="9144000" cy="1163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>
            <a:lvl1pPr marL="26988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r>
              <a:rPr lang="ru-RU" altLang="ru-RU" sz="2800" b="1" dirty="0" smtClean="0">
                <a:solidFill>
                  <a:srgbClr val="990000"/>
                </a:solidFill>
                <a:cs typeface="Tahoma" pitchFamily="34" charset="0"/>
              </a:rPr>
              <a:t>Территориальная информационная система Томской области</a:t>
            </a: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1212015" y="4861301"/>
            <a:ext cx="5668963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ts val="600"/>
              </a:spcBef>
            </a:pPr>
            <a:r>
              <a:rPr lang="ru-RU" altLang="ru-RU" sz="1600" b="1" dirty="0" smtClean="0"/>
              <a:t>Сонькин Михаил Аркадьевич</a:t>
            </a:r>
            <a:endParaRPr lang="ru-RU" altLang="ru-RU" sz="1600" b="1" dirty="0"/>
          </a:p>
          <a:p>
            <a:pPr eaLnBrk="1" hangingPunct="1">
              <a:spcBef>
                <a:spcPts val="600"/>
              </a:spcBef>
            </a:pPr>
            <a:r>
              <a:rPr lang="ru-RU" altLang="ru-RU" sz="1600" dirty="0"/>
              <a:t>Заместитель </a:t>
            </a:r>
            <a:r>
              <a:rPr lang="ru-RU" altLang="ru-RU" sz="1600" dirty="0" smtClean="0"/>
              <a:t>Губернатора Томской области по научно-образовательному комплексу и инновационной политике</a:t>
            </a:r>
            <a:endParaRPr lang="ru-RU" altLang="ru-RU" sz="1600" dirty="0"/>
          </a:p>
          <a:p>
            <a:pPr eaLnBrk="1" hangingPunct="1">
              <a:spcBef>
                <a:spcPts val="600"/>
              </a:spcBef>
            </a:pPr>
            <a:r>
              <a:rPr lang="en-US" altLang="ru-RU" sz="1600" dirty="0" smtClean="0"/>
              <a:t>sonkinma@tomsk.gov.ru</a:t>
            </a:r>
            <a:endParaRPr lang="ru-RU" altLang="ru-RU" sz="1600" dirty="0"/>
          </a:p>
        </p:txBody>
      </p:sp>
      <p:pic>
        <p:nvPicPr>
          <p:cNvPr id="11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376" y="441147"/>
            <a:ext cx="1715248" cy="1790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3"/>
          <p:cNvSpPr txBox="1">
            <a:spLocks noChangeArrowheads="1"/>
          </p:cNvSpPr>
          <p:nvPr/>
        </p:nvSpPr>
        <p:spPr bwMode="auto">
          <a:xfrm>
            <a:off x="1005840" y="125607"/>
            <a:ext cx="802386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2800" b="1" dirty="0" smtClean="0">
                <a:solidFill>
                  <a:srgbClr val="990000"/>
                </a:solidFill>
              </a:rPr>
              <a:t>Создание Ситуационного центра Губернатора Томской области</a:t>
            </a:r>
            <a:endParaRPr lang="ru-RU" altLang="ru-RU" sz="2000" b="1" dirty="0" smtClean="0">
              <a:solidFill>
                <a:srgbClr val="990000"/>
              </a:solidFill>
            </a:endParaRPr>
          </a:p>
        </p:txBody>
      </p:sp>
      <p:pic>
        <p:nvPicPr>
          <p:cNvPr id="7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25606"/>
            <a:ext cx="641263" cy="66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165345" y="1143001"/>
            <a:ext cx="8879595" cy="486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A89D7F"/>
                </a:solidFill>
                <a:latin typeface="Century Gothic" pitchFamily="34" charset="0"/>
              </a:defRPr>
            </a:lvl1pPr>
            <a:lvl2pPr marL="742950" indent="-28575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3pPr>
            <a:lvl4pPr marL="1600200" indent="-22860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9pPr>
          </a:lstStyle>
          <a:p>
            <a:pPr marL="457200" indent="-457200" algn="just" eaLnBrk="1" hangingPunct="1">
              <a:spcBef>
                <a:spcPts val="1200"/>
              </a:spcBef>
              <a:buFont typeface="Wingdings" pitchFamily="2" charset="2"/>
              <a:buChar char="ü"/>
            </a:pPr>
            <a:r>
              <a:rPr lang="ru-RU" altLang="ru-RU" sz="1800" dirty="0" smtClean="0">
                <a:solidFill>
                  <a:schemeClr val="tx1"/>
                </a:solidFill>
                <a:latin typeface="Tahoma" pitchFamily="34" charset="0"/>
              </a:rPr>
              <a:t>Издано распоряжение Губернатора Томской области от 05.11.2015 № 319-р «О создании Ситуационного центра Губернатора Томской области», включающее в себя положение о Ситуационном центре Губернатора Томской области (далее – СЦ ГТО)</a:t>
            </a:r>
          </a:p>
          <a:p>
            <a:pPr marL="457200" indent="-457200" algn="just" eaLnBrk="1" hangingPunct="1">
              <a:spcBef>
                <a:spcPts val="1200"/>
              </a:spcBef>
              <a:buFont typeface="Wingdings" pitchFamily="2" charset="2"/>
              <a:buChar char="ü"/>
            </a:pPr>
            <a:r>
              <a:rPr lang="ru-RU" altLang="ru-RU" sz="1800" dirty="0" smtClean="0">
                <a:solidFill>
                  <a:schemeClr val="tx1"/>
                </a:solidFill>
                <a:latin typeface="Tahoma" pitchFamily="34" charset="0"/>
              </a:rPr>
              <a:t>Создан коллегиальный орган – подкомиссия по развитию и использованию информационных ресурсов Ситуационного центра. Первое заседание подкомиссии прошло 02.11.2015. </a:t>
            </a:r>
          </a:p>
          <a:p>
            <a:pPr marL="457200" indent="-457200" algn="just" eaLnBrk="1" hangingPunct="1">
              <a:spcBef>
                <a:spcPts val="1200"/>
              </a:spcBef>
              <a:buFont typeface="Wingdings" pitchFamily="2" charset="2"/>
              <a:buChar char="ü"/>
            </a:pPr>
            <a:r>
              <a:rPr lang="ru-RU" altLang="ru-RU" sz="1800" dirty="0" smtClean="0">
                <a:solidFill>
                  <a:schemeClr val="tx1"/>
                </a:solidFill>
                <a:latin typeface="Tahoma" pitchFamily="34" charset="0"/>
              </a:rPr>
              <a:t>Ведутся работы по технологическому обеспечению помещения СЦ ГТО в части модернизации системы отображения информации</a:t>
            </a:r>
          </a:p>
          <a:p>
            <a:pPr marL="457200" indent="-457200" algn="just" eaLnBrk="1" hangingPunct="1">
              <a:spcBef>
                <a:spcPts val="1200"/>
              </a:spcBef>
              <a:buFont typeface="Wingdings" pitchFamily="2" charset="2"/>
              <a:buChar char="ü"/>
            </a:pPr>
            <a:r>
              <a:rPr lang="ru-RU" altLang="ru-RU" sz="18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Концепцией </a:t>
            </a:r>
            <a:r>
              <a:rPr lang="ru-RU" sz="1800" dirty="0" smtClean="0">
                <a:solidFill>
                  <a:schemeClr val="tx1"/>
                </a:solidFill>
                <a:latin typeface="Tahoma" pitchFamily="34" charset="0"/>
                <a:ea typeface="Times New Roman"/>
                <a:cs typeface="Tahoma" pitchFamily="34" charset="0"/>
              </a:rPr>
              <a:t>создания системы распределенных ситуационных центров, работающих по единому регламенту взаимодействия, предусмотрено формирование комплекса информационных систем региона</a:t>
            </a:r>
          </a:p>
          <a:p>
            <a:pPr marL="457200" indent="-457200" algn="just" eaLnBrk="1" hangingPunct="1">
              <a:spcBef>
                <a:spcPts val="1200"/>
              </a:spcBef>
              <a:buFont typeface="Wingdings" pitchFamily="2" charset="2"/>
              <a:buChar char="ü"/>
            </a:pPr>
            <a:r>
              <a:rPr lang="ru-RU" altLang="ru-RU" sz="1800" dirty="0" smtClean="0">
                <a:solidFill>
                  <a:schemeClr val="tx1"/>
                </a:solidFill>
                <a:latin typeface="Tahoma" pitchFamily="34" charset="0"/>
              </a:rPr>
              <a:t>Территориальная информационная система Томской области определена как интеграционная платформа СЦ ГТО. Организована работа по формированию регламента информационного взаимодействия СЦ ГТО</a:t>
            </a:r>
            <a:endParaRPr lang="ru-RU" altLang="ru-RU" sz="1800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0" name="Прямоугольник 1"/>
          <p:cNvSpPr>
            <a:spLocks noChangeArrowheads="1"/>
          </p:cNvSpPr>
          <p:nvPr/>
        </p:nvSpPr>
        <p:spPr bwMode="auto">
          <a:xfrm>
            <a:off x="264405" y="4832385"/>
            <a:ext cx="887959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A89D7F"/>
                </a:solidFill>
                <a:latin typeface="Century Gothic" pitchFamily="34" charset="0"/>
              </a:defRPr>
            </a:lvl1pPr>
            <a:lvl2pPr marL="742950" indent="-28575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3pPr>
            <a:lvl4pPr marL="1600200" indent="-22860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9pPr>
          </a:lstStyle>
          <a:p>
            <a:pPr marL="457200" indent="-457200" algn="just" eaLnBrk="1" hangingPunct="1">
              <a:spcBef>
                <a:spcPts val="1200"/>
              </a:spcBef>
              <a:buNone/>
            </a:pPr>
            <a:endParaRPr lang="ru-RU" altLang="ru-RU" sz="2000" dirty="0" smtClean="0">
              <a:solidFill>
                <a:schemeClr val="tx1"/>
              </a:solidFill>
              <a:latin typeface="Tahoma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48010077"/>
      </p:ext>
    </p:extLst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Text Box 3"/>
          <p:cNvSpPr txBox="1">
            <a:spLocks noChangeArrowheads="1"/>
          </p:cNvSpPr>
          <p:nvPr/>
        </p:nvSpPr>
        <p:spPr bwMode="auto">
          <a:xfrm>
            <a:off x="559582" y="125606"/>
            <a:ext cx="858441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2800" b="1" dirty="0" smtClean="0">
                <a:solidFill>
                  <a:srgbClr val="990000"/>
                </a:solidFill>
                <a:cs typeface="Tahoma" pitchFamily="34" charset="0"/>
              </a:rPr>
              <a:t>Определение системы</a:t>
            </a:r>
          </a:p>
        </p:txBody>
      </p:sp>
      <p:pic>
        <p:nvPicPr>
          <p:cNvPr id="30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25606"/>
            <a:ext cx="641263" cy="66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906699" y="1146629"/>
            <a:ext cx="7311169" cy="1596086"/>
          </a:xfrm>
          <a:prstGeom prst="rect">
            <a:avLst/>
          </a:prstGeom>
          <a:solidFill>
            <a:srgbClr val="00D661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defRPr/>
            </a:pPr>
            <a:endParaRPr lang="ru-RU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defRPr/>
            </a:pPr>
            <a:r>
              <a:rPr lang="ru-RU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Территориальная </a:t>
            </a:r>
            <a:r>
              <a:rPr lang="ru-RU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информационная система</a:t>
            </a:r>
          </a:p>
          <a:p>
            <a:pPr algn="ctr">
              <a:defRPr/>
            </a:pPr>
            <a:r>
              <a:rPr lang="ru-RU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Томской области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90721" y="3148506"/>
            <a:ext cx="6898163" cy="512905"/>
          </a:xfrm>
          <a:prstGeom prst="rect">
            <a:avLst/>
          </a:prstGeom>
          <a:solidFill>
            <a:srgbClr val="FFE89F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Интеграционная шина данных</a:t>
            </a:r>
          </a:p>
        </p:txBody>
      </p:sp>
      <p:sp>
        <p:nvSpPr>
          <p:cNvPr id="8" name="Стрелка вверх 7"/>
          <p:cNvSpPr/>
          <p:nvPr/>
        </p:nvSpPr>
        <p:spPr>
          <a:xfrm>
            <a:off x="4312372" y="2721186"/>
            <a:ext cx="503789" cy="429880"/>
          </a:xfrm>
          <a:prstGeom prst="upArrow">
            <a:avLst/>
          </a:prstGeom>
          <a:solidFill>
            <a:srgbClr val="FFC000"/>
          </a:solidFill>
          <a:ln>
            <a:solidFill>
              <a:srgbClr val="FFC000"/>
            </a:solidFill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9" name="Стрелка вверх 8"/>
          <p:cNvSpPr/>
          <p:nvPr/>
        </p:nvSpPr>
        <p:spPr>
          <a:xfrm>
            <a:off x="4312373" y="3677224"/>
            <a:ext cx="503789" cy="484307"/>
          </a:xfrm>
          <a:prstGeom prst="upArrow">
            <a:avLst/>
          </a:prstGeom>
          <a:solidFill>
            <a:srgbClr val="FFC000"/>
          </a:solidFill>
          <a:ln>
            <a:solidFill>
              <a:srgbClr val="FFC000"/>
            </a:solidFill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7" name="Стрелка вверх 16"/>
          <p:cNvSpPr/>
          <p:nvPr/>
        </p:nvSpPr>
        <p:spPr>
          <a:xfrm>
            <a:off x="6746804" y="3676432"/>
            <a:ext cx="503789" cy="483385"/>
          </a:xfrm>
          <a:prstGeom prst="upArrow">
            <a:avLst/>
          </a:prstGeom>
          <a:solidFill>
            <a:srgbClr val="FFC000"/>
          </a:solidFill>
          <a:ln>
            <a:solidFill>
              <a:srgbClr val="FFC000"/>
            </a:solidFill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778758" y="4179356"/>
            <a:ext cx="7595479" cy="2202909"/>
            <a:chOff x="778758" y="4056268"/>
            <a:chExt cx="7595479" cy="2202909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778758" y="4056268"/>
              <a:ext cx="7595479" cy="2202909"/>
            </a:xfrm>
            <a:prstGeom prst="rect">
              <a:avLst/>
            </a:prstGeom>
            <a:solidFill>
              <a:srgbClr val="9FD6FF"/>
            </a:soli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>
                <a:defRPr/>
              </a:pPr>
              <a:endPara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>
                <a:defRPr/>
              </a:pPr>
              <a:endParaRPr lang="ru-RU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>
                <a:defRPr/>
              </a:pPr>
              <a:endPara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>
                <a:defRPr/>
              </a:pPr>
              <a:endParaRPr lang="ru-RU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>
                <a:defRPr/>
              </a:pPr>
              <a:endParaRPr lang="ru-RU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>
                <a:defRPr/>
              </a:pPr>
              <a:r>
                <a:rPr lang="ru-RU" dirty="0" smtClean="0">
                  <a:solidFill>
                    <a:schemeClr val="tx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Информационные </a:t>
              </a:r>
              <a:r>
                <a:rPr lang="ru-RU" dirty="0">
                  <a:solidFill>
                    <a:schemeClr val="tx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ресурсы Томской области</a:t>
              </a:r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906699" y="4152310"/>
              <a:ext cx="2438338" cy="1648493"/>
            </a:xfrm>
            <a:prstGeom prst="rect">
              <a:avLst/>
            </a:prstGeom>
            <a:solidFill>
              <a:srgbClr val="5BB9FF"/>
            </a:soli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/>
            <a:lstStyle/>
            <a:p>
              <a:pPr algn="ctr">
                <a:defRPr/>
              </a:pPr>
              <a:r>
                <a:rPr lang="ru-RU" dirty="0">
                  <a:solidFill>
                    <a:schemeClr val="tx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ОГВ</a:t>
              </a:r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1067054" y="4304711"/>
              <a:ext cx="1073070" cy="1050718"/>
            </a:xfrm>
            <a:prstGeom prst="rect">
              <a:avLst/>
            </a:prstGeom>
            <a:solidFill>
              <a:srgbClr val="0192FF"/>
            </a:soli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1600" dirty="0">
                  <a:solidFill>
                    <a:schemeClr val="tx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Информационные системы</a:t>
              </a:r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2157667" y="4304711"/>
              <a:ext cx="1073070" cy="1050718"/>
            </a:xfrm>
            <a:prstGeom prst="rect">
              <a:avLst/>
            </a:prstGeom>
            <a:solidFill>
              <a:srgbClr val="0192FF"/>
            </a:soli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1600" dirty="0">
                  <a:solidFill>
                    <a:schemeClr val="tx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Массивы информации</a:t>
              </a:r>
              <a:endParaRPr lang="ru-RU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3345099" y="4153896"/>
              <a:ext cx="2438338" cy="1648493"/>
            </a:xfrm>
            <a:prstGeom prst="rect">
              <a:avLst/>
            </a:prstGeom>
            <a:solidFill>
              <a:srgbClr val="5BB9FF"/>
            </a:soli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/>
            <a:lstStyle/>
            <a:p>
              <a:pPr algn="ctr">
                <a:defRPr/>
              </a:pPr>
              <a:r>
                <a:rPr lang="ru-RU" dirty="0">
                  <a:solidFill>
                    <a:schemeClr val="tx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ОМС</a:t>
              </a:r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3505454" y="4306297"/>
              <a:ext cx="1073070" cy="1050718"/>
            </a:xfrm>
            <a:prstGeom prst="rect">
              <a:avLst/>
            </a:prstGeom>
            <a:solidFill>
              <a:srgbClr val="0192FF"/>
            </a:soli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1600" dirty="0">
                  <a:solidFill>
                    <a:schemeClr val="tx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Информационные системы</a:t>
              </a:r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4596067" y="4306297"/>
              <a:ext cx="1073070" cy="1050718"/>
            </a:xfrm>
            <a:prstGeom prst="rect">
              <a:avLst/>
            </a:prstGeom>
            <a:solidFill>
              <a:srgbClr val="0192FF"/>
            </a:soli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1600" dirty="0">
                  <a:solidFill>
                    <a:schemeClr val="tx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Массивы информации</a:t>
              </a:r>
            </a:p>
          </p:txBody>
        </p:sp>
        <p:sp>
          <p:nvSpPr>
            <p:cNvPr id="18" name="Прямоугольник 17"/>
            <p:cNvSpPr/>
            <p:nvPr/>
          </p:nvSpPr>
          <p:spPr>
            <a:xfrm>
              <a:off x="5779530" y="4153103"/>
              <a:ext cx="2438338" cy="1648493"/>
            </a:xfrm>
            <a:prstGeom prst="rect">
              <a:avLst/>
            </a:prstGeom>
            <a:solidFill>
              <a:srgbClr val="5BB9FF"/>
            </a:soli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/>
            <a:lstStyle/>
            <a:p>
              <a:pPr algn="ctr">
                <a:defRPr/>
              </a:pPr>
              <a:r>
                <a:rPr lang="ru-RU" dirty="0">
                  <a:solidFill>
                    <a:schemeClr val="tx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НУ</a:t>
              </a:r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5939885" y="4305504"/>
              <a:ext cx="1073070" cy="1050718"/>
            </a:xfrm>
            <a:prstGeom prst="rect">
              <a:avLst/>
            </a:prstGeom>
            <a:solidFill>
              <a:srgbClr val="0192FF"/>
            </a:soli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1600" dirty="0">
                  <a:solidFill>
                    <a:schemeClr val="tx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Информационные системы</a:t>
              </a:r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7030498" y="4305504"/>
              <a:ext cx="1073070" cy="1050718"/>
            </a:xfrm>
            <a:prstGeom prst="rect">
              <a:avLst/>
            </a:prstGeom>
            <a:solidFill>
              <a:srgbClr val="0192FF"/>
            </a:soli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1600" dirty="0">
                  <a:solidFill>
                    <a:schemeClr val="tx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Массивы информации</a:t>
              </a:r>
            </a:p>
          </p:txBody>
        </p:sp>
      </p:grpSp>
      <p:sp>
        <p:nvSpPr>
          <p:cNvPr id="21" name="Стрелка вверх 20"/>
          <p:cNvSpPr/>
          <p:nvPr/>
        </p:nvSpPr>
        <p:spPr>
          <a:xfrm>
            <a:off x="1873973" y="3686282"/>
            <a:ext cx="503789" cy="484307"/>
          </a:xfrm>
          <a:prstGeom prst="upArrow">
            <a:avLst/>
          </a:prstGeom>
          <a:solidFill>
            <a:srgbClr val="FFC000"/>
          </a:solidFill>
          <a:ln>
            <a:solidFill>
              <a:srgbClr val="FFC000"/>
            </a:solidFill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1090721" y="1333152"/>
            <a:ext cx="1575951" cy="512905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Мониторинг</a:t>
            </a:r>
            <a:endParaRPr lang="ru-RU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728287" y="1333152"/>
            <a:ext cx="1912577" cy="512905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Моделирование</a:t>
            </a:r>
            <a:endParaRPr lang="ru-RU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4702479" y="1333152"/>
            <a:ext cx="2066197" cy="512905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Прогнозирование</a:t>
            </a:r>
            <a:endParaRPr lang="ru-RU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6830292" y="1333152"/>
            <a:ext cx="1158592" cy="512905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Анализ</a:t>
            </a:r>
            <a:endParaRPr lang="ru-RU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88880605"/>
      </p:ext>
    </p:extLst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3"/>
          <p:cNvSpPr txBox="1">
            <a:spLocks noChangeArrowheads="1"/>
          </p:cNvSpPr>
          <p:nvPr/>
        </p:nvSpPr>
        <p:spPr bwMode="auto">
          <a:xfrm>
            <a:off x="573044" y="125606"/>
            <a:ext cx="857095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2800" b="1" dirty="0" smtClean="0">
                <a:solidFill>
                  <a:srgbClr val="990000"/>
                </a:solidFill>
              </a:rPr>
              <a:t>Информационное обеспечение ТИС </a:t>
            </a:r>
            <a:r>
              <a:rPr lang="ru-RU" altLang="ru-RU" sz="2800" b="1" dirty="0">
                <a:solidFill>
                  <a:srgbClr val="990000"/>
                </a:solidFill>
              </a:rPr>
              <a:t>ТО </a:t>
            </a:r>
            <a:endParaRPr lang="ru-RU" altLang="ru-RU" sz="2800" b="1" dirty="0" smtClean="0">
              <a:solidFill>
                <a:srgbClr val="990000"/>
              </a:solidFill>
            </a:endParaRPr>
          </a:p>
        </p:txBody>
      </p:sp>
      <p:pic>
        <p:nvPicPr>
          <p:cNvPr id="7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25606"/>
            <a:ext cx="641263" cy="66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288131" y="1241521"/>
            <a:ext cx="8567737" cy="3054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A89D7F"/>
                </a:solidFill>
                <a:latin typeface="Century Gothic" pitchFamily="34" charset="0"/>
              </a:defRPr>
            </a:lvl1pPr>
            <a:lvl2pPr marL="742950" indent="-28575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3pPr>
            <a:lvl4pPr marL="1600200" indent="-22860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9pPr>
          </a:lstStyle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  <a:tabLst>
                <a:tab pos="228600" algn="l"/>
              </a:tabLst>
            </a:pPr>
            <a:r>
              <a:rPr lang="ru-RU" sz="20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</a:t>
            </a:r>
            <a:r>
              <a:rPr lang="ru-RU" sz="20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рамках целеполагания </a:t>
            </a:r>
            <a:r>
              <a:rPr lang="ru-RU" sz="20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стратегия социально-экономического развития Томской области по разделам: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228600" algn="l"/>
              </a:tabLst>
            </a:pPr>
            <a:r>
              <a:rPr lang="ru-RU" sz="20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Оценка </a:t>
            </a:r>
            <a:r>
              <a:rPr lang="ru-RU" sz="20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текущего уровня конкурентоспособности Томской области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228600" algn="l"/>
              </a:tabLst>
            </a:pPr>
            <a:r>
              <a:rPr lang="ru-RU" sz="20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Стратегические </a:t>
            </a:r>
            <a:r>
              <a:rPr lang="ru-RU" sz="20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приоритеты развития Томской области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228600" algn="l"/>
              </a:tabLst>
            </a:pPr>
            <a:r>
              <a:rPr lang="ru-RU" sz="20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Сбалансированное </a:t>
            </a:r>
            <a:r>
              <a:rPr lang="ru-RU" sz="20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территориальное развитие Томской области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228600" algn="l"/>
              </a:tabLst>
            </a:pPr>
            <a:r>
              <a:rPr lang="ru-RU" sz="20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Прогноз </a:t>
            </a:r>
            <a:r>
              <a:rPr lang="ru-RU" sz="20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отдельных показателей развития Томской области до 2025 </a:t>
            </a:r>
            <a:r>
              <a:rPr lang="ru-RU" sz="20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года</a:t>
            </a:r>
            <a:endParaRPr lang="ru-RU" sz="20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13734654"/>
      </p:ext>
    </p:extLst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25606"/>
            <a:ext cx="641263" cy="66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288131" y="1241521"/>
            <a:ext cx="8567737" cy="4863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A89D7F"/>
                </a:solidFill>
                <a:latin typeface="Century Gothic" pitchFamily="34" charset="0"/>
              </a:defRPr>
            </a:lvl1pPr>
            <a:lvl2pPr marL="742950" indent="-28575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3pPr>
            <a:lvl4pPr marL="1600200" indent="-22860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9pPr>
          </a:lstStyle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  <a:tabLst>
                <a:tab pos="228600" algn="l"/>
              </a:tabLst>
            </a:pPr>
            <a:r>
              <a:rPr lang="ru-RU" sz="20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</a:t>
            </a:r>
            <a:r>
              <a:rPr lang="ru-RU" sz="20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рамках прогнозирования: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228600" algn="l"/>
              </a:tabLst>
            </a:pPr>
            <a:r>
              <a:rPr lang="ru-RU" sz="20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прогноз </a:t>
            </a:r>
            <a:r>
              <a:rPr lang="ru-RU" sz="20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социально-экономического развития Томской области на долгосрочный период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228600" algn="l"/>
              </a:tabLst>
            </a:pPr>
            <a:r>
              <a:rPr lang="ru-RU" sz="20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бюджетный </a:t>
            </a:r>
            <a:r>
              <a:rPr lang="ru-RU" sz="20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прогноз Томской области на долгосрочный период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228600" algn="l"/>
              </a:tabLst>
            </a:pPr>
            <a:r>
              <a:rPr lang="ru-RU" sz="20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прогноз </a:t>
            </a:r>
            <a:r>
              <a:rPr lang="ru-RU" sz="20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социально-экономического развития Томской области на среднесрочный период</a:t>
            </a:r>
          </a:p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  <a:tabLst>
                <a:tab pos="228600" algn="l"/>
              </a:tabLst>
            </a:pPr>
            <a:r>
              <a:rPr lang="ru-RU" sz="20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</a:t>
            </a:r>
            <a:r>
              <a:rPr lang="ru-RU" sz="20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рамках планирования и программирования: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228600" algn="l"/>
              </a:tabLst>
            </a:pPr>
            <a:r>
              <a:rPr lang="ru-RU" sz="20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план </a:t>
            </a:r>
            <a:r>
              <a:rPr lang="ru-RU" sz="20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мероприятий по реализации стратегии социально-экономического развития Томской области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228600" algn="l"/>
              </a:tabLst>
            </a:pPr>
            <a:r>
              <a:rPr lang="ru-RU" sz="20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государственные </a:t>
            </a:r>
            <a:r>
              <a:rPr lang="ru-RU" sz="20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программы Томской области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228600" algn="l"/>
              </a:tabLst>
            </a:pPr>
            <a:r>
              <a:rPr lang="ru-RU" sz="20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схема </a:t>
            </a:r>
            <a:r>
              <a:rPr lang="ru-RU" sz="20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территориального планирования Томской области</a:t>
            </a: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573044" y="125606"/>
            <a:ext cx="857095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2800" b="1" dirty="0" smtClean="0">
                <a:solidFill>
                  <a:srgbClr val="990000"/>
                </a:solidFill>
              </a:rPr>
              <a:t>Информационное обеспечение ТИС </a:t>
            </a:r>
            <a:r>
              <a:rPr lang="ru-RU" altLang="ru-RU" sz="2800" b="1" dirty="0">
                <a:solidFill>
                  <a:srgbClr val="990000"/>
                </a:solidFill>
              </a:rPr>
              <a:t>ТО </a:t>
            </a:r>
            <a:endParaRPr lang="ru-RU" altLang="ru-RU" sz="2800" b="1" dirty="0" smtClean="0">
              <a:solidFill>
                <a:srgbClr val="99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40887343"/>
      </p:ext>
    </p:extLst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Text Box 3"/>
          <p:cNvSpPr txBox="1">
            <a:spLocks noChangeArrowheads="1"/>
          </p:cNvSpPr>
          <p:nvPr/>
        </p:nvSpPr>
        <p:spPr bwMode="auto">
          <a:xfrm>
            <a:off x="573044" y="125606"/>
            <a:ext cx="857095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2800" b="1" dirty="0" smtClean="0">
                <a:solidFill>
                  <a:srgbClr val="990000"/>
                </a:solidFill>
                <a:cs typeface="Tahoma" pitchFamily="34" charset="0"/>
              </a:rPr>
              <a:t>Структура системы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792660" y="963168"/>
            <a:ext cx="6153220" cy="1198435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216000" anchor="ctr"/>
          <a:lstStyle/>
          <a:p>
            <a:pPr algn="r">
              <a:defRPr/>
            </a:pPr>
            <a:r>
              <a:rPr lang="ru-RU" dirty="0" smtClean="0">
                <a:solidFill>
                  <a:schemeClr val="tx1"/>
                </a:solidFill>
              </a:rPr>
              <a:t>  Портал</a:t>
            </a:r>
          </a:p>
          <a:p>
            <a:pPr algn="r">
              <a:defRPr/>
            </a:pPr>
            <a:r>
              <a:rPr lang="ru-RU" dirty="0" smtClean="0">
                <a:solidFill>
                  <a:schemeClr val="tx1"/>
                </a:solidFill>
              </a:rPr>
              <a:t>  ситуационного</a:t>
            </a:r>
          </a:p>
          <a:p>
            <a:pPr algn="r">
              <a:defRPr/>
            </a:pPr>
            <a:r>
              <a:rPr lang="ru-RU" dirty="0" smtClean="0">
                <a:solidFill>
                  <a:schemeClr val="tx1"/>
                </a:solidFill>
              </a:rPr>
              <a:t>  центра Губернатора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62204" y="3572612"/>
            <a:ext cx="8452611" cy="367435"/>
          </a:xfrm>
          <a:prstGeom prst="rect">
            <a:avLst/>
          </a:prstGeom>
          <a:solidFill>
            <a:srgbClr val="FFE89F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</a:rPr>
              <a:t>Интеграционная шина данных</a:t>
            </a:r>
          </a:p>
        </p:txBody>
      </p:sp>
      <p:pic>
        <p:nvPicPr>
          <p:cNvPr id="30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25606"/>
            <a:ext cx="641263" cy="66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Прямоугольник 37"/>
          <p:cNvSpPr/>
          <p:nvPr/>
        </p:nvSpPr>
        <p:spPr>
          <a:xfrm>
            <a:off x="1187521" y="5199894"/>
            <a:ext cx="1843263" cy="938786"/>
          </a:xfrm>
          <a:prstGeom prst="rect">
            <a:avLst/>
          </a:prstGeom>
          <a:solidFill>
            <a:srgbClr val="9FD6FF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>
              <a:defRPr/>
            </a:pPr>
            <a:r>
              <a:rPr lang="ru-RU" sz="1300" dirty="0" smtClean="0">
                <a:solidFill>
                  <a:schemeClr val="tx1"/>
                </a:solidFill>
              </a:rPr>
              <a:t>Спутниковый сервис</a:t>
            </a:r>
            <a:r>
              <a:rPr lang="ru-RU" sz="1300" dirty="0">
                <a:solidFill>
                  <a:schemeClr val="tx1"/>
                </a:solidFill>
              </a:rPr>
              <a:t> мониторинга возобновляемых </a:t>
            </a:r>
            <a:r>
              <a:rPr lang="ru-RU" sz="1300" dirty="0" smtClean="0">
                <a:solidFill>
                  <a:schemeClr val="tx1"/>
                </a:solidFill>
              </a:rPr>
              <a:t>биоресурсов ВЕГА</a:t>
            </a:r>
          </a:p>
          <a:p>
            <a:pPr>
              <a:defRPr/>
            </a:pPr>
            <a:endParaRPr lang="ru-RU" sz="1200" dirty="0" smtClean="0">
              <a:solidFill>
                <a:schemeClr val="tx1"/>
              </a:solidFill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3030784" y="1224378"/>
            <a:ext cx="3215062" cy="666750"/>
          </a:xfrm>
          <a:prstGeom prst="rect">
            <a:avLst/>
          </a:prstGeom>
          <a:solidFill>
            <a:srgbClr val="00D661"/>
          </a:solidFill>
          <a:ln w="38100">
            <a:solidFill>
              <a:schemeClr val="bg1">
                <a:lumMod val="95000"/>
              </a:schemeClr>
            </a:solidFill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</a:rPr>
              <a:t>ТИС ТО</a:t>
            </a:r>
            <a:endParaRPr lang="ru-RU" sz="2000" dirty="0">
              <a:solidFill>
                <a:schemeClr val="tx1"/>
              </a:solidFill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H="1">
            <a:off x="362204" y="2537708"/>
            <a:ext cx="1234949" cy="235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flipV="1">
            <a:off x="1597153" y="1562386"/>
            <a:ext cx="1195506" cy="97643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329946" y="1153953"/>
            <a:ext cx="237597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Palatino Linotype" panose="02040502050505030304" pitchFamily="18" charset="0"/>
              </a:rPr>
              <a:t>Губернатор</a:t>
            </a:r>
          </a:p>
          <a:p>
            <a:r>
              <a:rPr lang="ru-RU" sz="1400" dirty="0" smtClean="0">
                <a:latin typeface="Palatino Linotype" panose="02040502050505030304" pitchFamily="18" charset="0"/>
              </a:rPr>
              <a:t>Заместители Губернатора</a:t>
            </a:r>
          </a:p>
          <a:p>
            <a:r>
              <a:rPr lang="ru-RU" sz="1400" dirty="0" smtClean="0">
                <a:latin typeface="Palatino Linotype" panose="02040502050505030304" pitchFamily="18" charset="0"/>
              </a:rPr>
              <a:t>ИОГВ</a:t>
            </a:r>
          </a:p>
          <a:p>
            <a:r>
              <a:rPr lang="ru-RU" sz="1400" dirty="0" smtClean="0">
                <a:latin typeface="Palatino Linotype" panose="02040502050505030304" pitchFamily="18" charset="0"/>
              </a:rPr>
              <a:t>ОМСУ</a:t>
            </a:r>
          </a:p>
          <a:p>
            <a:r>
              <a:rPr lang="ru-RU" sz="1400" dirty="0" smtClean="0">
                <a:latin typeface="Palatino Linotype" panose="02040502050505030304" pitchFamily="18" charset="0"/>
              </a:rPr>
              <a:t>Организации</a:t>
            </a:r>
          </a:p>
          <a:p>
            <a:r>
              <a:rPr lang="ru-RU" sz="1400" dirty="0" smtClean="0">
                <a:latin typeface="Palatino Linotype" panose="02040502050505030304" pitchFamily="18" charset="0"/>
              </a:rPr>
              <a:t>Население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236466" y="4224530"/>
            <a:ext cx="1588636" cy="957074"/>
          </a:xfrm>
          <a:prstGeom prst="rect">
            <a:avLst/>
          </a:prstGeom>
          <a:solidFill>
            <a:srgbClr val="9FD6FF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>
              <a:defRPr/>
            </a:pPr>
            <a:r>
              <a:rPr lang="ru-RU" sz="1300" dirty="0" smtClean="0">
                <a:solidFill>
                  <a:schemeClr val="tx1"/>
                </a:solidFill>
              </a:rPr>
              <a:t>Государственный кадастр недвижимости </a:t>
            </a:r>
            <a:r>
              <a:rPr lang="ru-RU" sz="1300" dirty="0" err="1" smtClean="0">
                <a:solidFill>
                  <a:schemeClr val="tx1"/>
                </a:solidFill>
              </a:rPr>
              <a:t>Росреестра</a:t>
            </a:r>
            <a:endParaRPr lang="en-US" sz="1300" dirty="0" smtClean="0">
              <a:solidFill>
                <a:schemeClr val="tx1"/>
              </a:solidFill>
            </a:endParaRPr>
          </a:p>
          <a:p>
            <a:pPr>
              <a:defRPr/>
            </a:pPr>
            <a:endParaRPr lang="ru-RU" sz="1200" dirty="0" smtClean="0">
              <a:solidFill>
                <a:schemeClr val="tx1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10973" y="4224530"/>
            <a:ext cx="1326979" cy="938786"/>
          </a:xfrm>
          <a:prstGeom prst="rect">
            <a:avLst/>
          </a:prstGeom>
          <a:solidFill>
            <a:srgbClr val="9FD6FF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>
              <a:defRPr/>
            </a:pPr>
            <a:r>
              <a:rPr lang="ru-RU" sz="1300" dirty="0" smtClean="0">
                <a:solidFill>
                  <a:schemeClr val="tx1"/>
                </a:solidFill>
              </a:rPr>
              <a:t>Система космического мониторинга Рослесхоза</a:t>
            </a:r>
          </a:p>
          <a:p>
            <a:pPr>
              <a:defRPr/>
            </a:pPr>
            <a:endParaRPr lang="ru-RU" sz="1200" dirty="0" smtClean="0">
              <a:solidFill>
                <a:schemeClr val="tx1"/>
              </a:solidFill>
            </a:endParaRPr>
          </a:p>
        </p:txBody>
      </p:sp>
      <p:sp>
        <p:nvSpPr>
          <p:cNvPr id="4" name="Правая фигурная скобка 3"/>
          <p:cNvSpPr/>
          <p:nvPr/>
        </p:nvSpPr>
        <p:spPr>
          <a:xfrm rot="5400000">
            <a:off x="2015489" y="4554809"/>
            <a:ext cx="206738" cy="337448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431617" y="6260073"/>
            <a:ext cx="3393485" cy="374219"/>
          </a:xfrm>
          <a:prstGeom prst="rect">
            <a:avLst/>
          </a:prstGeom>
          <a:noFill/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>
              <a:defRPr/>
            </a:pPr>
            <a:r>
              <a:rPr lang="ru-RU" sz="1500" b="1" dirty="0" smtClean="0">
                <a:solidFill>
                  <a:schemeClr val="tx1"/>
                </a:solidFill>
              </a:rPr>
              <a:t>Федеральные информационные </a:t>
            </a:r>
          </a:p>
          <a:p>
            <a:pPr algn="ctr">
              <a:defRPr/>
            </a:pPr>
            <a:r>
              <a:rPr lang="ru-RU" sz="1500" b="1" dirty="0" smtClean="0">
                <a:solidFill>
                  <a:schemeClr val="tx1"/>
                </a:solidFill>
              </a:rPr>
              <a:t>ресурсы</a:t>
            </a:r>
            <a:endParaRPr lang="ru-RU" sz="1200" dirty="0" smtClean="0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4214910" y="4226872"/>
            <a:ext cx="1267223" cy="1866034"/>
          </a:xfrm>
          <a:prstGeom prst="rect">
            <a:avLst/>
          </a:prstGeom>
          <a:solidFill>
            <a:srgbClr val="9FD6FF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>
              <a:defRPr/>
            </a:pPr>
            <a:r>
              <a:rPr lang="ru-RU" sz="1300" dirty="0" smtClean="0">
                <a:solidFill>
                  <a:schemeClr val="tx1"/>
                </a:solidFill>
              </a:rPr>
              <a:t>ИС обеспечения </a:t>
            </a:r>
            <a:r>
              <a:rPr lang="ru-RU" sz="1300" dirty="0">
                <a:solidFill>
                  <a:schemeClr val="tx1"/>
                </a:solidFill>
              </a:rPr>
              <a:t>градостроительной деятельности г. Томска (ИСОГД)</a:t>
            </a:r>
          </a:p>
          <a:p>
            <a:pPr>
              <a:defRPr/>
            </a:pPr>
            <a:endParaRPr lang="ru-RU" sz="1200" dirty="0" smtClean="0">
              <a:solidFill>
                <a:schemeClr val="tx1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5557716" y="4248587"/>
            <a:ext cx="1376261" cy="1844319"/>
          </a:xfrm>
          <a:prstGeom prst="rect">
            <a:avLst/>
          </a:prstGeom>
          <a:solidFill>
            <a:srgbClr val="9FD6FF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>
              <a:defRPr/>
            </a:pPr>
            <a:r>
              <a:rPr lang="ru-RU" sz="1300" dirty="0" smtClean="0">
                <a:solidFill>
                  <a:schemeClr val="tx1"/>
                </a:solidFill>
              </a:rPr>
              <a:t>ИС </a:t>
            </a:r>
            <a:r>
              <a:rPr lang="ru-RU" sz="1300" dirty="0" err="1" smtClean="0">
                <a:solidFill>
                  <a:schemeClr val="tx1"/>
                </a:solidFill>
              </a:rPr>
              <a:t>Облкомприроды</a:t>
            </a:r>
            <a:r>
              <a:rPr lang="ru-RU" sz="1300" dirty="0" smtClean="0">
                <a:solidFill>
                  <a:schemeClr val="tx1"/>
                </a:solidFill>
              </a:rPr>
              <a:t> </a:t>
            </a:r>
            <a:r>
              <a:rPr lang="ru-RU" sz="1300" dirty="0">
                <a:solidFill>
                  <a:schemeClr val="tx1"/>
                </a:solidFill>
              </a:rPr>
              <a:t>(Паводок, Красная книга, Мониторинг качества окружающей среды и др.)</a:t>
            </a:r>
          </a:p>
          <a:p>
            <a:pPr>
              <a:defRPr/>
            </a:pPr>
            <a:endParaRPr lang="ru-RU" sz="1200" dirty="0" smtClean="0">
              <a:solidFill>
                <a:schemeClr val="tx1"/>
              </a:solidFill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4044222" y="6289384"/>
            <a:ext cx="4794540" cy="374219"/>
          </a:xfrm>
          <a:prstGeom prst="rect">
            <a:avLst/>
          </a:prstGeom>
          <a:noFill/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>
              <a:defRPr/>
            </a:pPr>
            <a:r>
              <a:rPr lang="ru-RU" sz="1500" b="1" dirty="0" smtClean="0">
                <a:solidFill>
                  <a:schemeClr val="tx1"/>
                </a:solidFill>
              </a:rPr>
              <a:t>Региональные информационные ресурсы</a:t>
            </a:r>
          </a:p>
          <a:p>
            <a:pPr algn="ctr">
              <a:defRPr/>
            </a:pPr>
            <a:r>
              <a:rPr lang="ru-RU" sz="1500" b="1" dirty="0" smtClean="0">
                <a:solidFill>
                  <a:schemeClr val="tx1"/>
                </a:solidFill>
              </a:rPr>
              <a:t>(15 систем на 01.01.2015)</a:t>
            </a:r>
            <a:endParaRPr lang="ru-RU" sz="1200" dirty="0" smtClean="0">
              <a:solidFill>
                <a:schemeClr val="tx1"/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5731884" y="2589596"/>
            <a:ext cx="1612712" cy="862189"/>
          </a:xfrm>
          <a:prstGeom prst="rect">
            <a:avLst/>
          </a:prstGeom>
          <a:solidFill>
            <a:srgbClr val="00D661"/>
          </a:solidFill>
          <a:ln w="38100">
            <a:solidFill>
              <a:schemeClr val="bg1">
                <a:lumMod val="95000"/>
              </a:schemeClr>
            </a:solidFill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chemeClr val="tx1"/>
                </a:solidFill>
              </a:rPr>
              <a:t>РГИС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3728895" y="2589596"/>
            <a:ext cx="1927406" cy="861318"/>
          </a:xfrm>
          <a:prstGeom prst="rect">
            <a:avLst/>
          </a:prstGeom>
          <a:solidFill>
            <a:srgbClr val="00D661"/>
          </a:solidFill>
          <a:ln w="38100">
            <a:solidFill>
              <a:schemeClr val="bg1">
                <a:lumMod val="95000"/>
              </a:schemeClr>
            </a:solidFill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chemeClr val="tx1"/>
                </a:solidFill>
              </a:rPr>
              <a:t>ИАС «Ситуационный </a:t>
            </a:r>
            <a:r>
              <a:rPr lang="ru-RU" sz="1600" b="1" dirty="0">
                <a:solidFill>
                  <a:schemeClr val="tx1"/>
                </a:solidFill>
              </a:rPr>
              <a:t>центр ТО</a:t>
            </a:r>
            <a:r>
              <a:rPr lang="ru-RU" sz="1600" dirty="0">
                <a:solidFill>
                  <a:schemeClr val="tx1"/>
                </a:solidFill>
              </a:rPr>
              <a:t>» </a:t>
            </a:r>
          </a:p>
        </p:txBody>
      </p:sp>
      <p:sp>
        <p:nvSpPr>
          <p:cNvPr id="37" name="Стрелка вверх 36"/>
          <p:cNvSpPr/>
          <p:nvPr/>
        </p:nvSpPr>
        <p:spPr>
          <a:xfrm>
            <a:off x="2923285" y="1930884"/>
            <a:ext cx="853777" cy="1608972"/>
          </a:xfrm>
          <a:prstGeom prst="upArrow">
            <a:avLst/>
          </a:prstGeom>
          <a:solidFill>
            <a:srgbClr val="FFC000"/>
          </a:solidFill>
          <a:ln>
            <a:solidFill>
              <a:srgbClr val="FFC000"/>
            </a:solidFill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7598717" y="4252515"/>
            <a:ext cx="1115462" cy="1840391"/>
          </a:xfrm>
          <a:prstGeom prst="rect">
            <a:avLst/>
          </a:prstGeom>
          <a:solidFill>
            <a:srgbClr val="9FD6FF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>
              <a:defRPr/>
            </a:pPr>
            <a:r>
              <a:rPr lang="ru-RU" sz="1300" dirty="0" smtClean="0">
                <a:solidFill>
                  <a:schemeClr val="tx1"/>
                </a:solidFill>
              </a:rPr>
              <a:t>Система</a:t>
            </a:r>
          </a:p>
          <a:p>
            <a:pPr>
              <a:defRPr/>
            </a:pPr>
            <a:r>
              <a:rPr lang="ru-RU" sz="1300" dirty="0" smtClean="0">
                <a:solidFill>
                  <a:schemeClr val="tx1"/>
                </a:solidFill>
              </a:rPr>
              <a:t>контроля </a:t>
            </a:r>
            <a:r>
              <a:rPr lang="ru-RU" sz="1300" dirty="0">
                <a:solidFill>
                  <a:schemeClr val="tx1"/>
                </a:solidFill>
              </a:rPr>
              <a:t>лесопожарной обстановки «Ясень» ДЛХ ТО</a:t>
            </a:r>
            <a:endParaRPr lang="en-US" sz="1300" dirty="0">
              <a:solidFill>
                <a:schemeClr val="tx1"/>
              </a:solidFill>
            </a:endParaRPr>
          </a:p>
          <a:p>
            <a:pPr>
              <a:defRPr/>
            </a:pPr>
            <a:endParaRPr lang="ru-RU" sz="1200" dirty="0" smtClean="0">
              <a:solidFill>
                <a:schemeClr val="tx1"/>
              </a:solidFill>
            </a:endParaRPr>
          </a:p>
        </p:txBody>
      </p:sp>
      <p:sp>
        <p:nvSpPr>
          <p:cNvPr id="44" name="Стрелка вверх 43"/>
          <p:cNvSpPr/>
          <p:nvPr/>
        </p:nvSpPr>
        <p:spPr>
          <a:xfrm>
            <a:off x="836337" y="3934437"/>
            <a:ext cx="476250" cy="281152"/>
          </a:xfrm>
          <a:prstGeom prst="upArrow">
            <a:avLst/>
          </a:prstGeom>
          <a:solidFill>
            <a:srgbClr val="FFC000"/>
          </a:solidFill>
          <a:ln>
            <a:solidFill>
              <a:srgbClr val="FFC000"/>
            </a:solidFill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45" name="Стрелка вверх 44"/>
          <p:cNvSpPr/>
          <p:nvPr/>
        </p:nvSpPr>
        <p:spPr>
          <a:xfrm>
            <a:off x="2792659" y="3945720"/>
            <a:ext cx="476250" cy="281152"/>
          </a:xfrm>
          <a:prstGeom prst="upArrow">
            <a:avLst/>
          </a:prstGeom>
          <a:solidFill>
            <a:srgbClr val="FFC000"/>
          </a:solidFill>
          <a:ln>
            <a:solidFill>
              <a:srgbClr val="FFC000"/>
            </a:solidFill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46" name="Стрелка вверх 45"/>
          <p:cNvSpPr/>
          <p:nvPr/>
        </p:nvSpPr>
        <p:spPr>
          <a:xfrm>
            <a:off x="1737952" y="3965177"/>
            <a:ext cx="476250" cy="1216427"/>
          </a:xfrm>
          <a:prstGeom prst="upArrow">
            <a:avLst/>
          </a:prstGeom>
          <a:solidFill>
            <a:srgbClr val="FFC000"/>
          </a:solidFill>
          <a:ln>
            <a:solidFill>
              <a:srgbClr val="FFC000"/>
            </a:solidFill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47" name="Стрелка вверх 46"/>
          <p:cNvSpPr/>
          <p:nvPr/>
        </p:nvSpPr>
        <p:spPr>
          <a:xfrm>
            <a:off x="4567921" y="3934437"/>
            <a:ext cx="476250" cy="280616"/>
          </a:xfrm>
          <a:prstGeom prst="upArrow">
            <a:avLst/>
          </a:prstGeom>
          <a:solidFill>
            <a:srgbClr val="FFC000"/>
          </a:solidFill>
          <a:ln>
            <a:solidFill>
              <a:srgbClr val="FFC000"/>
            </a:solidFill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49" name="Правая фигурная скобка 48"/>
          <p:cNvSpPr/>
          <p:nvPr/>
        </p:nvSpPr>
        <p:spPr>
          <a:xfrm rot="5400000">
            <a:off x="6361176" y="3992415"/>
            <a:ext cx="206738" cy="4499268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Прямоугольник 50"/>
          <p:cNvSpPr/>
          <p:nvPr/>
        </p:nvSpPr>
        <p:spPr>
          <a:xfrm>
            <a:off x="6872393" y="5159889"/>
            <a:ext cx="807336" cy="716655"/>
          </a:xfrm>
          <a:prstGeom prst="rect">
            <a:avLst/>
          </a:prstGeom>
          <a:noFill/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>
              <a:defRPr/>
            </a:pPr>
            <a:r>
              <a:rPr lang="ru-RU" sz="2800" b="1" dirty="0" smtClean="0">
                <a:solidFill>
                  <a:schemeClr val="tx1"/>
                </a:solidFill>
              </a:rPr>
              <a:t>…</a:t>
            </a:r>
          </a:p>
        </p:txBody>
      </p:sp>
      <p:sp>
        <p:nvSpPr>
          <p:cNvPr id="52" name="Стрелка вверх 51"/>
          <p:cNvSpPr/>
          <p:nvPr/>
        </p:nvSpPr>
        <p:spPr>
          <a:xfrm>
            <a:off x="7918323" y="3958762"/>
            <a:ext cx="476250" cy="280616"/>
          </a:xfrm>
          <a:prstGeom prst="upArrow">
            <a:avLst/>
          </a:prstGeom>
          <a:solidFill>
            <a:srgbClr val="FFC000"/>
          </a:solidFill>
          <a:ln>
            <a:solidFill>
              <a:srgbClr val="FFC000"/>
            </a:solidFill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53" name="Стрелка вверх 52"/>
          <p:cNvSpPr/>
          <p:nvPr/>
        </p:nvSpPr>
        <p:spPr>
          <a:xfrm>
            <a:off x="6007721" y="3958762"/>
            <a:ext cx="476250" cy="280616"/>
          </a:xfrm>
          <a:prstGeom prst="upArrow">
            <a:avLst/>
          </a:prstGeom>
          <a:solidFill>
            <a:srgbClr val="FFC000"/>
          </a:solidFill>
          <a:ln>
            <a:solidFill>
              <a:srgbClr val="FFC000"/>
            </a:solidFill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33" name="Стрелка вверх 32"/>
          <p:cNvSpPr/>
          <p:nvPr/>
        </p:nvSpPr>
        <p:spPr>
          <a:xfrm>
            <a:off x="4473987" y="1975754"/>
            <a:ext cx="476250" cy="606824"/>
          </a:xfrm>
          <a:prstGeom prst="upArrow">
            <a:avLst/>
          </a:prstGeom>
          <a:solidFill>
            <a:srgbClr val="FFC000"/>
          </a:solidFill>
          <a:ln>
            <a:solidFill>
              <a:srgbClr val="FFC000"/>
            </a:solidFill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39" name="Стрелка вверх 38"/>
          <p:cNvSpPr/>
          <p:nvPr/>
        </p:nvSpPr>
        <p:spPr>
          <a:xfrm>
            <a:off x="5776661" y="1975754"/>
            <a:ext cx="476250" cy="606824"/>
          </a:xfrm>
          <a:prstGeom prst="upArrow">
            <a:avLst/>
          </a:prstGeom>
          <a:solidFill>
            <a:srgbClr val="FFC000"/>
          </a:solidFill>
          <a:ln>
            <a:solidFill>
              <a:srgbClr val="FFC000"/>
            </a:solidFill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3"/>
          <p:cNvSpPr txBox="1">
            <a:spLocks noChangeArrowheads="1"/>
          </p:cNvSpPr>
          <p:nvPr/>
        </p:nvSpPr>
        <p:spPr bwMode="auto">
          <a:xfrm>
            <a:off x="573044" y="125606"/>
            <a:ext cx="857095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2800" b="1" dirty="0" smtClean="0">
                <a:solidFill>
                  <a:srgbClr val="990000"/>
                </a:solidFill>
              </a:rPr>
              <a:t>Функции системы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52413" y="1306513"/>
            <a:ext cx="8639175" cy="4478149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eaLnBrk="1" hangingPunct="1">
              <a:spcBef>
                <a:spcPts val="600"/>
              </a:spcBef>
              <a:buFontTx/>
              <a:buAutoNum type="arabicPeriod"/>
              <a:defRPr/>
            </a:pPr>
            <a:r>
              <a:rPr lang="ru-RU" b="1" dirty="0"/>
              <a:t>Информационное и аналитическое обеспечение решения задач мониторинга, анализа и контроля: </a:t>
            </a:r>
          </a:p>
          <a:p>
            <a:pPr marL="742950" lvl="1" indent="-285750" eaLnBrk="1" hangingPunct="1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ru-RU" dirty="0" smtClean="0"/>
              <a:t>планирования </a:t>
            </a:r>
            <a:r>
              <a:rPr lang="ru-RU" dirty="0"/>
              <a:t>и прогнозирования социально-экономического </a:t>
            </a:r>
            <a:r>
              <a:rPr lang="ru-RU" dirty="0" smtClean="0"/>
              <a:t>развития</a:t>
            </a:r>
          </a:p>
          <a:p>
            <a:pPr marL="742950" lvl="1" indent="-285750" eaLnBrk="1" hangingPunct="1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ru-RU" dirty="0" smtClean="0"/>
              <a:t>хода </a:t>
            </a:r>
            <a:r>
              <a:rPr lang="ru-RU" dirty="0"/>
              <a:t>реализации программ, мероприятий и проектов </a:t>
            </a:r>
            <a:endParaRPr lang="ru-RU" dirty="0" smtClean="0"/>
          </a:p>
          <a:p>
            <a:pPr marL="742950" lvl="1" indent="-285750" eaLnBrk="1" hangingPunct="1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ru-RU" dirty="0" smtClean="0"/>
              <a:t>процессов </a:t>
            </a:r>
            <a:r>
              <a:rPr lang="ru-RU" dirty="0"/>
              <a:t>предоставления информации и услуг гражданам и </a:t>
            </a:r>
            <a:r>
              <a:rPr lang="ru-RU" dirty="0" smtClean="0"/>
              <a:t>организациям</a:t>
            </a:r>
            <a:endParaRPr lang="ru-RU" dirty="0"/>
          </a:p>
          <a:p>
            <a:pPr lvl="1" eaLnBrk="1" hangingPunct="1">
              <a:defRPr/>
            </a:pPr>
            <a:endParaRPr lang="ru-RU" dirty="0"/>
          </a:p>
          <a:p>
            <a:pPr marL="342900" indent="-342900" eaLnBrk="1" hangingPunct="1">
              <a:buFont typeface="+mj-lt"/>
              <a:buAutoNum type="arabicPeriod"/>
              <a:defRPr/>
            </a:pPr>
            <a:r>
              <a:rPr lang="ru-RU" b="1" dirty="0"/>
              <a:t>Информационная и аналитическая поддержка принятия управленческих решений, в том числе связанных с развитием базовых секторов экономики и социальной сферы Томской </a:t>
            </a:r>
            <a:r>
              <a:rPr lang="ru-RU" b="1" dirty="0" smtClean="0"/>
              <a:t>области </a:t>
            </a:r>
            <a:endParaRPr lang="en-US" b="1" dirty="0" smtClean="0"/>
          </a:p>
          <a:p>
            <a:pPr marL="342900" indent="-342900" eaLnBrk="1" hangingPunct="1">
              <a:buFont typeface="+mj-lt"/>
              <a:buAutoNum type="arabicPeriod"/>
              <a:defRPr/>
            </a:pPr>
            <a:endParaRPr lang="ru-RU" b="1" dirty="0"/>
          </a:p>
          <a:p>
            <a:pPr marL="342900" indent="-342900" eaLnBrk="1" hangingPunct="1">
              <a:buFont typeface="+mj-lt"/>
              <a:buAutoNum type="arabicPeriod"/>
              <a:defRPr/>
            </a:pPr>
            <a:r>
              <a:rPr lang="ru-RU" altLang="ru-RU" b="1" dirty="0"/>
              <a:t>Обеспечение эффективного межведомственного и межмуниципального информационного обмена</a:t>
            </a:r>
          </a:p>
          <a:p>
            <a:pPr marL="342900" indent="-342900" eaLnBrk="1" hangingPunct="1">
              <a:buFont typeface="+mj-lt"/>
              <a:buAutoNum type="arabicPeriod"/>
              <a:defRPr/>
            </a:pPr>
            <a:endParaRPr lang="ru-RU" dirty="0"/>
          </a:p>
        </p:txBody>
      </p:sp>
      <p:pic>
        <p:nvPicPr>
          <p:cNvPr id="7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25606"/>
            <a:ext cx="641263" cy="66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239547758"/>
      </p:ext>
    </p:extLst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3"/>
          <p:cNvSpPr txBox="1">
            <a:spLocks noChangeArrowheads="1"/>
          </p:cNvSpPr>
          <p:nvPr/>
        </p:nvSpPr>
        <p:spPr bwMode="auto">
          <a:xfrm>
            <a:off x="573044" y="125606"/>
            <a:ext cx="857095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2800" b="1" dirty="0">
                <a:solidFill>
                  <a:srgbClr val="990000"/>
                </a:solidFill>
              </a:rPr>
              <a:t>Функции системы</a:t>
            </a:r>
            <a:endParaRPr lang="ru-RU" altLang="ru-RU" sz="2800" b="1" dirty="0" smtClean="0">
              <a:solidFill>
                <a:srgbClr val="990000"/>
              </a:solidFill>
            </a:endParaRPr>
          </a:p>
        </p:txBody>
      </p:sp>
      <p:sp>
        <p:nvSpPr>
          <p:cNvPr id="6148" name="Прямоугольник 1"/>
          <p:cNvSpPr>
            <a:spLocks noChangeArrowheads="1"/>
          </p:cNvSpPr>
          <p:nvPr/>
        </p:nvSpPr>
        <p:spPr bwMode="auto">
          <a:xfrm>
            <a:off x="252413" y="1306513"/>
            <a:ext cx="8639175" cy="3370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A89D7F"/>
                </a:solidFill>
                <a:latin typeface="Century Gothic" pitchFamily="34" charset="0"/>
              </a:defRPr>
            </a:lvl1pPr>
            <a:lvl2pPr marL="742950" indent="-28575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3pPr>
            <a:lvl4pPr marL="1600200" indent="-22860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Times New Roman" pitchFamily="18" charset="0"/>
              <a:buAutoNum type="arabicPeriod" startAt="3"/>
            </a:pPr>
            <a:endParaRPr lang="ru-RU" altLang="ru-RU" sz="1800" b="1" dirty="0">
              <a:solidFill>
                <a:schemeClr val="tx1"/>
              </a:solidFill>
              <a:latin typeface="Tahoma" pitchFamily="34" charset="0"/>
            </a:endParaRPr>
          </a:p>
          <a:p>
            <a:pPr eaLnBrk="1" hangingPunct="1">
              <a:spcBef>
                <a:spcPct val="0"/>
              </a:spcBef>
              <a:buFont typeface="+mj-lt"/>
              <a:buAutoNum type="arabicPeriod" startAt="4"/>
            </a:pPr>
            <a:r>
              <a:rPr lang="ru-RU" altLang="ru-RU" sz="1800" b="1" dirty="0">
                <a:solidFill>
                  <a:schemeClr val="tx1"/>
                </a:solidFill>
                <a:latin typeface="Tahoma" pitchFamily="34" charset="0"/>
              </a:rPr>
              <a:t>Обеспечение доступа к информации о деятельности ОГВ и ОМСУ</a:t>
            </a:r>
          </a:p>
          <a:p>
            <a:pPr eaLnBrk="1" hangingPunct="1">
              <a:spcBef>
                <a:spcPct val="0"/>
              </a:spcBef>
              <a:buFont typeface="Times New Roman" pitchFamily="18" charset="0"/>
              <a:buAutoNum type="arabicPeriod" startAt="4"/>
            </a:pPr>
            <a:endParaRPr lang="ru-RU" altLang="ru-RU" sz="1800" b="1" dirty="0">
              <a:solidFill>
                <a:schemeClr val="tx1"/>
              </a:solidFill>
              <a:latin typeface="Tahoma" pitchFamily="34" charset="0"/>
            </a:endParaRPr>
          </a:p>
          <a:p>
            <a:pPr eaLnBrk="1" hangingPunct="1">
              <a:spcBef>
                <a:spcPct val="0"/>
              </a:spcBef>
              <a:buFont typeface="Times New Roman" pitchFamily="18" charset="0"/>
              <a:buAutoNum type="arabicPeriod" startAt="4"/>
            </a:pPr>
            <a:r>
              <a:rPr lang="ru-RU" altLang="ru-RU" sz="1800" b="1" dirty="0">
                <a:solidFill>
                  <a:schemeClr val="tx1"/>
                </a:solidFill>
                <a:latin typeface="Tahoma" pitchFamily="34" charset="0"/>
              </a:rPr>
              <a:t>Обеспечение доступа к информации в формате открытых данных</a:t>
            </a:r>
          </a:p>
          <a:p>
            <a:pPr eaLnBrk="1" hangingPunct="1">
              <a:spcBef>
                <a:spcPct val="0"/>
              </a:spcBef>
              <a:buFont typeface="Times New Roman" pitchFamily="18" charset="0"/>
              <a:buAutoNum type="arabicPeriod" startAt="4"/>
            </a:pPr>
            <a:endParaRPr lang="ru-RU" altLang="ru-RU" sz="1800" b="1" dirty="0">
              <a:solidFill>
                <a:schemeClr val="tx1"/>
              </a:solidFill>
              <a:latin typeface="Tahoma" pitchFamily="34" charset="0"/>
            </a:endParaRPr>
          </a:p>
          <a:p>
            <a:pPr eaLnBrk="1" hangingPunct="1">
              <a:spcBef>
                <a:spcPct val="0"/>
              </a:spcBef>
              <a:buFont typeface="Times New Roman" pitchFamily="18" charset="0"/>
              <a:buAutoNum type="arabicPeriod" startAt="4"/>
            </a:pPr>
            <a:r>
              <a:rPr lang="ru-RU" altLang="ru-RU" sz="1800" b="1" dirty="0">
                <a:solidFill>
                  <a:schemeClr val="tx1"/>
                </a:solidFill>
                <a:latin typeface="Tahoma" pitchFamily="34" charset="0"/>
              </a:rPr>
              <a:t>Решение задач, связанных с накоплением</a:t>
            </a:r>
            <a:r>
              <a:rPr lang="en-US" altLang="ru-RU" sz="1800" b="1" dirty="0">
                <a:solidFill>
                  <a:schemeClr val="tx1"/>
                </a:solidFill>
                <a:latin typeface="Tahoma" pitchFamily="34" charset="0"/>
              </a:rPr>
              <a:t> </a:t>
            </a:r>
            <a:r>
              <a:rPr lang="ru-RU" altLang="ru-RU" sz="1800" b="1" dirty="0">
                <a:solidFill>
                  <a:schemeClr val="tx1"/>
                </a:solidFill>
                <a:latin typeface="Tahoma" pitchFamily="34" charset="0"/>
              </a:rPr>
              <a:t>и обработкой </a:t>
            </a:r>
            <a:r>
              <a:rPr lang="ru-RU" altLang="ru-RU" sz="1800" b="1" dirty="0" smtClean="0">
                <a:solidFill>
                  <a:schemeClr val="tx1"/>
                </a:solidFill>
                <a:latin typeface="Tahoma" pitchFamily="34" charset="0"/>
              </a:rPr>
              <a:t>информации:</a:t>
            </a:r>
          </a:p>
          <a:p>
            <a:pPr lvl="1" eaLnBrk="1" hangingPunct="1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ru-RU" altLang="ru-RU" sz="1800" dirty="0" smtClean="0">
                <a:solidFill>
                  <a:schemeClr val="tx1"/>
                </a:solidFill>
                <a:latin typeface="Tahoma" pitchFamily="34" charset="0"/>
              </a:rPr>
              <a:t>интеграция </a:t>
            </a:r>
            <a:r>
              <a:rPr lang="ru-RU" altLang="ru-RU" sz="1800" dirty="0">
                <a:solidFill>
                  <a:schemeClr val="tx1"/>
                </a:solidFill>
                <a:latin typeface="Tahoma" pitchFamily="34" charset="0"/>
              </a:rPr>
              <a:t>баз </a:t>
            </a:r>
            <a:r>
              <a:rPr lang="ru-RU" altLang="ru-RU" sz="1800" dirty="0" smtClean="0">
                <a:solidFill>
                  <a:schemeClr val="tx1"/>
                </a:solidFill>
                <a:latin typeface="Tahoma" pitchFamily="34" charset="0"/>
              </a:rPr>
              <a:t>данных</a:t>
            </a:r>
          </a:p>
          <a:p>
            <a:pPr lvl="1" eaLnBrk="1" hangingPunct="1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ru-RU" altLang="ru-RU" sz="1800" dirty="0" smtClean="0">
                <a:solidFill>
                  <a:schemeClr val="tx1"/>
                </a:solidFill>
                <a:latin typeface="Tahoma" pitchFamily="34" charset="0"/>
              </a:rPr>
              <a:t>интеграция электронных карт</a:t>
            </a:r>
            <a:endParaRPr lang="ru-RU" altLang="ru-RU" sz="1800" dirty="0">
              <a:solidFill>
                <a:schemeClr val="tx1"/>
              </a:solidFill>
              <a:latin typeface="Tahoma" pitchFamily="34" charset="0"/>
            </a:endParaRPr>
          </a:p>
          <a:p>
            <a:pPr lvl="1" eaLnBrk="1" hangingPunct="1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ru-RU" altLang="ru-RU" sz="1800" dirty="0" smtClean="0">
                <a:solidFill>
                  <a:schemeClr val="tx1"/>
                </a:solidFill>
                <a:latin typeface="Tahoma" pitchFamily="34" charset="0"/>
              </a:rPr>
              <a:t>представление </a:t>
            </a:r>
            <a:r>
              <a:rPr lang="ru-RU" altLang="ru-RU" sz="1800" dirty="0">
                <a:solidFill>
                  <a:schemeClr val="tx1"/>
                </a:solidFill>
                <a:latin typeface="Tahoma" pitchFamily="34" charset="0"/>
              </a:rPr>
              <a:t>информации на единой программно-технологической и организационно-правовой основе</a:t>
            </a:r>
          </a:p>
        </p:txBody>
      </p:sp>
      <p:pic>
        <p:nvPicPr>
          <p:cNvPr id="7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25606"/>
            <a:ext cx="641263" cy="66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3"/>
          <p:cNvSpPr txBox="1">
            <a:spLocks noChangeArrowheads="1"/>
          </p:cNvSpPr>
          <p:nvPr/>
        </p:nvSpPr>
        <p:spPr bwMode="auto">
          <a:xfrm>
            <a:off x="573044" y="125606"/>
            <a:ext cx="857095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2800" b="1" dirty="0" smtClean="0">
                <a:solidFill>
                  <a:srgbClr val="990000"/>
                </a:solidFill>
              </a:rPr>
              <a:t>Этапы работ</a:t>
            </a:r>
          </a:p>
        </p:txBody>
      </p:sp>
      <p:pic>
        <p:nvPicPr>
          <p:cNvPr id="23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25606"/>
            <a:ext cx="641263" cy="66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252413" y="1141343"/>
            <a:ext cx="8567737" cy="4325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A89D7F"/>
                </a:solidFill>
                <a:latin typeface="Century Gothic" pitchFamily="34" charset="0"/>
              </a:defRPr>
            </a:lvl1pPr>
            <a:lvl2pPr marL="742950" indent="-28575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3pPr>
            <a:lvl4pPr marL="1600200" indent="-22860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9pPr>
          </a:lstStyle>
          <a:p>
            <a:pPr lvl="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228600" algn="l"/>
              </a:tabLst>
            </a:pPr>
            <a:r>
              <a:rPr lang="ru-RU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2014 </a:t>
            </a:r>
            <a:r>
              <a:rPr lang="ru-RU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г. </a:t>
            </a:r>
            <a:r>
              <a:rPr lang="ru-RU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выполнено:</a:t>
            </a:r>
            <a:endParaRPr lang="ru-RU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проведено обследование </a:t>
            </a:r>
            <a:r>
              <a:rPr lang="ru-RU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54-х </a:t>
            </a:r>
            <a:r>
              <a:rPr lang="ru-RU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ОГВ</a:t>
            </a:r>
            <a:r>
              <a:rPr lang="en-US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;</a:t>
            </a:r>
            <a:endParaRPr lang="ru-RU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</a:t>
            </a:r>
            <a:r>
              <a:rPr lang="ru-RU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азработан </a:t>
            </a:r>
            <a:r>
              <a:rPr lang="ru-RU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системный </a:t>
            </a:r>
            <a:r>
              <a:rPr lang="ru-RU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проект</a:t>
            </a:r>
            <a:r>
              <a:rPr lang="en-US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;</a:t>
            </a:r>
            <a:endParaRPr lang="ru-RU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</a:t>
            </a:r>
            <a:r>
              <a:rPr lang="ru-RU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азработано </a:t>
            </a:r>
            <a:r>
              <a:rPr lang="ru-RU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программное обеспечение </a:t>
            </a:r>
            <a:r>
              <a:rPr lang="ru-RU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первой очереди ТИС ТО</a:t>
            </a:r>
            <a:endParaRPr lang="ru-RU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0" indent="0" algn="just">
              <a:lnSpc>
                <a:spcPct val="107000"/>
              </a:lnSpc>
              <a:spcAft>
                <a:spcPts val="800"/>
              </a:spcAft>
              <a:buNone/>
              <a:tabLst>
                <a:tab pos="228600" algn="l"/>
              </a:tabLst>
            </a:pPr>
            <a:r>
              <a:rPr lang="ru-RU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 На 2015 г. запланированы:</a:t>
            </a:r>
            <a:endParaRPr lang="ru-RU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работы </a:t>
            </a:r>
            <a:r>
              <a:rPr lang="ru-RU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 интеграции информационных систем и массивов информации, формированию открытых данных для </a:t>
            </a:r>
            <a:r>
              <a:rPr lang="ru-RU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первой </a:t>
            </a:r>
            <a:r>
              <a:rPr lang="ru-RU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очереди </a:t>
            </a:r>
            <a:r>
              <a:rPr lang="ru-RU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ТИС ТО</a:t>
            </a:r>
            <a:endParaRPr lang="ru-RU" dirty="0"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05834023"/>
      </p:ext>
    </p:extLst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3"/>
          <p:cNvSpPr txBox="1">
            <a:spLocks noChangeArrowheads="1"/>
          </p:cNvSpPr>
          <p:nvPr/>
        </p:nvSpPr>
        <p:spPr bwMode="auto">
          <a:xfrm>
            <a:off x="573044" y="125606"/>
            <a:ext cx="857095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2800" b="1" dirty="0" smtClean="0">
                <a:solidFill>
                  <a:srgbClr val="990000"/>
                </a:solidFill>
              </a:rPr>
              <a:t>Архитектура ТИС ТО</a:t>
            </a:r>
          </a:p>
        </p:txBody>
      </p:sp>
      <p:sp>
        <p:nvSpPr>
          <p:cNvPr id="10244" name="Rectangle 2"/>
          <p:cNvSpPr>
            <a:spLocks noChangeArrowheads="1"/>
          </p:cNvSpPr>
          <p:nvPr/>
        </p:nvSpPr>
        <p:spPr bwMode="auto">
          <a:xfrm flipV="1">
            <a:off x="4070350" y="-2079625"/>
            <a:ext cx="6491288" cy="5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A89D7F"/>
                </a:solidFill>
                <a:latin typeface="Century Gothic" pitchFamily="34" charset="0"/>
              </a:defRPr>
            </a:lvl1pPr>
            <a:lvl2pPr marL="742950" indent="-28575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3pPr>
            <a:lvl4pPr marL="1600200" indent="-22860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solidFill>
                <a:schemeClr val="tx1"/>
              </a:solidFill>
              <a:latin typeface="Tahoma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461874" y="2288678"/>
            <a:ext cx="3987799" cy="1141412"/>
          </a:xfrm>
          <a:prstGeom prst="rect">
            <a:avLst/>
          </a:prstGeom>
          <a:solidFill>
            <a:srgbClr val="FFEEB9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ru-RU" sz="1100" dirty="0">
                <a:solidFill>
                  <a:schemeClr val="tx1"/>
                </a:solidFill>
              </a:rPr>
              <a:t>            </a:t>
            </a:r>
            <a:r>
              <a:rPr lang="en-US" sz="1100" dirty="0">
                <a:solidFill>
                  <a:schemeClr val="tx1"/>
                </a:solidFill>
              </a:rPr>
              <a:t>Web </a:t>
            </a:r>
            <a:r>
              <a:rPr lang="ru-RU" sz="1100" dirty="0">
                <a:solidFill>
                  <a:schemeClr val="tx1"/>
                </a:solidFill>
              </a:rPr>
              <a:t>Сервер   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180616" y="2622848"/>
            <a:ext cx="1474787" cy="635792"/>
          </a:xfrm>
          <a:prstGeom prst="rect">
            <a:avLst/>
          </a:prstGeom>
          <a:solidFill>
            <a:srgbClr val="FFDC6D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100" dirty="0">
                <a:solidFill>
                  <a:schemeClr val="tx1"/>
                </a:solidFill>
              </a:rPr>
              <a:t>Презентационный уровень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784387" y="2622848"/>
            <a:ext cx="1474787" cy="635792"/>
          </a:xfrm>
          <a:prstGeom prst="rect">
            <a:avLst/>
          </a:prstGeom>
          <a:solidFill>
            <a:srgbClr val="FFDC6D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100" dirty="0">
                <a:solidFill>
                  <a:schemeClr val="tx1"/>
                </a:solidFill>
              </a:rPr>
              <a:t>Уровень публичного доступа</a:t>
            </a:r>
          </a:p>
        </p:txBody>
      </p:sp>
      <p:grpSp>
        <p:nvGrpSpPr>
          <p:cNvPr id="8208" name="Группа 30"/>
          <p:cNvGrpSpPr>
            <a:grpSpLocks/>
          </p:cNvGrpSpPr>
          <p:nvPr/>
        </p:nvGrpSpPr>
        <p:grpSpPr bwMode="auto">
          <a:xfrm>
            <a:off x="1608138" y="2078038"/>
            <a:ext cx="463550" cy="835025"/>
            <a:chOff x="1953467" y="4314825"/>
            <a:chExt cx="753698" cy="1276350"/>
          </a:xfrm>
        </p:grpSpPr>
        <p:sp>
          <p:nvSpPr>
            <p:cNvPr id="12" name="Блок-схема: процесс 11"/>
            <p:cNvSpPr/>
            <p:nvPr/>
          </p:nvSpPr>
          <p:spPr>
            <a:xfrm>
              <a:off x="2030902" y="4363355"/>
              <a:ext cx="598829" cy="963328"/>
            </a:xfrm>
            <a:prstGeom prst="flowChartProcess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4" name="Блок-схема: процесс 3"/>
            <p:cNvSpPr/>
            <p:nvPr/>
          </p:nvSpPr>
          <p:spPr>
            <a:xfrm>
              <a:off x="1953467" y="4314825"/>
              <a:ext cx="753698" cy="1276350"/>
            </a:xfrm>
            <a:prstGeom prst="flowChartProcess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8" name="Минус 17"/>
            <p:cNvSpPr/>
            <p:nvPr/>
          </p:nvSpPr>
          <p:spPr>
            <a:xfrm>
              <a:off x="1953467" y="4528359"/>
              <a:ext cx="152287" cy="46103"/>
            </a:xfrm>
            <a:prstGeom prst="mathMinus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9" name="Минус 18"/>
            <p:cNvSpPr/>
            <p:nvPr/>
          </p:nvSpPr>
          <p:spPr>
            <a:xfrm>
              <a:off x="1953467" y="4593874"/>
              <a:ext cx="152287" cy="46105"/>
            </a:xfrm>
            <a:prstGeom prst="mathMinus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1" name="Минус 20"/>
            <p:cNvSpPr/>
            <p:nvPr/>
          </p:nvSpPr>
          <p:spPr>
            <a:xfrm>
              <a:off x="2552296" y="4528359"/>
              <a:ext cx="154869" cy="46103"/>
            </a:xfrm>
            <a:prstGeom prst="mathMinus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2" name="Минус 21"/>
            <p:cNvSpPr/>
            <p:nvPr/>
          </p:nvSpPr>
          <p:spPr>
            <a:xfrm>
              <a:off x="2552296" y="4593874"/>
              <a:ext cx="154869" cy="46105"/>
            </a:xfrm>
            <a:prstGeom prst="mathMinus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3" name="Минус 22"/>
            <p:cNvSpPr/>
            <p:nvPr/>
          </p:nvSpPr>
          <p:spPr>
            <a:xfrm>
              <a:off x="1953467" y="4787996"/>
              <a:ext cx="154869" cy="46105"/>
            </a:xfrm>
            <a:prstGeom prst="mathMinus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4" name="Минус 23"/>
            <p:cNvSpPr/>
            <p:nvPr/>
          </p:nvSpPr>
          <p:spPr>
            <a:xfrm>
              <a:off x="1953467" y="4855938"/>
              <a:ext cx="154869" cy="46105"/>
            </a:xfrm>
            <a:prstGeom prst="mathMinus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5" name="Минус 24"/>
            <p:cNvSpPr/>
            <p:nvPr/>
          </p:nvSpPr>
          <p:spPr>
            <a:xfrm>
              <a:off x="2554876" y="4787996"/>
              <a:ext cx="152289" cy="46105"/>
            </a:xfrm>
            <a:prstGeom prst="mathMinus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6" name="Минус 25"/>
            <p:cNvSpPr/>
            <p:nvPr/>
          </p:nvSpPr>
          <p:spPr>
            <a:xfrm>
              <a:off x="2554876" y="4855938"/>
              <a:ext cx="152289" cy="46105"/>
            </a:xfrm>
            <a:prstGeom prst="mathMinus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7" name="Минус 26"/>
            <p:cNvSpPr/>
            <p:nvPr/>
          </p:nvSpPr>
          <p:spPr>
            <a:xfrm>
              <a:off x="1953467" y="5062193"/>
              <a:ext cx="154869" cy="46103"/>
            </a:xfrm>
            <a:prstGeom prst="mathMinus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8" name="Минус 27"/>
            <p:cNvSpPr/>
            <p:nvPr/>
          </p:nvSpPr>
          <p:spPr>
            <a:xfrm>
              <a:off x="1953467" y="5127709"/>
              <a:ext cx="154869" cy="46105"/>
            </a:xfrm>
            <a:prstGeom prst="mathMinus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9" name="Минус 28"/>
            <p:cNvSpPr/>
            <p:nvPr/>
          </p:nvSpPr>
          <p:spPr>
            <a:xfrm>
              <a:off x="2554876" y="5062193"/>
              <a:ext cx="152289" cy="46103"/>
            </a:xfrm>
            <a:prstGeom prst="mathMinus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0" name="Минус 29"/>
            <p:cNvSpPr/>
            <p:nvPr/>
          </p:nvSpPr>
          <p:spPr>
            <a:xfrm>
              <a:off x="2554876" y="5127709"/>
              <a:ext cx="152289" cy="46105"/>
            </a:xfrm>
            <a:prstGeom prst="mathMinus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1" name="Минус 10"/>
            <p:cNvSpPr/>
            <p:nvPr/>
          </p:nvSpPr>
          <p:spPr>
            <a:xfrm>
              <a:off x="2141891" y="4550197"/>
              <a:ext cx="382011" cy="46105"/>
            </a:xfrm>
            <a:prstGeom prst="mathMinus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2" name="Минус 31"/>
            <p:cNvSpPr/>
            <p:nvPr/>
          </p:nvSpPr>
          <p:spPr>
            <a:xfrm>
              <a:off x="2144473" y="4824394"/>
              <a:ext cx="382011" cy="46103"/>
            </a:xfrm>
            <a:prstGeom prst="mathMinus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3" name="Минус 32"/>
            <p:cNvSpPr/>
            <p:nvPr/>
          </p:nvSpPr>
          <p:spPr>
            <a:xfrm>
              <a:off x="2139310" y="5084031"/>
              <a:ext cx="382011" cy="46105"/>
            </a:xfrm>
            <a:prstGeom prst="mathMinus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5" name="Равно 14"/>
            <p:cNvSpPr/>
            <p:nvPr/>
          </p:nvSpPr>
          <p:spPr>
            <a:xfrm>
              <a:off x="2526484" y="5234476"/>
              <a:ext cx="116151" cy="356699"/>
            </a:xfrm>
            <a:prstGeom prst="mathEqual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chemeClr val="tx1"/>
                </a:solidFill>
              </a:endParaRPr>
            </a:p>
          </p:txBody>
        </p:sp>
      </p:grpSp>
      <p:grpSp>
        <p:nvGrpSpPr>
          <p:cNvPr id="13" name="Группа 12"/>
          <p:cNvGrpSpPr>
            <a:grpSpLocks/>
          </p:cNvGrpSpPr>
          <p:nvPr/>
        </p:nvGrpSpPr>
        <p:grpSpPr bwMode="auto">
          <a:xfrm>
            <a:off x="5699125" y="3671888"/>
            <a:ext cx="2206625" cy="1309687"/>
            <a:chOff x="6035498" y="3671844"/>
            <a:chExt cx="2206802" cy="1309966"/>
          </a:xfrm>
        </p:grpSpPr>
        <p:sp>
          <p:nvSpPr>
            <p:cNvPr id="40" name="Прямоугольник 39"/>
            <p:cNvSpPr/>
            <p:nvPr/>
          </p:nvSpPr>
          <p:spPr bwMode="auto">
            <a:xfrm>
              <a:off x="6035498" y="3883496"/>
              <a:ext cx="2206802" cy="1098314"/>
            </a:xfrm>
            <a:prstGeom prst="rect">
              <a:avLst/>
            </a:prstGeom>
            <a:solidFill>
              <a:srgbClr val="FFEEB9"/>
            </a:soli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r">
                <a:defRPr/>
              </a:pPr>
              <a:r>
                <a:rPr lang="ru-RU" sz="1100" dirty="0">
                  <a:solidFill>
                    <a:schemeClr val="tx1"/>
                  </a:solidFill>
                </a:rPr>
                <a:t>ЦХД (Сервер СУБД)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grpSp>
          <p:nvGrpSpPr>
            <p:cNvPr id="10561" name="Группа 42"/>
            <p:cNvGrpSpPr>
              <a:grpSpLocks/>
            </p:cNvGrpSpPr>
            <p:nvPr/>
          </p:nvGrpSpPr>
          <p:grpSpPr bwMode="auto">
            <a:xfrm>
              <a:off x="6181983" y="3671844"/>
              <a:ext cx="463648" cy="835476"/>
              <a:chOff x="1953467" y="4314825"/>
              <a:chExt cx="753698" cy="1276350"/>
            </a:xfrm>
          </p:grpSpPr>
          <p:sp>
            <p:nvSpPr>
              <p:cNvPr id="44" name="Блок-схема: процесс 43"/>
              <p:cNvSpPr/>
              <p:nvPr/>
            </p:nvSpPr>
            <p:spPr>
              <a:xfrm>
                <a:off x="2030204" y="4363340"/>
                <a:ext cx="598750" cy="963013"/>
              </a:xfrm>
              <a:prstGeom prst="flowChartProcess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45" name="Блок-схема: процесс 44"/>
              <p:cNvSpPr/>
              <p:nvPr/>
            </p:nvSpPr>
            <p:spPr>
              <a:xfrm>
                <a:off x="1952779" y="4314825"/>
                <a:ext cx="753599" cy="1275933"/>
              </a:xfrm>
              <a:prstGeom prst="flowChartProcess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46" name="Минус 45"/>
              <p:cNvSpPr/>
              <p:nvPr/>
            </p:nvSpPr>
            <p:spPr>
              <a:xfrm>
                <a:off x="1952779" y="4528289"/>
                <a:ext cx="152269" cy="46088"/>
              </a:xfrm>
              <a:prstGeom prst="mathMinus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47" name="Минус 46"/>
              <p:cNvSpPr/>
              <p:nvPr/>
            </p:nvSpPr>
            <p:spPr>
              <a:xfrm>
                <a:off x="1952779" y="4593783"/>
                <a:ext cx="152269" cy="46090"/>
              </a:xfrm>
              <a:prstGeom prst="mathMinus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48" name="Минус 47"/>
              <p:cNvSpPr/>
              <p:nvPr/>
            </p:nvSpPr>
            <p:spPr>
              <a:xfrm>
                <a:off x="2551529" y="4528289"/>
                <a:ext cx="154849" cy="46088"/>
              </a:xfrm>
              <a:prstGeom prst="mathMinus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49" name="Минус 48"/>
              <p:cNvSpPr/>
              <p:nvPr/>
            </p:nvSpPr>
            <p:spPr>
              <a:xfrm>
                <a:off x="2551529" y="4593783"/>
                <a:ext cx="154849" cy="46090"/>
              </a:xfrm>
              <a:prstGeom prst="mathMinus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50" name="Минус 49"/>
              <p:cNvSpPr/>
              <p:nvPr/>
            </p:nvSpPr>
            <p:spPr>
              <a:xfrm>
                <a:off x="1952779" y="4787841"/>
                <a:ext cx="154849" cy="46090"/>
              </a:xfrm>
              <a:prstGeom prst="mathMinus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51" name="Минус 50"/>
              <p:cNvSpPr/>
              <p:nvPr/>
            </p:nvSpPr>
            <p:spPr>
              <a:xfrm>
                <a:off x="1952779" y="4855762"/>
                <a:ext cx="154849" cy="46090"/>
              </a:xfrm>
              <a:prstGeom prst="mathMinus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52" name="Минус 51"/>
              <p:cNvSpPr/>
              <p:nvPr/>
            </p:nvSpPr>
            <p:spPr>
              <a:xfrm>
                <a:off x="2554111" y="4787841"/>
                <a:ext cx="152267" cy="46090"/>
              </a:xfrm>
              <a:prstGeom prst="mathMinus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53" name="Минус 52"/>
              <p:cNvSpPr/>
              <p:nvPr/>
            </p:nvSpPr>
            <p:spPr>
              <a:xfrm>
                <a:off x="2554111" y="4855762"/>
                <a:ext cx="152267" cy="46090"/>
              </a:xfrm>
              <a:prstGeom prst="mathMinus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54" name="Минус 53"/>
              <p:cNvSpPr/>
              <p:nvPr/>
            </p:nvSpPr>
            <p:spPr>
              <a:xfrm>
                <a:off x="1952779" y="5061949"/>
                <a:ext cx="154849" cy="46088"/>
              </a:xfrm>
              <a:prstGeom prst="mathMinus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55" name="Минус 54"/>
              <p:cNvSpPr/>
              <p:nvPr/>
            </p:nvSpPr>
            <p:spPr>
              <a:xfrm>
                <a:off x="1952779" y="5127443"/>
                <a:ext cx="154849" cy="46090"/>
              </a:xfrm>
              <a:prstGeom prst="mathMinus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56" name="Минус 55"/>
              <p:cNvSpPr/>
              <p:nvPr/>
            </p:nvSpPr>
            <p:spPr>
              <a:xfrm>
                <a:off x="2554111" y="5061949"/>
                <a:ext cx="152267" cy="46088"/>
              </a:xfrm>
              <a:prstGeom prst="mathMinus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57" name="Минус 56"/>
              <p:cNvSpPr/>
              <p:nvPr/>
            </p:nvSpPr>
            <p:spPr>
              <a:xfrm>
                <a:off x="2554111" y="5127443"/>
                <a:ext cx="152267" cy="46090"/>
              </a:xfrm>
              <a:prstGeom prst="mathMinus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58" name="Минус 57"/>
              <p:cNvSpPr/>
              <p:nvPr/>
            </p:nvSpPr>
            <p:spPr>
              <a:xfrm>
                <a:off x="2141180" y="4550120"/>
                <a:ext cx="381961" cy="46090"/>
              </a:xfrm>
              <a:prstGeom prst="mathMinus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59" name="Минус 58"/>
              <p:cNvSpPr/>
              <p:nvPr/>
            </p:nvSpPr>
            <p:spPr>
              <a:xfrm>
                <a:off x="2143760" y="4824228"/>
                <a:ext cx="381961" cy="46088"/>
              </a:xfrm>
              <a:prstGeom prst="mathMinus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60" name="Минус 59"/>
              <p:cNvSpPr/>
              <p:nvPr/>
            </p:nvSpPr>
            <p:spPr>
              <a:xfrm>
                <a:off x="2138598" y="5083780"/>
                <a:ext cx="381961" cy="46090"/>
              </a:xfrm>
              <a:prstGeom prst="mathMinus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61" name="Равно 60"/>
              <p:cNvSpPr/>
              <p:nvPr/>
            </p:nvSpPr>
            <p:spPr>
              <a:xfrm>
                <a:off x="2525721" y="5234175"/>
                <a:ext cx="116138" cy="356583"/>
              </a:xfrm>
              <a:prstGeom prst="mathEqual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34" name="Блок-схема: магнитный диск 33"/>
            <p:cNvSpPr/>
            <p:nvPr/>
          </p:nvSpPr>
          <p:spPr bwMode="auto">
            <a:xfrm>
              <a:off x="7118260" y="4233939"/>
              <a:ext cx="866845" cy="592263"/>
            </a:xfrm>
            <a:prstGeom prst="flowChartMagneticDisk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solidFill>
                <a:schemeClr val="bg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1200" dirty="0">
                  <a:solidFill>
                    <a:schemeClr val="tx1"/>
                  </a:solidFill>
                </a:rPr>
                <a:t>Данные</a:t>
              </a:r>
              <a:endParaRPr lang="ru-RU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0" name="Группа 9"/>
          <p:cNvGrpSpPr>
            <a:grpSpLocks/>
          </p:cNvGrpSpPr>
          <p:nvPr/>
        </p:nvGrpSpPr>
        <p:grpSpPr bwMode="auto">
          <a:xfrm>
            <a:off x="5861050" y="2063750"/>
            <a:ext cx="2847975" cy="1354138"/>
            <a:chOff x="6054535" y="2063028"/>
            <a:chExt cx="2847455" cy="1355227"/>
          </a:xfrm>
        </p:grpSpPr>
        <p:sp>
          <p:nvSpPr>
            <p:cNvPr id="202" name="Прямоугольник 201"/>
            <p:cNvSpPr/>
            <p:nvPr/>
          </p:nvSpPr>
          <p:spPr>
            <a:xfrm>
              <a:off x="6054535" y="2276843"/>
              <a:ext cx="2847455" cy="1141412"/>
            </a:xfrm>
            <a:prstGeom prst="rect">
              <a:avLst/>
            </a:prstGeom>
            <a:solidFill>
              <a:srgbClr val="FFEEB9"/>
            </a:soli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100" dirty="0">
                  <a:solidFill>
                    <a:schemeClr val="tx1"/>
                  </a:solidFill>
                </a:rPr>
                <a:t>ГИС Сервер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203" name="Прямоугольник 202"/>
            <p:cNvSpPr/>
            <p:nvPr/>
          </p:nvSpPr>
          <p:spPr>
            <a:xfrm>
              <a:off x="6754227" y="2608063"/>
              <a:ext cx="2002605" cy="635792"/>
            </a:xfrm>
            <a:prstGeom prst="rect">
              <a:avLst/>
            </a:prstGeom>
            <a:solidFill>
              <a:srgbClr val="FFDC6D"/>
            </a:soli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1100" dirty="0">
                  <a:solidFill>
                    <a:schemeClr val="tx1"/>
                  </a:solidFill>
                </a:rPr>
                <a:t>Модуль публикации геоинформационных данных</a:t>
              </a:r>
            </a:p>
          </p:txBody>
        </p:sp>
        <p:grpSp>
          <p:nvGrpSpPr>
            <p:cNvPr id="10539" name="Группа 203"/>
            <p:cNvGrpSpPr>
              <a:grpSpLocks/>
            </p:cNvGrpSpPr>
            <p:nvPr/>
          </p:nvGrpSpPr>
          <p:grpSpPr bwMode="auto">
            <a:xfrm>
              <a:off x="6181715" y="2063028"/>
              <a:ext cx="463550" cy="835025"/>
              <a:chOff x="1953467" y="4314825"/>
              <a:chExt cx="753698" cy="1276350"/>
            </a:xfrm>
          </p:grpSpPr>
          <p:sp>
            <p:nvSpPr>
              <p:cNvPr id="205" name="Блок-схема: процесс 204"/>
              <p:cNvSpPr/>
              <p:nvPr/>
            </p:nvSpPr>
            <p:spPr>
              <a:xfrm>
                <a:off x="2030558" y="4363394"/>
                <a:ext cx="598719" cy="964104"/>
              </a:xfrm>
              <a:prstGeom prst="flowChartProcess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206" name="Блок-схема: процесс 205"/>
              <p:cNvSpPr/>
              <p:nvPr/>
            </p:nvSpPr>
            <p:spPr>
              <a:xfrm>
                <a:off x="1953137" y="4314825"/>
                <a:ext cx="753560" cy="1277376"/>
              </a:xfrm>
              <a:prstGeom prst="flowChartProcess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207" name="Минус 206"/>
              <p:cNvSpPr/>
              <p:nvPr/>
            </p:nvSpPr>
            <p:spPr>
              <a:xfrm>
                <a:off x="1953137" y="4528531"/>
                <a:ext cx="152261" cy="46142"/>
              </a:xfrm>
              <a:prstGeom prst="mathMinus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208" name="Минус 207"/>
              <p:cNvSpPr/>
              <p:nvPr/>
            </p:nvSpPr>
            <p:spPr>
              <a:xfrm>
                <a:off x="1953137" y="4594100"/>
                <a:ext cx="152261" cy="46140"/>
              </a:xfrm>
              <a:prstGeom prst="mathMinus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209" name="Минус 208"/>
              <p:cNvSpPr/>
              <p:nvPr/>
            </p:nvSpPr>
            <p:spPr>
              <a:xfrm>
                <a:off x="2551856" y="4528531"/>
                <a:ext cx="154841" cy="46142"/>
              </a:xfrm>
              <a:prstGeom prst="mathMinus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210" name="Минус 209"/>
              <p:cNvSpPr/>
              <p:nvPr/>
            </p:nvSpPr>
            <p:spPr>
              <a:xfrm>
                <a:off x="2551856" y="4594100"/>
                <a:ext cx="154841" cy="46140"/>
              </a:xfrm>
              <a:prstGeom prst="mathMinus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211" name="Минус 210"/>
              <p:cNvSpPr/>
              <p:nvPr/>
            </p:nvSpPr>
            <p:spPr>
              <a:xfrm>
                <a:off x="1953137" y="4788378"/>
                <a:ext cx="154841" cy="46140"/>
              </a:xfrm>
              <a:prstGeom prst="mathMinus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212" name="Минус 211"/>
              <p:cNvSpPr/>
              <p:nvPr/>
            </p:nvSpPr>
            <p:spPr>
              <a:xfrm>
                <a:off x="1953137" y="4856375"/>
                <a:ext cx="154841" cy="46140"/>
              </a:xfrm>
              <a:prstGeom prst="mathMinus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213" name="Минус 212"/>
              <p:cNvSpPr/>
              <p:nvPr/>
            </p:nvSpPr>
            <p:spPr>
              <a:xfrm>
                <a:off x="2554437" y="4788378"/>
                <a:ext cx="152260" cy="46140"/>
              </a:xfrm>
              <a:prstGeom prst="mathMinus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214" name="Минус 213"/>
              <p:cNvSpPr/>
              <p:nvPr/>
            </p:nvSpPr>
            <p:spPr>
              <a:xfrm>
                <a:off x="2554437" y="4856375"/>
                <a:ext cx="152260" cy="46140"/>
              </a:xfrm>
              <a:prstGeom prst="mathMinus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215" name="Минус 214"/>
              <p:cNvSpPr/>
              <p:nvPr/>
            </p:nvSpPr>
            <p:spPr>
              <a:xfrm>
                <a:off x="1953137" y="5062794"/>
                <a:ext cx="154841" cy="46142"/>
              </a:xfrm>
              <a:prstGeom prst="mathMinus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216" name="Минус 215"/>
              <p:cNvSpPr/>
              <p:nvPr/>
            </p:nvSpPr>
            <p:spPr>
              <a:xfrm>
                <a:off x="1953137" y="5128364"/>
                <a:ext cx="154841" cy="46140"/>
              </a:xfrm>
              <a:prstGeom prst="mathMinus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217" name="Минус 216"/>
              <p:cNvSpPr/>
              <p:nvPr/>
            </p:nvSpPr>
            <p:spPr>
              <a:xfrm>
                <a:off x="2554437" y="5062794"/>
                <a:ext cx="152260" cy="46142"/>
              </a:xfrm>
              <a:prstGeom prst="mathMinus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218" name="Минус 217"/>
              <p:cNvSpPr/>
              <p:nvPr/>
            </p:nvSpPr>
            <p:spPr>
              <a:xfrm>
                <a:off x="2554437" y="5128364"/>
                <a:ext cx="152260" cy="46140"/>
              </a:xfrm>
              <a:prstGeom prst="mathMinus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219" name="Минус 218"/>
              <p:cNvSpPr/>
              <p:nvPr/>
            </p:nvSpPr>
            <p:spPr>
              <a:xfrm>
                <a:off x="2141528" y="4550388"/>
                <a:ext cx="381941" cy="46140"/>
              </a:xfrm>
              <a:prstGeom prst="mathMinus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220" name="Минус 219"/>
              <p:cNvSpPr/>
              <p:nvPr/>
            </p:nvSpPr>
            <p:spPr>
              <a:xfrm>
                <a:off x="2144108" y="4824804"/>
                <a:ext cx="381941" cy="46142"/>
              </a:xfrm>
              <a:prstGeom prst="mathMinus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221" name="Минус 220"/>
              <p:cNvSpPr/>
              <p:nvPr/>
            </p:nvSpPr>
            <p:spPr>
              <a:xfrm>
                <a:off x="2138946" y="5084652"/>
                <a:ext cx="381941" cy="46140"/>
              </a:xfrm>
              <a:prstGeom prst="mathMinus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222" name="Равно 221"/>
              <p:cNvSpPr/>
              <p:nvPr/>
            </p:nvSpPr>
            <p:spPr>
              <a:xfrm>
                <a:off x="2526049" y="5235217"/>
                <a:ext cx="116132" cy="356985"/>
              </a:xfrm>
              <a:prstGeom prst="mathEqual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223" name="Прямоугольник 222"/>
          <p:cNvSpPr/>
          <p:nvPr/>
        </p:nvSpPr>
        <p:spPr>
          <a:xfrm>
            <a:off x="674876" y="3879899"/>
            <a:ext cx="4572023" cy="1606501"/>
          </a:xfrm>
          <a:prstGeom prst="rect">
            <a:avLst/>
          </a:prstGeom>
          <a:solidFill>
            <a:srgbClr val="FFEEB9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ru-RU" sz="1100" dirty="0">
                <a:solidFill>
                  <a:schemeClr val="tx1"/>
                </a:solidFill>
              </a:rPr>
              <a:t>Сервер приложений</a:t>
            </a:r>
            <a:endParaRPr lang="ru-RU" dirty="0">
              <a:solidFill>
                <a:schemeClr val="tx1"/>
              </a:solidFill>
            </a:endParaRPr>
          </a:p>
        </p:txBody>
      </p:sp>
      <p:grpSp>
        <p:nvGrpSpPr>
          <p:cNvPr id="8225" name="Группа 224"/>
          <p:cNvGrpSpPr>
            <a:grpSpLocks/>
          </p:cNvGrpSpPr>
          <p:nvPr/>
        </p:nvGrpSpPr>
        <p:grpSpPr bwMode="auto">
          <a:xfrm>
            <a:off x="820738" y="3668713"/>
            <a:ext cx="463550" cy="835025"/>
            <a:chOff x="1953467" y="4314825"/>
            <a:chExt cx="753698" cy="1276350"/>
          </a:xfrm>
        </p:grpSpPr>
        <p:sp>
          <p:nvSpPr>
            <p:cNvPr id="226" name="Блок-схема: процесс 225"/>
            <p:cNvSpPr/>
            <p:nvPr/>
          </p:nvSpPr>
          <p:spPr>
            <a:xfrm>
              <a:off x="2030902" y="4363355"/>
              <a:ext cx="598829" cy="963328"/>
            </a:xfrm>
            <a:prstGeom prst="flowChartProcess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27" name="Блок-схема: процесс 226"/>
            <p:cNvSpPr/>
            <p:nvPr/>
          </p:nvSpPr>
          <p:spPr>
            <a:xfrm>
              <a:off x="1953467" y="4314825"/>
              <a:ext cx="753698" cy="1276350"/>
            </a:xfrm>
            <a:prstGeom prst="flowChartProcess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28" name="Минус 227"/>
            <p:cNvSpPr/>
            <p:nvPr/>
          </p:nvSpPr>
          <p:spPr>
            <a:xfrm>
              <a:off x="1953467" y="4528359"/>
              <a:ext cx="152287" cy="46103"/>
            </a:xfrm>
            <a:prstGeom prst="mathMinus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29" name="Минус 228"/>
            <p:cNvSpPr/>
            <p:nvPr/>
          </p:nvSpPr>
          <p:spPr>
            <a:xfrm>
              <a:off x="1953467" y="4593874"/>
              <a:ext cx="152287" cy="46105"/>
            </a:xfrm>
            <a:prstGeom prst="mathMinus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30" name="Минус 229"/>
            <p:cNvSpPr/>
            <p:nvPr/>
          </p:nvSpPr>
          <p:spPr>
            <a:xfrm>
              <a:off x="2552296" y="4528359"/>
              <a:ext cx="154869" cy="46103"/>
            </a:xfrm>
            <a:prstGeom prst="mathMinus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31" name="Минус 230"/>
            <p:cNvSpPr/>
            <p:nvPr/>
          </p:nvSpPr>
          <p:spPr>
            <a:xfrm>
              <a:off x="2552296" y="4593874"/>
              <a:ext cx="154869" cy="46105"/>
            </a:xfrm>
            <a:prstGeom prst="mathMinus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32" name="Минус 231"/>
            <p:cNvSpPr/>
            <p:nvPr/>
          </p:nvSpPr>
          <p:spPr>
            <a:xfrm>
              <a:off x="1953467" y="4787996"/>
              <a:ext cx="154869" cy="46105"/>
            </a:xfrm>
            <a:prstGeom prst="mathMinus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33" name="Минус 232"/>
            <p:cNvSpPr/>
            <p:nvPr/>
          </p:nvSpPr>
          <p:spPr>
            <a:xfrm>
              <a:off x="1953467" y="4855938"/>
              <a:ext cx="154869" cy="46105"/>
            </a:xfrm>
            <a:prstGeom prst="mathMinus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34" name="Минус 233"/>
            <p:cNvSpPr/>
            <p:nvPr/>
          </p:nvSpPr>
          <p:spPr>
            <a:xfrm>
              <a:off x="2554876" y="4787996"/>
              <a:ext cx="152289" cy="46105"/>
            </a:xfrm>
            <a:prstGeom prst="mathMinus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35" name="Минус 234"/>
            <p:cNvSpPr/>
            <p:nvPr/>
          </p:nvSpPr>
          <p:spPr>
            <a:xfrm>
              <a:off x="2554876" y="4855938"/>
              <a:ext cx="152289" cy="46105"/>
            </a:xfrm>
            <a:prstGeom prst="mathMinus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36" name="Минус 235"/>
            <p:cNvSpPr/>
            <p:nvPr/>
          </p:nvSpPr>
          <p:spPr>
            <a:xfrm>
              <a:off x="1953467" y="5062193"/>
              <a:ext cx="154869" cy="46103"/>
            </a:xfrm>
            <a:prstGeom prst="mathMinus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37" name="Минус 236"/>
            <p:cNvSpPr/>
            <p:nvPr/>
          </p:nvSpPr>
          <p:spPr>
            <a:xfrm>
              <a:off x="1953467" y="5127709"/>
              <a:ext cx="154869" cy="46105"/>
            </a:xfrm>
            <a:prstGeom prst="mathMinus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38" name="Минус 237"/>
            <p:cNvSpPr/>
            <p:nvPr/>
          </p:nvSpPr>
          <p:spPr>
            <a:xfrm>
              <a:off x="2554876" y="5062193"/>
              <a:ext cx="152289" cy="46103"/>
            </a:xfrm>
            <a:prstGeom prst="mathMinus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39" name="Минус 238"/>
            <p:cNvSpPr/>
            <p:nvPr/>
          </p:nvSpPr>
          <p:spPr>
            <a:xfrm>
              <a:off x="2554876" y="5127709"/>
              <a:ext cx="152289" cy="46105"/>
            </a:xfrm>
            <a:prstGeom prst="mathMinus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40" name="Минус 239"/>
            <p:cNvSpPr/>
            <p:nvPr/>
          </p:nvSpPr>
          <p:spPr>
            <a:xfrm>
              <a:off x="2141891" y="4550197"/>
              <a:ext cx="382011" cy="46105"/>
            </a:xfrm>
            <a:prstGeom prst="mathMinus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41" name="Минус 240"/>
            <p:cNvSpPr/>
            <p:nvPr/>
          </p:nvSpPr>
          <p:spPr>
            <a:xfrm>
              <a:off x="2144473" y="4824394"/>
              <a:ext cx="382011" cy="46103"/>
            </a:xfrm>
            <a:prstGeom prst="mathMinus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42" name="Минус 241"/>
            <p:cNvSpPr/>
            <p:nvPr/>
          </p:nvSpPr>
          <p:spPr>
            <a:xfrm>
              <a:off x="2139310" y="5084031"/>
              <a:ext cx="382011" cy="46105"/>
            </a:xfrm>
            <a:prstGeom prst="mathMinus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43" name="Равно 242"/>
            <p:cNvSpPr/>
            <p:nvPr/>
          </p:nvSpPr>
          <p:spPr>
            <a:xfrm>
              <a:off x="2526484" y="5234476"/>
              <a:ext cx="116151" cy="356699"/>
            </a:xfrm>
            <a:prstGeom prst="mathEqual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chemeClr val="tx1"/>
                </a:solidFill>
              </a:endParaRPr>
            </a:p>
          </p:txBody>
        </p:sp>
      </p:grpSp>
      <p:grpSp>
        <p:nvGrpSpPr>
          <p:cNvPr id="2" name="Группа 1"/>
          <p:cNvGrpSpPr>
            <a:grpSpLocks/>
          </p:cNvGrpSpPr>
          <p:nvPr/>
        </p:nvGrpSpPr>
        <p:grpSpPr bwMode="auto">
          <a:xfrm>
            <a:off x="1449388" y="895350"/>
            <a:ext cx="1484312" cy="971550"/>
            <a:chOff x="3406140" y="1066800"/>
            <a:chExt cx="2128176" cy="1580198"/>
          </a:xfrm>
        </p:grpSpPr>
        <p:grpSp>
          <p:nvGrpSpPr>
            <p:cNvPr id="10460" name="Группа 1"/>
            <p:cNvGrpSpPr>
              <a:grpSpLocks/>
            </p:cNvGrpSpPr>
            <p:nvPr/>
          </p:nvGrpSpPr>
          <p:grpSpPr bwMode="auto">
            <a:xfrm>
              <a:off x="3571875" y="1212850"/>
              <a:ext cx="1798638" cy="1103313"/>
              <a:chOff x="3602929" y="1457325"/>
              <a:chExt cx="1798377" cy="1103324"/>
            </a:xfrm>
          </p:grpSpPr>
          <p:grpSp>
            <p:nvGrpSpPr>
              <p:cNvPr id="10464" name="Группа 87"/>
              <p:cNvGrpSpPr>
                <a:grpSpLocks/>
              </p:cNvGrpSpPr>
              <p:nvPr/>
            </p:nvGrpSpPr>
            <p:grpSpPr bwMode="auto">
              <a:xfrm>
                <a:off x="3851275" y="1457325"/>
                <a:ext cx="1176012" cy="752497"/>
                <a:chOff x="5981700" y="1614427"/>
                <a:chExt cx="1505744" cy="1048289"/>
              </a:xfrm>
            </p:grpSpPr>
            <p:sp>
              <p:nvSpPr>
                <p:cNvPr id="83" name="Блок-схема: процесс 82"/>
                <p:cNvSpPr/>
                <p:nvPr/>
              </p:nvSpPr>
              <p:spPr>
                <a:xfrm>
                  <a:off x="7144516" y="1777859"/>
                  <a:ext cx="343839" cy="629476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66" name="Блок-схема: процесс 65"/>
                <p:cNvSpPr/>
                <p:nvPr/>
              </p:nvSpPr>
              <p:spPr>
                <a:xfrm>
                  <a:off x="5981876" y="1615995"/>
                  <a:ext cx="1110190" cy="719400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65" name="Блок-схема: процесс 64"/>
                <p:cNvSpPr/>
                <p:nvPr/>
              </p:nvSpPr>
              <p:spPr>
                <a:xfrm>
                  <a:off x="6043067" y="1666353"/>
                  <a:ext cx="987808" cy="625878"/>
                </a:xfrm>
                <a:prstGeom prst="flowChartProcess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80" name="Минус 79"/>
                <p:cNvSpPr/>
                <p:nvPr/>
              </p:nvSpPr>
              <p:spPr>
                <a:xfrm>
                  <a:off x="7199881" y="1867785"/>
                  <a:ext cx="236024" cy="28776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81" name="Минус 80"/>
                <p:cNvSpPr/>
                <p:nvPr/>
              </p:nvSpPr>
              <p:spPr>
                <a:xfrm>
                  <a:off x="7199881" y="2036843"/>
                  <a:ext cx="233111" cy="28776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82" name="Равно 81"/>
                <p:cNvSpPr/>
                <p:nvPr/>
              </p:nvSpPr>
              <p:spPr>
                <a:xfrm>
                  <a:off x="7281469" y="2105187"/>
                  <a:ext cx="69933" cy="230208"/>
                </a:xfrm>
                <a:prstGeom prst="mathEqual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4" name="Блок-схема: процесс 83"/>
                <p:cNvSpPr/>
                <p:nvPr/>
              </p:nvSpPr>
              <p:spPr>
                <a:xfrm>
                  <a:off x="6223728" y="2403737"/>
                  <a:ext cx="626486" cy="46762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85" name="Блок-схема: процесс 84"/>
                <p:cNvSpPr/>
                <p:nvPr/>
              </p:nvSpPr>
              <p:spPr>
                <a:xfrm>
                  <a:off x="6483065" y="2349783"/>
                  <a:ext cx="107813" cy="46760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7" name="Блок-схема: ручное управление 36"/>
                <p:cNvSpPr/>
                <p:nvPr/>
              </p:nvSpPr>
              <p:spPr>
                <a:xfrm rot="10800000">
                  <a:off x="6011015" y="2500857"/>
                  <a:ext cx="1051912" cy="161864"/>
                </a:xfrm>
                <a:prstGeom prst="flowChartManualOperation">
                  <a:avLst/>
                </a:prstGeom>
                <a:solidFill>
                  <a:schemeClr val="accent3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grpSp>
              <p:nvGrpSpPr>
                <p:cNvPr id="10508" name="Группа 86"/>
                <p:cNvGrpSpPr>
                  <a:grpSpLocks/>
                </p:cNvGrpSpPr>
                <p:nvPr/>
              </p:nvGrpSpPr>
              <p:grpSpPr bwMode="auto">
                <a:xfrm>
                  <a:off x="6984524" y="2420011"/>
                  <a:ext cx="136293" cy="151266"/>
                  <a:chOff x="7360092" y="2893014"/>
                  <a:chExt cx="391415" cy="522885"/>
                </a:xfrm>
              </p:grpSpPr>
              <p:sp>
                <p:nvSpPr>
                  <p:cNvPr id="39" name="Овал 38"/>
                  <p:cNvSpPr/>
                  <p:nvPr/>
                </p:nvSpPr>
                <p:spPr>
                  <a:xfrm>
                    <a:off x="7367678" y="2923795"/>
                    <a:ext cx="393313" cy="497352"/>
                  </a:xfrm>
                  <a:prstGeom prst="ellipse">
                    <a:avLst/>
                  </a:prstGeom>
                  <a:solidFill>
                    <a:schemeClr val="accent3">
                      <a:lumMod val="85000"/>
                    </a:schemeClr>
                  </a:solidFill>
                  <a:ln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ru-RU"/>
                  </a:p>
                </p:txBody>
              </p:sp>
              <p:sp>
                <p:nvSpPr>
                  <p:cNvPr id="79" name="Минус 78"/>
                  <p:cNvSpPr/>
                  <p:nvPr/>
                </p:nvSpPr>
                <p:spPr>
                  <a:xfrm rot="5400000">
                    <a:off x="7442032" y="3000310"/>
                    <a:ext cx="236238" cy="33473"/>
                  </a:xfrm>
                  <a:prstGeom prst="mathMinus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ru-RU"/>
                  </a:p>
                </p:txBody>
              </p:sp>
              <p:sp>
                <p:nvSpPr>
                  <p:cNvPr id="92" name="Минус 91"/>
                  <p:cNvSpPr/>
                  <p:nvPr/>
                </p:nvSpPr>
                <p:spPr>
                  <a:xfrm>
                    <a:off x="7367678" y="3097868"/>
                    <a:ext cx="393313" cy="49735"/>
                  </a:xfrm>
                  <a:prstGeom prst="mathMinus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ru-RU"/>
                  </a:p>
                </p:txBody>
              </p:sp>
            </p:grpSp>
            <p:sp>
              <p:nvSpPr>
                <p:cNvPr id="94" name="Минус 93"/>
                <p:cNvSpPr/>
                <p:nvPr/>
              </p:nvSpPr>
              <p:spPr>
                <a:xfrm>
                  <a:off x="6162537" y="2526035"/>
                  <a:ext cx="748868" cy="46762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95" name="Минус 94"/>
                <p:cNvSpPr/>
                <p:nvPr/>
              </p:nvSpPr>
              <p:spPr>
                <a:xfrm>
                  <a:off x="6080948" y="2579991"/>
                  <a:ext cx="734299" cy="57552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96" name="Минус 95"/>
                <p:cNvSpPr/>
                <p:nvPr/>
              </p:nvSpPr>
              <p:spPr>
                <a:xfrm>
                  <a:off x="6762798" y="2579991"/>
                  <a:ext cx="148607" cy="57552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</p:grpSp>
          <p:grpSp>
            <p:nvGrpSpPr>
              <p:cNvPr id="10465" name="Группа 97"/>
              <p:cNvGrpSpPr>
                <a:grpSpLocks/>
              </p:cNvGrpSpPr>
              <p:nvPr/>
            </p:nvGrpSpPr>
            <p:grpSpPr bwMode="auto">
              <a:xfrm>
                <a:off x="4225294" y="1635094"/>
                <a:ext cx="1176012" cy="752497"/>
                <a:chOff x="5981700" y="1614427"/>
                <a:chExt cx="1505744" cy="1048289"/>
              </a:xfrm>
            </p:grpSpPr>
            <p:sp>
              <p:nvSpPr>
                <p:cNvPr id="99" name="Блок-схема: процесс 98"/>
                <p:cNvSpPr/>
                <p:nvPr/>
              </p:nvSpPr>
              <p:spPr>
                <a:xfrm>
                  <a:off x="7143506" y="1782003"/>
                  <a:ext cx="343839" cy="625878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100" name="Блок-схема: процесс 99"/>
                <p:cNvSpPr/>
                <p:nvPr/>
              </p:nvSpPr>
              <p:spPr>
                <a:xfrm>
                  <a:off x="5980867" y="1620139"/>
                  <a:ext cx="1113104" cy="715802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101" name="Блок-схема: процесс 100"/>
                <p:cNvSpPr/>
                <p:nvPr/>
              </p:nvSpPr>
              <p:spPr>
                <a:xfrm>
                  <a:off x="6042057" y="1670497"/>
                  <a:ext cx="990721" cy="622280"/>
                </a:xfrm>
                <a:prstGeom prst="flowChartProcess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102" name="Минус 101"/>
                <p:cNvSpPr/>
                <p:nvPr/>
              </p:nvSpPr>
              <p:spPr>
                <a:xfrm>
                  <a:off x="7201784" y="1868331"/>
                  <a:ext cx="236026" cy="28776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103" name="Минус 102"/>
                <p:cNvSpPr/>
                <p:nvPr/>
              </p:nvSpPr>
              <p:spPr>
                <a:xfrm>
                  <a:off x="7198871" y="2037391"/>
                  <a:ext cx="233111" cy="28776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104" name="Равно 103"/>
                <p:cNvSpPr/>
                <p:nvPr/>
              </p:nvSpPr>
              <p:spPr>
                <a:xfrm>
                  <a:off x="7280460" y="2105733"/>
                  <a:ext cx="69933" cy="230208"/>
                </a:xfrm>
                <a:prstGeom prst="mathEqual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5" name="Блок-схема: процесс 104"/>
                <p:cNvSpPr/>
                <p:nvPr/>
              </p:nvSpPr>
              <p:spPr>
                <a:xfrm>
                  <a:off x="6225633" y="2404285"/>
                  <a:ext cx="623572" cy="46760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106" name="Блок-схема: процесс 105"/>
                <p:cNvSpPr/>
                <p:nvPr/>
              </p:nvSpPr>
              <p:spPr>
                <a:xfrm>
                  <a:off x="6482055" y="2350329"/>
                  <a:ext cx="107813" cy="46762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107" name="Блок-схема: ручное управление 106"/>
                <p:cNvSpPr/>
                <p:nvPr/>
              </p:nvSpPr>
              <p:spPr>
                <a:xfrm rot="10800000">
                  <a:off x="6010006" y="2501403"/>
                  <a:ext cx="1051912" cy="161866"/>
                </a:xfrm>
                <a:prstGeom prst="flowChartManualOperation">
                  <a:avLst/>
                </a:prstGeom>
                <a:solidFill>
                  <a:schemeClr val="accent3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grpSp>
              <p:nvGrpSpPr>
                <p:cNvPr id="10492" name="Группа 107"/>
                <p:cNvGrpSpPr>
                  <a:grpSpLocks/>
                </p:cNvGrpSpPr>
                <p:nvPr/>
              </p:nvGrpSpPr>
              <p:grpSpPr bwMode="auto">
                <a:xfrm>
                  <a:off x="6984524" y="2420011"/>
                  <a:ext cx="136293" cy="151266"/>
                  <a:chOff x="7360092" y="2893014"/>
                  <a:chExt cx="391415" cy="522885"/>
                </a:xfrm>
              </p:grpSpPr>
              <p:sp>
                <p:nvSpPr>
                  <p:cNvPr id="112" name="Овал 111"/>
                  <p:cNvSpPr/>
                  <p:nvPr/>
                </p:nvSpPr>
                <p:spPr>
                  <a:xfrm>
                    <a:off x="7356413" y="2938120"/>
                    <a:ext cx="393307" cy="497352"/>
                  </a:xfrm>
                  <a:prstGeom prst="ellipse">
                    <a:avLst/>
                  </a:prstGeom>
                  <a:solidFill>
                    <a:schemeClr val="accent3">
                      <a:lumMod val="85000"/>
                    </a:schemeClr>
                  </a:solidFill>
                  <a:ln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ru-RU"/>
                  </a:p>
                </p:txBody>
              </p:sp>
              <p:sp>
                <p:nvSpPr>
                  <p:cNvPr id="113" name="Минус 112"/>
                  <p:cNvSpPr/>
                  <p:nvPr/>
                </p:nvSpPr>
                <p:spPr>
                  <a:xfrm rot="5400000">
                    <a:off x="7439133" y="3014635"/>
                    <a:ext cx="236238" cy="33473"/>
                  </a:xfrm>
                  <a:prstGeom prst="mathMinus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ru-RU"/>
                  </a:p>
                </p:txBody>
              </p:sp>
              <p:sp>
                <p:nvSpPr>
                  <p:cNvPr id="114" name="Минус 113"/>
                  <p:cNvSpPr/>
                  <p:nvPr/>
                </p:nvSpPr>
                <p:spPr>
                  <a:xfrm>
                    <a:off x="7356413" y="3112193"/>
                    <a:ext cx="393307" cy="49735"/>
                  </a:xfrm>
                  <a:prstGeom prst="mathMinus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ru-RU"/>
                  </a:p>
                </p:txBody>
              </p:sp>
            </p:grpSp>
            <p:sp>
              <p:nvSpPr>
                <p:cNvPr id="109" name="Минус 108"/>
                <p:cNvSpPr/>
                <p:nvPr/>
              </p:nvSpPr>
              <p:spPr>
                <a:xfrm>
                  <a:off x="6164441" y="2526583"/>
                  <a:ext cx="748870" cy="46760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110" name="Минус 109"/>
                <p:cNvSpPr/>
                <p:nvPr/>
              </p:nvSpPr>
              <p:spPr>
                <a:xfrm>
                  <a:off x="6079939" y="2580537"/>
                  <a:ext cx="734299" cy="57552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111" name="Минус 110"/>
                <p:cNvSpPr/>
                <p:nvPr/>
              </p:nvSpPr>
              <p:spPr>
                <a:xfrm>
                  <a:off x="6761788" y="2580537"/>
                  <a:ext cx="151522" cy="57552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</p:grpSp>
          <p:grpSp>
            <p:nvGrpSpPr>
              <p:cNvPr id="10466" name="Группа 114"/>
              <p:cNvGrpSpPr>
                <a:grpSpLocks/>
              </p:cNvGrpSpPr>
              <p:nvPr/>
            </p:nvGrpSpPr>
            <p:grpSpPr bwMode="auto">
              <a:xfrm>
                <a:off x="3602929" y="1808174"/>
                <a:ext cx="1174750" cy="752475"/>
                <a:chOff x="5982425" y="1614458"/>
                <a:chExt cx="1504128" cy="1048258"/>
              </a:xfrm>
            </p:grpSpPr>
            <p:sp>
              <p:nvSpPr>
                <p:cNvPr id="116" name="Блок-схема: процесс 115"/>
                <p:cNvSpPr/>
                <p:nvPr/>
              </p:nvSpPr>
              <p:spPr>
                <a:xfrm>
                  <a:off x="7142691" y="1778320"/>
                  <a:ext cx="343838" cy="629476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117" name="Блок-схема: процесс 116"/>
                <p:cNvSpPr/>
                <p:nvPr/>
              </p:nvSpPr>
              <p:spPr>
                <a:xfrm>
                  <a:off x="5982965" y="1620052"/>
                  <a:ext cx="1110191" cy="715804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118" name="Блок-схема: процесс 117"/>
                <p:cNvSpPr/>
                <p:nvPr/>
              </p:nvSpPr>
              <p:spPr>
                <a:xfrm>
                  <a:off x="6044157" y="1670410"/>
                  <a:ext cx="987806" cy="622282"/>
                </a:xfrm>
                <a:prstGeom prst="flowChartProcess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 dirty="0"/>
                </a:p>
              </p:txBody>
            </p:sp>
            <p:sp>
              <p:nvSpPr>
                <p:cNvPr id="119" name="Минус 118"/>
                <p:cNvSpPr/>
                <p:nvPr/>
              </p:nvSpPr>
              <p:spPr>
                <a:xfrm>
                  <a:off x="7200968" y="1868247"/>
                  <a:ext cx="233111" cy="28776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120" name="Минус 119"/>
                <p:cNvSpPr/>
                <p:nvPr/>
              </p:nvSpPr>
              <p:spPr>
                <a:xfrm>
                  <a:off x="7198055" y="2037305"/>
                  <a:ext cx="233111" cy="28776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121" name="Равно 120"/>
                <p:cNvSpPr/>
                <p:nvPr/>
              </p:nvSpPr>
              <p:spPr>
                <a:xfrm>
                  <a:off x="7279644" y="2105649"/>
                  <a:ext cx="69933" cy="230208"/>
                </a:xfrm>
                <a:prstGeom prst="mathEqual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22" name="Блок-схема: процесс 121"/>
                <p:cNvSpPr/>
                <p:nvPr/>
              </p:nvSpPr>
              <p:spPr>
                <a:xfrm>
                  <a:off x="6227731" y="2404199"/>
                  <a:ext cx="623571" cy="46762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123" name="Блок-схема: процесс 122"/>
                <p:cNvSpPr/>
                <p:nvPr/>
              </p:nvSpPr>
              <p:spPr>
                <a:xfrm>
                  <a:off x="6484153" y="2350245"/>
                  <a:ext cx="107815" cy="46760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124" name="Блок-схема: ручное управление 123"/>
                <p:cNvSpPr/>
                <p:nvPr/>
              </p:nvSpPr>
              <p:spPr>
                <a:xfrm rot="10800000">
                  <a:off x="6012103" y="2501319"/>
                  <a:ext cx="1051913" cy="161864"/>
                </a:xfrm>
                <a:prstGeom prst="flowChartManualOperation">
                  <a:avLst/>
                </a:prstGeom>
                <a:solidFill>
                  <a:schemeClr val="accent3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grpSp>
              <p:nvGrpSpPr>
                <p:cNvPr id="10476" name="Группа 124"/>
                <p:cNvGrpSpPr>
                  <a:grpSpLocks/>
                </p:cNvGrpSpPr>
                <p:nvPr/>
              </p:nvGrpSpPr>
              <p:grpSpPr bwMode="auto">
                <a:xfrm>
                  <a:off x="6984524" y="2420011"/>
                  <a:ext cx="136293" cy="151266"/>
                  <a:chOff x="7360092" y="2893014"/>
                  <a:chExt cx="391415" cy="522885"/>
                </a:xfrm>
              </p:grpSpPr>
              <p:sp>
                <p:nvSpPr>
                  <p:cNvPr id="129" name="Овал 128"/>
                  <p:cNvSpPr/>
                  <p:nvPr/>
                </p:nvSpPr>
                <p:spPr>
                  <a:xfrm>
                    <a:off x="7362438" y="2937823"/>
                    <a:ext cx="401678" cy="497352"/>
                  </a:xfrm>
                  <a:prstGeom prst="ellipse">
                    <a:avLst/>
                  </a:prstGeom>
                  <a:solidFill>
                    <a:schemeClr val="accent3">
                      <a:lumMod val="85000"/>
                    </a:schemeClr>
                  </a:solidFill>
                  <a:ln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ru-RU"/>
                  </a:p>
                </p:txBody>
              </p:sp>
              <p:sp>
                <p:nvSpPr>
                  <p:cNvPr id="130" name="Минус 129"/>
                  <p:cNvSpPr/>
                  <p:nvPr/>
                </p:nvSpPr>
                <p:spPr>
                  <a:xfrm rot="5400000">
                    <a:off x="7440971" y="3018524"/>
                    <a:ext cx="236246" cy="25108"/>
                  </a:xfrm>
                  <a:prstGeom prst="mathMinus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ru-RU"/>
                  </a:p>
                </p:txBody>
              </p:sp>
              <p:sp>
                <p:nvSpPr>
                  <p:cNvPr id="131" name="Минус 130"/>
                  <p:cNvSpPr/>
                  <p:nvPr/>
                </p:nvSpPr>
                <p:spPr>
                  <a:xfrm>
                    <a:off x="7362438" y="3111896"/>
                    <a:ext cx="401678" cy="49735"/>
                  </a:xfrm>
                  <a:prstGeom prst="mathMinus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ru-RU"/>
                  </a:p>
                </p:txBody>
              </p:sp>
            </p:grpSp>
            <p:sp>
              <p:nvSpPr>
                <p:cNvPr id="126" name="Минус 125"/>
                <p:cNvSpPr/>
                <p:nvPr/>
              </p:nvSpPr>
              <p:spPr>
                <a:xfrm>
                  <a:off x="6166540" y="2526497"/>
                  <a:ext cx="745954" cy="46762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127" name="Минус 126"/>
                <p:cNvSpPr/>
                <p:nvPr/>
              </p:nvSpPr>
              <p:spPr>
                <a:xfrm>
                  <a:off x="6082037" y="2580453"/>
                  <a:ext cx="734299" cy="57552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128" name="Минус 127"/>
                <p:cNvSpPr/>
                <p:nvPr/>
              </p:nvSpPr>
              <p:spPr>
                <a:xfrm>
                  <a:off x="6763886" y="2580453"/>
                  <a:ext cx="148609" cy="57552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</p:grpSp>
        </p:grpSp>
        <p:sp>
          <p:nvSpPr>
            <p:cNvPr id="295" name="Прямоугольник 294"/>
            <p:cNvSpPr/>
            <p:nvPr/>
          </p:nvSpPr>
          <p:spPr>
            <a:xfrm>
              <a:off x="3406140" y="1066800"/>
              <a:ext cx="2128176" cy="1580198"/>
            </a:xfrm>
            <a:prstGeom prst="rect">
              <a:avLst/>
            </a:prstGeom>
            <a:noFill/>
            <a:ln>
              <a:solidFill>
                <a:srgbClr val="FFDC6D"/>
              </a:solidFill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/>
            <a:lstStyle/>
            <a:p>
              <a:pPr algn="ctr">
                <a:defRPr/>
              </a:pPr>
              <a:r>
                <a:rPr lang="ru-RU" sz="800" dirty="0">
                  <a:solidFill>
                    <a:schemeClr val="tx1"/>
                  </a:solidFill>
                </a:rPr>
                <a:t>Пользователи</a:t>
              </a:r>
              <a:endParaRPr lang="ru-RU" sz="11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" name="Группа 2"/>
          <p:cNvGrpSpPr>
            <a:grpSpLocks/>
          </p:cNvGrpSpPr>
          <p:nvPr/>
        </p:nvGrpSpPr>
        <p:grpSpPr bwMode="auto">
          <a:xfrm>
            <a:off x="4583113" y="898525"/>
            <a:ext cx="1423987" cy="973138"/>
            <a:chOff x="5792439" y="1066800"/>
            <a:chExt cx="2128176" cy="1580198"/>
          </a:xfrm>
        </p:grpSpPr>
        <p:grpSp>
          <p:nvGrpSpPr>
            <p:cNvPr id="10405" name="Группа 453"/>
            <p:cNvGrpSpPr>
              <a:grpSpLocks/>
            </p:cNvGrpSpPr>
            <p:nvPr/>
          </p:nvGrpSpPr>
          <p:grpSpPr bwMode="auto">
            <a:xfrm>
              <a:off x="5958517" y="1212850"/>
              <a:ext cx="1798393" cy="1104189"/>
              <a:chOff x="3601970" y="1457325"/>
              <a:chExt cx="1799721" cy="1104200"/>
            </a:xfrm>
          </p:grpSpPr>
          <p:grpSp>
            <p:nvGrpSpPr>
              <p:cNvPr id="10409" name="Группа 87"/>
              <p:cNvGrpSpPr>
                <a:grpSpLocks/>
              </p:cNvGrpSpPr>
              <p:nvPr/>
            </p:nvGrpSpPr>
            <p:grpSpPr bwMode="auto">
              <a:xfrm>
                <a:off x="3851275" y="1457325"/>
                <a:ext cx="1176012" cy="752497"/>
                <a:chOff x="5981700" y="1614427"/>
                <a:chExt cx="1505744" cy="1048289"/>
              </a:xfrm>
            </p:grpSpPr>
            <p:sp>
              <p:nvSpPr>
                <p:cNvPr id="490" name="Блок-схема: процесс 489"/>
                <p:cNvSpPr/>
                <p:nvPr/>
              </p:nvSpPr>
              <p:spPr>
                <a:xfrm>
                  <a:off x="7142979" y="1777262"/>
                  <a:ext cx="343522" cy="632039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91" name="Блок-схема: процесс 490"/>
                <p:cNvSpPr/>
                <p:nvPr/>
              </p:nvSpPr>
              <p:spPr>
                <a:xfrm>
                  <a:off x="5981694" y="1615662"/>
                  <a:ext cx="1112645" cy="718226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92" name="Блок-схема: процесс 491"/>
                <p:cNvSpPr/>
                <p:nvPr/>
              </p:nvSpPr>
              <p:spPr>
                <a:xfrm>
                  <a:off x="6042495" y="1665938"/>
                  <a:ext cx="988005" cy="628447"/>
                </a:xfrm>
                <a:prstGeom prst="flowChartProcess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93" name="Минус 492"/>
                <p:cNvSpPr/>
                <p:nvPr/>
              </p:nvSpPr>
              <p:spPr>
                <a:xfrm>
                  <a:off x="7200741" y="1867041"/>
                  <a:ext cx="237121" cy="28729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94" name="Минус 493"/>
                <p:cNvSpPr/>
                <p:nvPr/>
              </p:nvSpPr>
              <p:spPr>
                <a:xfrm>
                  <a:off x="7197700" y="2039416"/>
                  <a:ext cx="234082" cy="28729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95" name="Равно 494"/>
                <p:cNvSpPr/>
                <p:nvPr/>
              </p:nvSpPr>
              <p:spPr>
                <a:xfrm>
                  <a:off x="7279781" y="2104056"/>
                  <a:ext cx="69919" cy="233422"/>
                </a:xfrm>
                <a:prstGeom prst="mathEqual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96" name="Блок-схема: процесс 495"/>
                <p:cNvSpPr/>
                <p:nvPr/>
              </p:nvSpPr>
              <p:spPr>
                <a:xfrm>
                  <a:off x="6224895" y="2405711"/>
                  <a:ext cx="623204" cy="46684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97" name="Блок-схема: процесс 496"/>
                <p:cNvSpPr/>
                <p:nvPr/>
              </p:nvSpPr>
              <p:spPr>
                <a:xfrm>
                  <a:off x="6483297" y="2351843"/>
                  <a:ext cx="106400" cy="43094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98" name="Блок-схема: ручное управление 497"/>
                <p:cNvSpPr/>
                <p:nvPr/>
              </p:nvSpPr>
              <p:spPr>
                <a:xfrm rot="10800000">
                  <a:off x="6012094" y="2499080"/>
                  <a:ext cx="1051845" cy="165192"/>
                </a:xfrm>
                <a:prstGeom prst="flowChartManualOperation">
                  <a:avLst/>
                </a:prstGeom>
                <a:solidFill>
                  <a:schemeClr val="accent3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grpSp>
              <p:nvGrpSpPr>
                <p:cNvPr id="10453" name="Группа 86"/>
                <p:cNvGrpSpPr>
                  <a:grpSpLocks/>
                </p:cNvGrpSpPr>
                <p:nvPr/>
              </p:nvGrpSpPr>
              <p:grpSpPr bwMode="auto">
                <a:xfrm>
                  <a:off x="6984524" y="2420011"/>
                  <a:ext cx="136293" cy="151266"/>
                  <a:chOff x="7360092" y="2893014"/>
                  <a:chExt cx="391415" cy="522885"/>
                </a:xfrm>
              </p:grpSpPr>
              <p:sp>
                <p:nvSpPr>
                  <p:cNvPr id="503" name="Овал 502"/>
                  <p:cNvSpPr/>
                  <p:nvPr/>
                </p:nvSpPr>
                <p:spPr>
                  <a:xfrm>
                    <a:off x="7369903" y="2918060"/>
                    <a:ext cx="375411" cy="521368"/>
                  </a:xfrm>
                  <a:prstGeom prst="ellipse">
                    <a:avLst/>
                  </a:prstGeom>
                  <a:solidFill>
                    <a:schemeClr val="accent3">
                      <a:lumMod val="85000"/>
                    </a:schemeClr>
                  </a:solidFill>
                  <a:ln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ru-RU"/>
                  </a:p>
                </p:txBody>
              </p:sp>
              <p:sp>
                <p:nvSpPr>
                  <p:cNvPr id="504" name="Минус 503"/>
                  <p:cNvSpPr/>
                  <p:nvPr/>
                </p:nvSpPr>
                <p:spPr>
                  <a:xfrm rot="5400000">
                    <a:off x="7444049" y="2993698"/>
                    <a:ext cx="235853" cy="34922"/>
                  </a:xfrm>
                  <a:prstGeom prst="mathMinus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ru-RU"/>
                  </a:p>
                </p:txBody>
              </p:sp>
              <p:sp>
                <p:nvSpPr>
                  <p:cNvPr id="505" name="Минус 504"/>
                  <p:cNvSpPr/>
                  <p:nvPr/>
                </p:nvSpPr>
                <p:spPr>
                  <a:xfrm>
                    <a:off x="7369903" y="3091849"/>
                    <a:ext cx="375411" cy="62064"/>
                  </a:xfrm>
                  <a:prstGeom prst="mathMinus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ru-RU"/>
                  </a:p>
                </p:txBody>
              </p:sp>
            </p:grpSp>
            <p:sp>
              <p:nvSpPr>
                <p:cNvPr id="500" name="Минус 499"/>
                <p:cNvSpPr/>
                <p:nvPr/>
              </p:nvSpPr>
              <p:spPr>
                <a:xfrm>
                  <a:off x="6164095" y="2527809"/>
                  <a:ext cx="747843" cy="46684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501" name="Минус 500"/>
                <p:cNvSpPr/>
                <p:nvPr/>
              </p:nvSpPr>
              <p:spPr>
                <a:xfrm>
                  <a:off x="6082016" y="2581675"/>
                  <a:ext cx="732642" cy="57458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502" name="Минус 501"/>
                <p:cNvSpPr/>
                <p:nvPr/>
              </p:nvSpPr>
              <p:spPr>
                <a:xfrm>
                  <a:off x="6762979" y="2581675"/>
                  <a:ext cx="148960" cy="57458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</p:grpSp>
          <p:grpSp>
            <p:nvGrpSpPr>
              <p:cNvPr id="10410" name="Группа 97"/>
              <p:cNvGrpSpPr>
                <a:grpSpLocks/>
              </p:cNvGrpSpPr>
              <p:nvPr/>
            </p:nvGrpSpPr>
            <p:grpSpPr bwMode="auto">
              <a:xfrm>
                <a:off x="4224038" y="1636081"/>
                <a:ext cx="1177653" cy="752728"/>
                <a:chOff x="5980091" y="1615802"/>
                <a:chExt cx="1507845" cy="1048611"/>
              </a:xfrm>
            </p:grpSpPr>
            <p:sp>
              <p:nvSpPr>
                <p:cNvPr id="474" name="Блок-схема: процесс 473"/>
                <p:cNvSpPr/>
                <p:nvPr/>
              </p:nvSpPr>
              <p:spPr>
                <a:xfrm>
                  <a:off x="7144413" y="1777404"/>
                  <a:ext cx="343523" cy="632040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75" name="Блок-схема: процесс 474"/>
                <p:cNvSpPr/>
                <p:nvPr/>
              </p:nvSpPr>
              <p:spPr>
                <a:xfrm>
                  <a:off x="5980089" y="1615802"/>
                  <a:ext cx="1112645" cy="718227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76" name="Блок-схема: процесс 475"/>
                <p:cNvSpPr/>
                <p:nvPr/>
              </p:nvSpPr>
              <p:spPr>
                <a:xfrm>
                  <a:off x="6040889" y="1666078"/>
                  <a:ext cx="991045" cy="628450"/>
                </a:xfrm>
                <a:prstGeom prst="flowChartProcess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77" name="Минус 476"/>
                <p:cNvSpPr/>
                <p:nvPr/>
              </p:nvSpPr>
              <p:spPr>
                <a:xfrm>
                  <a:off x="7202175" y="1867181"/>
                  <a:ext cx="234080" cy="28729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78" name="Минус 477"/>
                <p:cNvSpPr/>
                <p:nvPr/>
              </p:nvSpPr>
              <p:spPr>
                <a:xfrm>
                  <a:off x="7199134" y="2039556"/>
                  <a:ext cx="234082" cy="28729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79" name="Равно 478"/>
                <p:cNvSpPr/>
                <p:nvPr/>
              </p:nvSpPr>
              <p:spPr>
                <a:xfrm>
                  <a:off x="7281215" y="2104196"/>
                  <a:ext cx="69919" cy="233425"/>
                </a:xfrm>
                <a:prstGeom prst="mathEqual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80" name="Блок-схема: процесс 479"/>
                <p:cNvSpPr/>
                <p:nvPr/>
              </p:nvSpPr>
              <p:spPr>
                <a:xfrm>
                  <a:off x="6226329" y="2405851"/>
                  <a:ext cx="623204" cy="46686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81" name="Блок-схема: процесс 480"/>
                <p:cNvSpPr/>
                <p:nvPr/>
              </p:nvSpPr>
              <p:spPr>
                <a:xfrm>
                  <a:off x="6484731" y="2351986"/>
                  <a:ext cx="106400" cy="43094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82" name="Блок-схема: ручное управление 481"/>
                <p:cNvSpPr/>
                <p:nvPr/>
              </p:nvSpPr>
              <p:spPr>
                <a:xfrm rot="10800000">
                  <a:off x="6010489" y="2499221"/>
                  <a:ext cx="1051845" cy="165192"/>
                </a:xfrm>
                <a:prstGeom prst="flowChartManualOperation">
                  <a:avLst/>
                </a:prstGeom>
                <a:solidFill>
                  <a:schemeClr val="accent3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grpSp>
              <p:nvGrpSpPr>
                <p:cNvPr id="10437" name="Группа 107"/>
                <p:cNvGrpSpPr>
                  <a:grpSpLocks/>
                </p:cNvGrpSpPr>
                <p:nvPr/>
              </p:nvGrpSpPr>
              <p:grpSpPr bwMode="auto">
                <a:xfrm>
                  <a:off x="6984524" y="2420011"/>
                  <a:ext cx="136293" cy="151266"/>
                  <a:chOff x="7360092" y="2893014"/>
                  <a:chExt cx="391415" cy="522885"/>
                </a:xfrm>
              </p:grpSpPr>
              <p:sp>
                <p:nvSpPr>
                  <p:cNvPr id="487" name="Овал 486"/>
                  <p:cNvSpPr/>
                  <p:nvPr/>
                </p:nvSpPr>
                <p:spPr>
                  <a:xfrm>
                    <a:off x="7356561" y="2918553"/>
                    <a:ext cx="392872" cy="508958"/>
                  </a:xfrm>
                  <a:prstGeom prst="ellipse">
                    <a:avLst/>
                  </a:prstGeom>
                  <a:solidFill>
                    <a:schemeClr val="accent3">
                      <a:lumMod val="85000"/>
                    </a:schemeClr>
                  </a:solidFill>
                  <a:ln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ru-RU"/>
                  </a:p>
                </p:txBody>
              </p:sp>
              <p:sp>
                <p:nvSpPr>
                  <p:cNvPr id="488" name="Минус 487"/>
                  <p:cNvSpPr/>
                  <p:nvPr/>
                </p:nvSpPr>
                <p:spPr>
                  <a:xfrm rot="5400000">
                    <a:off x="7435067" y="2998559"/>
                    <a:ext cx="235861" cy="26194"/>
                  </a:xfrm>
                  <a:prstGeom prst="mathMinus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ru-RU"/>
                  </a:p>
                </p:txBody>
              </p:sp>
              <p:sp>
                <p:nvSpPr>
                  <p:cNvPr id="489" name="Минус 488"/>
                  <p:cNvSpPr/>
                  <p:nvPr/>
                </p:nvSpPr>
                <p:spPr>
                  <a:xfrm>
                    <a:off x="7356561" y="3092342"/>
                    <a:ext cx="392872" cy="62072"/>
                  </a:xfrm>
                  <a:prstGeom prst="mathMinus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ru-RU"/>
                  </a:p>
                </p:txBody>
              </p:sp>
            </p:grpSp>
            <p:sp>
              <p:nvSpPr>
                <p:cNvPr id="484" name="Минус 483"/>
                <p:cNvSpPr/>
                <p:nvPr/>
              </p:nvSpPr>
              <p:spPr>
                <a:xfrm>
                  <a:off x="6162490" y="2527950"/>
                  <a:ext cx="747843" cy="46686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85" name="Минус 484"/>
                <p:cNvSpPr/>
                <p:nvPr/>
              </p:nvSpPr>
              <p:spPr>
                <a:xfrm>
                  <a:off x="6080409" y="2581818"/>
                  <a:ext cx="732644" cy="57458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86" name="Минус 485"/>
                <p:cNvSpPr/>
                <p:nvPr/>
              </p:nvSpPr>
              <p:spPr>
                <a:xfrm>
                  <a:off x="6761372" y="2581818"/>
                  <a:ext cx="148962" cy="57458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</p:grpSp>
          <p:grpSp>
            <p:nvGrpSpPr>
              <p:cNvPr id="10411" name="Группа 114"/>
              <p:cNvGrpSpPr>
                <a:grpSpLocks/>
              </p:cNvGrpSpPr>
              <p:nvPr/>
            </p:nvGrpSpPr>
            <p:grpSpPr bwMode="auto">
              <a:xfrm>
                <a:off x="3601970" y="1808798"/>
                <a:ext cx="1175277" cy="752727"/>
                <a:chOff x="5981198" y="1615327"/>
                <a:chExt cx="1504803" cy="1048609"/>
              </a:xfrm>
            </p:grpSpPr>
            <p:sp>
              <p:nvSpPr>
                <p:cNvPr id="458" name="Блок-схема: процесс 457"/>
                <p:cNvSpPr/>
                <p:nvPr/>
              </p:nvSpPr>
              <p:spPr>
                <a:xfrm>
                  <a:off x="7142483" y="1776925"/>
                  <a:ext cx="343520" cy="632040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59" name="Блок-схема: процесс 458"/>
                <p:cNvSpPr/>
                <p:nvPr/>
              </p:nvSpPr>
              <p:spPr>
                <a:xfrm>
                  <a:off x="5981198" y="1615325"/>
                  <a:ext cx="1109603" cy="718227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60" name="Блок-схема: процесс 459"/>
                <p:cNvSpPr/>
                <p:nvPr/>
              </p:nvSpPr>
              <p:spPr>
                <a:xfrm>
                  <a:off x="6041998" y="1665601"/>
                  <a:ext cx="988003" cy="628447"/>
                </a:xfrm>
                <a:prstGeom prst="flowChartProcess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 dirty="0"/>
                </a:p>
              </p:txBody>
            </p:sp>
            <p:sp>
              <p:nvSpPr>
                <p:cNvPr id="461" name="Минус 460"/>
                <p:cNvSpPr/>
                <p:nvPr/>
              </p:nvSpPr>
              <p:spPr>
                <a:xfrm>
                  <a:off x="7197203" y="1866704"/>
                  <a:ext cx="237121" cy="28729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62" name="Минус 461"/>
                <p:cNvSpPr/>
                <p:nvPr/>
              </p:nvSpPr>
              <p:spPr>
                <a:xfrm>
                  <a:off x="7197203" y="2039079"/>
                  <a:ext cx="234080" cy="28729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63" name="Равно 462"/>
                <p:cNvSpPr/>
                <p:nvPr/>
              </p:nvSpPr>
              <p:spPr>
                <a:xfrm>
                  <a:off x="7276243" y="2103719"/>
                  <a:ext cx="72960" cy="233423"/>
                </a:xfrm>
                <a:prstGeom prst="mathEqual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64" name="Блок-схема: процесс 463"/>
                <p:cNvSpPr/>
                <p:nvPr/>
              </p:nvSpPr>
              <p:spPr>
                <a:xfrm>
                  <a:off x="6224399" y="2405374"/>
                  <a:ext cx="623201" cy="46684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65" name="Блок-схема: процесс 464"/>
                <p:cNvSpPr/>
                <p:nvPr/>
              </p:nvSpPr>
              <p:spPr>
                <a:xfrm>
                  <a:off x="6482799" y="2351506"/>
                  <a:ext cx="109440" cy="43094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66" name="Блок-схема: ручное управление 465"/>
                <p:cNvSpPr/>
                <p:nvPr/>
              </p:nvSpPr>
              <p:spPr>
                <a:xfrm rot="10800000">
                  <a:off x="6011598" y="2498744"/>
                  <a:ext cx="1048803" cy="165192"/>
                </a:xfrm>
                <a:prstGeom prst="flowChartManualOperation">
                  <a:avLst/>
                </a:prstGeom>
                <a:solidFill>
                  <a:schemeClr val="accent3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grpSp>
              <p:nvGrpSpPr>
                <p:cNvPr id="10421" name="Группа 124"/>
                <p:cNvGrpSpPr>
                  <a:grpSpLocks/>
                </p:cNvGrpSpPr>
                <p:nvPr/>
              </p:nvGrpSpPr>
              <p:grpSpPr bwMode="auto">
                <a:xfrm>
                  <a:off x="6984524" y="2420011"/>
                  <a:ext cx="136293" cy="151266"/>
                  <a:chOff x="7360092" y="2893014"/>
                  <a:chExt cx="391415" cy="522885"/>
                </a:xfrm>
              </p:grpSpPr>
              <p:sp>
                <p:nvSpPr>
                  <p:cNvPr id="471" name="Овал 470"/>
                  <p:cNvSpPr/>
                  <p:nvPr/>
                </p:nvSpPr>
                <p:spPr>
                  <a:xfrm>
                    <a:off x="7359740" y="2916903"/>
                    <a:ext cx="392872" cy="508951"/>
                  </a:xfrm>
                  <a:prstGeom prst="ellipse">
                    <a:avLst/>
                  </a:prstGeom>
                  <a:solidFill>
                    <a:schemeClr val="accent3">
                      <a:lumMod val="85000"/>
                    </a:schemeClr>
                  </a:solidFill>
                  <a:ln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ru-RU"/>
                  </a:p>
                </p:txBody>
              </p:sp>
              <p:sp>
                <p:nvSpPr>
                  <p:cNvPr id="472" name="Минус 471"/>
                  <p:cNvSpPr/>
                  <p:nvPr/>
                </p:nvSpPr>
                <p:spPr>
                  <a:xfrm rot="5400000">
                    <a:off x="7433886" y="2992541"/>
                    <a:ext cx="235853" cy="34922"/>
                  </a:xfrm>
                  <a:prstGeom prst="mathMinus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ru-RU"/>
                  </a:p>
                </p:txBody>
              </p:sp>
              <p:sp>
                <p:nvSpPr>
                  <p:cNvPr id="473" name="Минус 472"/>
                  <p:cNvSpPr/>
                  <p:nvPr/>
                </p:nvSpPr>
                <p:spPr>
                  <a:xfrm>
                    <a:off x="7359740" y="3090692"/>
                    <a:ext cx="392872" cy="62064"/>
                  </a:xfrm>
                  <a:prstGeom prst="mathMinus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ru-RU"/>
                  </a:p>
                </p:txBody>
              </p:sp>
            </p:grpSp>
            <p:sp>
              <p:nvSpPr>
                <p:cNvPr id="468" name="Минус 467"/>
                <p:cNvSpPr/>
                <p:nvPr/>
              </p:nvSpPr>
              <p:spPr>
                <a:xfrm>
                  <a:off x="6163599" y="2527473"/>
                  <a:ext cx="744802" cy="46684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69" name="Минус 468"/>
                <p:cNvSpPr/>
                <p:nvPr/>
              </p:nvSpPr>
              <p:spPr>
                <a:xfrm>
                  <a:off x="6081517" y="2581339"/>
                  <a:ext cx="732644" cy="57458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70" name="Минус 469"/>
                <p:cNvSpPr/>
                <p:nvPr/>
              </p:nvSpPr>
              <p:spPr>
                <a:xfrm>
                  <a:off x="6759441" y="2581339"/>
                  <a:ext cx="148960" cy="57458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</p:grpSp>
        </p:grpSp>
        <p:sp>
          <p:nvSpPr>
            <p:cNvPr id="506" name="Прямоугольник 505"/>
            <p:cNvSpPr/>
            <p:nvPr/>
          </p:nvSpPr>
          <p:spPr>
            <a:xfrm>
              <a:off x="5792439" y="1066800"/>
              <a:ext cx="2128176" cy="1580198"/>
            </a:xfrm>
            <a:prstGeom prst="rect">
              <a:avLst/>
            </a:prstGeom>
            <a:noFill/>
            <a:ln>
              <a:solidFill>
                <a:srgbClr val="FFDC6D"/>
              </a:solidFill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/>
            <a:lstStyle/>
            <a:p>
              <a:pPr algn="ctr">
                <a:defRPr/>
              </a:pPr>
              <a:r>
                <a:rPr lang="ru-RU" sz="800" dirty="0">
                  <a:solidFill>
                    <a:schemeClr val="tx1"/>
                  </a:solidFill>
                </a:rPr>
                <a:t>Внешние пользователи</a:t>
              </a:r>
            </a:p>
          </p:txBody>
        </p:sp>
      </p:grpSp>
      <p:sp>
        <p:nvSpPr>
          <p:cNvPr id="275" name="Двойная стрелка вверх/вниз 274"/>
          <p:cNvSpPr/>
          <p:nvPr/>
        </p:nvSpPr>
        <p:spPr>
          <a:xfrm>
            <a:off x="7023100" y="3448050"/>
            <a:ext cx="200025" cy="420688"/>
          </a:xfrm>
          <a:prstGeom prst="upDownArrow">
            <a:avLst/>
          </a:prstGeom>
          <a:solidFill>
            <a:srgbClr val="9FD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76" name="Двойная стрелка вверх/вниз 275"/>
          <p:cNvSpPr/>
          <p:nvPr/>
        </p:nvSpPr>
        <p:spPr>
          <a:xfrm rot="18858747">
            <a:off x="5362575" y="3357563"/>
            <a:ext cx="198438" cy="620712"/>
          </a:xfrm>
          <a:prstGeom prst="upDownArrow">
            <a:avLst/>
          </a:prstGeom>
          <a:solidFill>
            <a:srgbClr val="9FD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77" name="Двойная стрелка вверх/вниз 276"/>
          <p:cNvSpPr/>
          <p:nvPr/>
        </p:nvSpPr>
        <p:spPr>
          <a:xfrm rot="5400000">
            <a:off x="5560219" y="2734469"/>
            <a:ext cx="200025" cy="420687"/>
          </a:xfrm>
          <a:prstGeom prst="upDownArrow">
            <a:avLst/>
          </a:prstGeom>
          <a:solidFill>
            <a:srgbClr val="9FD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pSp>
        <p:nvGrpSpPr>
          <p:cNvPr id="38" name="Группа 37"/>
          <p:cNvGrpSpPr>
            <a:grpSpLocks/>
          </p:cNvGrpSpPr>
          <p:nvPr/>
        </p:nvGrpSpPr>
        <p:grpSpPr bwMode="auto">
          <a:xfrm>
            <a:off x="1406525" y="4175919"/>
            <a:ext cx="1785938" cy="1186657"/>
            <a:chOff x="1743545" y="4175875"/>
            <a:chExt cx="1785546" cy="1186615"/>
          </a:xfrm>
        </p:grpSpPr>
        <p:sp>
          <p:nvSpPr>
            <p:cNvPr id="284" name="Прямоугольник 283"/>
            <p:cNvSpPr/>
            <p:nvPr/>
          </p:nvSpPr>
          <p:spPr>
            <a:xfrm>
              <a:off x="1743545" y="4175875"/>
              <a:ext cx="1785546" cy="1186615"/>
            </a:xfrm>
            <a:prstGeom prst="rect">
              <a:avLst/>
            </a:prstGeom>
            <a:solidFill>
              <a:srgbClr val="FFE89F"/>
            </a:solidFill>
            <a:ln>
              <a:solidFill>
                <a:srgbClr val="FFDC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altLang="ru-RU" sz="1050" dirty="0">
                  <a:solidFill>
                    <a:schemeClr val="tx1"/>
                  </a:solidFill>
                </a:rPr>
                <a:t>Уровень аналитической обработки информации</a:t>
              </a:r>
            </a:p>
          </p:txBody>
        </p:sp>
        <p:sp>
          <p:nvSpPr>
            <p:cNvPr id="285" name="Прямоугольник 284"/>
            <p:cNvSpPr/>
            <p:nvPr/>
          </p:nvSpPr>
          <p:spPr>
            <a:xfrm>
              <a:off x="1797808" y="4664617"/>
              <a:ext cx="1681604" cy="635792"/>
            </a:xfrm>
            <a:prstGeom prst="rect">
              <a:avLst/>
            </a:prstGeom>
            <a:solidFill>
              <a:srgbClr val="FFDC6D"/>
            </a:soli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1100" dirty="0">
                  <a:solidFill>
                    <a:schemeClr val="tx1"/>
                  </a:solidFill>
                </a:rPr>
                <a:t>Модуль расчета показателей</a:t>
              </a:r>
            </a:p>
          </p:txBody>
        </p:sp>
      </p:grpSp>
      <p:sp>
        <p:nvSpPr>
          <p:cNvPr id="90" name="Прямоугольник 89"/>
          <p:cNvSpPr/>
          <p:nvPr/>
        </p:nvSpPr>
        <p:spPr>
          <a:xfrm>
            <a:off x="3309938" y="4732338"/>
            <a:ext cx="1785937" cy="630237"/>
          </a:xfrm>
          <a:prstGeom prst="rect">
            <a:avLst/>
          </a:prstGeom>
          <a:solidFill>
            <a:srgbClr val="FFE89F"/>
          </a:solidFill>
          <a:ln>
            <a:solidFill>
              <a:srgbClr val="FFDC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ru-RU" altLang="ru-RU" sz="1100" dirty="0">
                <a:solidFill>
                  <a:schemeClr val="tx1"/>
                </a:solidFill>
              </a:rPr>
              <a:t>Уровень сбора данных</a:t>
            </a:r>
          </a:p>
        </p:txBody>
      </p:sp>
      <p:sp>
        <p:nvSpPr>
          <p:cNvPr id="224" name="Прямоугольник 223"/>
          <p:cNvSpPr/>
          <p:nvPr/>
        </p:nvSpPr>
        <p:spPr>
          <a:xfrm>
            <a:off x="3381931" y="5008608"/>
            <a:ext cx="795421" cy="266186"/>
          </a:xfrm>
          <a:prstGeom prst="rect">
            <a:avLst/>
          </a:prstGeom>
          <a:solidFill>
            <a:srgbClr val="FFDC6D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100" dirty="0">
                <a:solidFill>
                  <a:schemeClr val="tx1"/>
                </a:solidFill>
              </a:rPr>
              <a:t>Адаптер</a:t>
            </a:r>
          </a:p>
        </p:txBody>
      </p:sp>
      <p:sp>
        <p:nvSpPr>
          <p:cNvPr id="287" name="Прямоугольник 286"/>
          <p:cNvSpPr/>
          <p:nvPr/>
        </p:nvSpPr>
        <p:spPr>
          <a:xfrm>
            <a:off x="4221369" y="5013077"/>
            <a:ext cx="795421" cy="266186"/>
          </a:xfrm>
          <a:prstGeom prst="rect">
            <a:avLst/>
          </a:prstGeom>
          <a:solidFill>
            <a:srgbClr val="FFDC6D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100" dirty="0">
                <a:solidFill>
                  <a:schemeClr val="tx1"/>
                </a:solidFill>
              </a:rPr>
              <a:t>Адаптер</a:t>
            </a:r>
          </a:p>
        </p:txBody>
      </p:sp>
      <p:sp>
        <p:nvSpPr>
          <p:cNvPr id="391" name="Двойная стрелка вверх/вниз 390"/>
          <p:cNvSpPr/>
          <p:nvPr/>
        </p:nvSpPr>
        <p:spPr>
          <a:xfrm rot="5400000">
            <a:off x="5369719" y="4234656"/>
            <a:ext cx="198438" cy="422275"/>
          </a:xfrm>
          <a:prstGeom prst="upDownArrow">
            <a:avLst/>
          </a:prstGeom>
          <a:solidFill>
            <a:srgbClr val="9FD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92" name="Двойная стрелка вверх/вниз 391"/>
          <p:cNvSpPr/>
          <p:nvPr/>
        </p:nvSpPr>
        <p:spPr>
          <a:xfrm>
            <a:off x="3135313" y="3440113"/>
            <a:ext cx="200025" cy="422275"/>
          </a:xfrm>
          <a:prstGeom prst="upDownArrow">
            <a:avLst/>
          </a:prstGeom>
          <a:solidFill>
            <a:srgbClr val="9FD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93" name="Двойная стрелка вверх/вниз 392"/>
          <p:cNvSpPr/>
          <p:nvPr/>
        </p:nvSpPr>
        <p:spPr>
          <a:xfrm>
            <a:off x="4830763" y="1860550"/>
            <a:ext cx="200025" cy="420688"/>
          </a:xfrm>
          <a:prstGeom prst="upDownArrow">
            <a:avLst/>
          </a:prstGeom>
          <a:solidFill>
            <a:srgbClr val="9FD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94" name="Двойная стрелка вверх/вниз 393"/>
          <p:cNvSpPr/>
          <p:nvPr/>
        </p:nvSpPr>
        <p:spPr>
          <a:xfrm>
            <a:off x="3633788" y="1884363"/>
            <a:ext cx="200025" cy="420687"/>
          </a:xfrm>
          <a:prstGeom prst="upDownArrow">
            <a:avLst/>
          </a:prstGeom>
          <a:solidFill>
            <a:srgbClr val="9FD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pSp>
        <p:nvGrpSpPr>
          <p:cNvPr id="5" name="Группа 4"/>
          <p:cNvGrpSpPr/>
          <p:nvPr/>
        </p:nvGrpSpPr>
        <p:grpSpPr>
          <a:xfrm>
            <a:off x="5521335" y="5162550"/>
            <a:ext cx="3105207" cy="1457325"/>
            <a:chOff x="5521335" y="5162550"/>
            <a:chExt cx="3105207" cy="1457325"/>
          </a:xfrm>
        </p:grpSpPr>
        <p:sp>
          <p:nvSpPr>
            <p:cNvPr id="397" name="Прямоугольник 396"/>
            <p:cNvSpPr/>
            <p:nvPr/>
          </p:nvSpPr>
          <p:spPr bwMode="auto">
            <a:xfrm>
              <a:off x="5564189" y="5407025"/>
              <a:ext cx="2774741" cy="1212850"/>
            </a:xfrm>
            <a:prstGeom prst="rect">
              <a:avLst/>
            </a:prstGeom>
            <a:solidFill>
              <a:srgbClr val="FFE89F"/>
            </a:solidFill>
            <a:ln>
              <a:solidFill>
                <a:srgbClr val="FFDC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/>
            <a:lstStyle/>
            <a:p>
              <a:pPr algn="ctr">
                <a:defRPr/>
              </a:pPr>
              <a:r>
                <a:rPr lang="ru-RU" altLang="ru-RU" sz="1100" dirty="0">
                  <a:solidFill>
                    <a:schemeClr val="tx1"/>
                  </a:solidFill>
                </a:rPr>
                <a:t>Уровень обеспечивающих систем</a:t>
              </a:r>
            </a:p>
          </p:txBody>
        </p:sp>
        <p:grpSp>
          <p:nvGrpSpPr>
            <p:cNvPr id="10338" name="Группа 15"/>
            <p:cNvGrpSpPr>
              <a:grpSpLocks/>
            </p:cNvGrpSpPr>
            <p:nvPr/>
          </p:nvGrpSpPr>
          <p:grpSpPr bwMode="auto">
            <a:xfrm>
              <a:off x="5521335" y="5162550"/>
              <a:ext cx="1114408" cy="1275893"/>
              <a:chOff x="5888055" y="5215100"/>
              <a:chExt cx="1114415" cy="1276381"/>
            </a:xfrm>
          </p:grpSpPr>
          <p:grpSp>
            <p:nvGrpSpPr>
              <p:cNvPr id="10381" name="Группа 224"/>
              <p:cNvGrpSpPr>
                <a:grpSpLocks/>
              </p:cNvGrpSpPr>
              <p:nvPr/>
            </p:nvGrpSpPr>
            <p:grpSpPr bwMode="auto">
              <a:xfrm>
                <a:off x="6197410" y="5215100"/>
                <a:ext cx="463550" cy="835025"/>
                <a:chOff x="1953467" y="4314825"/>
                <a:chExt cx="753698" cy="1276350"/>
              </a:xfrm>
            </p:grpSpPr>
            <p:sp>
              <p:nvSpPr>
                <p:cNvPr id="289" name="Блок-схема: процесс 288"/>
                <p:cNvSpPr/>
                <p:nvPr/>
              </p:nvSpPr>
              <p:spPr>
                <a:xfrm>
                  <a:off x="2031229" y="4363374"/>
                  <a:ext cx="598832" cy="963698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290" name="Блок-схема: процесс 289"/>
                <p:cNvSpPr/>
                <p:nvPr/>
              </p:nvSpPr>
              <p:spPr>
                <a:xfrm>
                  <a:off x="1953794" y="4314825"/>
                  <a:ext cx="753703" cy="1276838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 dirty="0"/>
                </a:p>
              </p:txBody>
            </p:sp>
            <p:sp>
              <p:nvSpPr>
                <p:cNvPr id="291" name="Минус 290"/>
                <p:cNvSpPr/>
                <p:nvPr/>
              </p:nvSpPr>
              <p:spPr>
                <a:xfrm>
                  <a:off x="1953794" y="4528440"/>
                  <a:ext cx="152288" cy="46122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292" name="Минус 291"/>
                <p:cNvSpPr/>
                <p:nvPr/>
              </p:nvSpPr>
              <p:spPr>
                <a:xfrm>
                  <a:off x="1953794" y="4593982"/>
                  <a:ext cx="152288" cy="46121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293" name="Минус 292"/>
                <p:cNvSpPr/>
                <p:nvPr/>
              </p:nvSpPr>
              <p:spPr>
                <a:xfrm>
                  <a:off x="2552626" y="4528440"/>
                  <a:ext cx="154870" cy="46122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294" name="Минус 293"/>
                <p:cNvSpPr/>
                <p:nvPr/>
              </p:nvSpPr>
              <p:spPr>
                <a:xfrm>
                  <a:off x="2552626" y="4593982"/>
                  <a:ext cx="154870" cy="46121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296" name="Минус 295"/>
                <p:cNvSpPr/>
                <p:nvPr/>
              </p:nvSpPr>
              <p:spPr>
                <a:xfrm>
                  <a:off x="1953794" y="4788178"/>
                  <a:ext cx="154870" cy="46121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297" name="Минус 296"/>
                <p:cNvSpPr/>
                <p:nvPr/>
              </p:nvSpPr>
              <p:spPr>
                <a:xfrm>
                  <a:off x="1953794" y="4856147"/>
                  <a:ext cx="154870" cy="46121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298" name="Минус 297"/>
                <p:cNvSpPr/>
                <p:nvPr/>
              </p:nvSpPr>
              <p:spPr>
                <a:xfrm>
                  <a:off x="2555207" y="4788178"/>
                  <a:ext cx="152290" cy="46121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299" name="Минус 298"/>
                <p:cNvSpPr/>
                <p:nvPr/>
              </p:nvSpPr>
              <p:spPr>
                <a:xfrm>
                  <a:off x="2555207" y="4856147"/>
                  <a:ext cx="152290" cy="46121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09" name="Минус 308"/>
                <p:cNvSpPr/>
                <p:nvPr/>
              </p:nvSpPr>
              <p:spPr>
                <a:xfrm>
                  <a:off x="1953794" y="5062479"/>
                  <a:ext cx="154870" cy="46122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25" name="Минус 324"/>
                <p:cNvSpPr/>
                <p:nvPr/>
              </p:nvSpPr>
              <p:spPr>
                <a:xfrm>
                  <a:off x="1953794" y="5128021"/>
                  <a:ext cx="154870" cy="46121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41" name="Минус 340"/>
                <p:cNvSpPr/>
                <p:nvPr/>
              </p:nvSpPr>
              <p:spPr>
                <a:xfrm>
                  <a:off x="2555207" y="5062479"/>
                  <a:ext cx="152290" cy="46122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48" name="Минус 347"/>
                <p:cNvSpPr/>
                <p:nvPr/>
              </p:nvSpPr>
              <p:spPr>
                <a:xfrm>
                  <a:off x="2555207" y="5128021"/>
                  <a:ext cx="152290" cy="46121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49" name="Минус 348"/>
                <p:cNvSpPr/>
                <p:nvPr/>
              </p:nvSpPr>
              <p:spPr>
                <a:xfrm>
                  <a:off x="2142219" y="4550288"/>
                  <a:ext cx="382014" cy="46121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50" name="Минус 349"/>
                <p:cNvSpPr/>
                <p:nvPr/>
              </p:nvSpPr>
              <p:spPr>
                <a:xfrm>
                  <a:off x="2144801" y="4824589"/>
                  <a:ext cx="382014" cy="46122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51" name="Минус 350"/>
                <p:cNvSpPr/>
                <p:nvPr/>
              </p:nvSpPr>
              <p:spPr>
                <a:xfrm>
                  <a:off x="2139638" y="5084327"/>
                  <a:ext cx="382014" cy="46121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52" name="Равно 351"/>
                <p:cNvSpPr/>
                <p:nvPr/>
              </p:nvSpPr>
              <p:spPr>
                <a:xfrm>
                  <a:off x="2526814" y="5234829"/>
                  <a:ext cx="116152" cy="356834"/>
                </a:xfrm>
                <a:prstGeom prst="mathEqual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10382" name="TextBox 13"/>
              <p:cNvSpPr txBox="1">
                <a:spLocks noChangeArrowheads="1"/>
              </p:cNvSpPr>
              <p:nvPr/>
            </p:nvSpPr>
            <p:spPr bwMode="auto">
              <a:xfrm>
                <a:off x="5888055" y="6060429"/>
                <a:ext cx="1114415" cy="4310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rgbClr val="A89D7F"/>
                    </a:solidFill>
                    <a:latin typeface="Century Gothic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Courier New" pitchFamily="49" charset="0"/>
                  <a:buChar char="o"/>
                  <a:defRPr sz="1600">
                    <a:solidFill>
                      <a:srgbClr val="A89D7F"/>
                    </a:solidFill>
                    <a:latin typeface="Century Gothic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1600">
                    <a:solidFill>
                      <a:srgbClr val="A89D7F"/>
                    </a:solidFill>
                    <a:latin typeface="Century Gothic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Courier New" pitchFamily="49" charset="0"/>
                  <a:buChar char="o"/>
                  <a:defRPr sz="1600">
                    <a:solidFill>
                      <a:srgbClr val="A89D7F"/>
                    </a:solidFill>
                    <a:latin typeface="Century Gothic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•"/>
                  <a:defRPr sz="1600">
                    <a:solidFill>
                      <a:srgbClr val="A89D7F"/>
                    </a:solidFill>
                    <a:latin typeface="Century Gothic" pitchFamily="34" charset="0"/>
                  </a:defRPr>
                </a:lvl5pPr>
                <a:lvl6pPr marL="2514600" indent="-228600" fontAlgn="base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•"/>
                  <a:defRPr sz="1600">
                    <a:solidFill>
                      <a:srgbClr val="A89D7F"/>
                    </a:solidFill>
                    <a:latin typeface="Century Gothic" pitchFamily="34" charset="0"/>
                  </a:defRPr>
                </a:lvl6pPr>
                <a:lvl7pPr marL="2971800" indent="-228600" fontAlgn="base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•"/>
                  <a:defRPr sz="1600">
                    <a:solidFill>
                      <a:srgbClr val="A89D7F"/>
                    </a:solidFill>
                    <a:latin typeface="Century Gothic" pitchFamily="34" charset="0"/>
                  </a:defRPr>
                </a:lvl7pPr>
                <a:lvl8pPr marL="3429000" indent="-228600" fontAlgn="base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•"/>
                  <a:defRPr sz="1600">
                    <a:solidFill>
                      <a:srgbClr val="A89D7F"/>
                    </a:solidFill>
                    <a:latin typeface="Century Gothic" pitchFamily="34" charset="0"/>
                  </a:defRPr>
                </a:lvl8pPr>
                <a:lvl9pPr marL="3886200" indent="-228600" fontAlgn="base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•"/>
                  <a:defRPr sz="1600">
                    <a:solidFill>
                      <a:srgbClr val="A89D7F"/>
                    </a:solidFill>
                    <a:latin typeface="Century Gothic" pitchFamily="34" charset="0"/>
                  </a:defRPr>
                </a:lvl9pPr>
              </a:lstStyle>
              <a:p>
                <a:pPr algn="ctr">
                  <a:spcBef>
                    <a:spcPct val="0"/>
                  </a:spcBef>
                  <a:buFontTx/>
                  <a:buNone/>
                </a:pPr>
                <a:r>
                  <a:rPr lang="ru-RU" altLang="ru-RU" sz="1100" dirty="0" smtClean="0">
                    <a:solidFill>
                      <a:schemeClr val="tx1"/>
                    </a:solidFill>
                    <a:latin typeface="Tahoma" pitchFamily="34" charset="0"/>
                  </a:rPr>
                  <a:t>Федеральные </a:t>
                </a:r>
              </a:p>
              <a:p>
                <a:pPr algn="ctr">
                  <a:spcBef>
                    <a:spcPct val="0"/>
                  </a:spcBef>
                  <a:buFontTx/>
                  <a:buNone/>
                </a:pPr>
                <a:r>
                  <a:rPr lang="ru-RU" altLang="ru-RU" sz="1100" dirty="0" smtClean="0">
                    <a:solidFill>
                      <a:schemeClr val="tx1"/>
                    </a:solidFill>
                    <a:latin typeface="Tahoma" pitchFamily="34" charset="0"/>
                  </a:rPr>
                  <a:t>ИС</a:t>
                </a:r>
                <a:endParaRPr lang="ru-RU" altLang="ru-RU" sz="1800" dirty="0">
                  <a:solidFill>
                    <a:schemeClr val="tx1"/>
                  </a:solidFill>
                  <a:latin typeface="Tahoma" pitchFamily="34" charset="0"/>
                </a:endParaRPr>
              </a:p>
            </p:txBody>
          </p:sp>
        </p:grpSp>
        <p:grpSp>
          <p:nvGrpSpPr>
            <p:cNvPr id="10339" name="Группа 19"/>
            <p:cNvGrpSpPr>
              <a:grpSpLocks/>
            </p:cNvGrpSpPr>
            <p:nvPr/>
          </p:nvGrpSpPr>
          <p:grpSpPr bwMode="auto">
            <a:xfrm>
              <a:off x="6544458" y="5162550"/>
              <a:ext cx="832992" cy="1265592"/>
              <a:chOff x="6927999" y="5215100"/>
              <a:chExt cx="832997" cy="1266076"/>
            </a:xfrm>
          </p:grpSpPr>
          <p:grpSp>
            <p:nvGrpSpPr>
              <p:cNvPr id="10361" name="Группа 224"/>
              <p:cNvGrpSpPr>
                <a:grpSpLocks/>
              </p:cNvGrpSpPr>
              <p:nvPr/>
            </p:nvGrpSpPr>
            <p:grpSpPr bwMode="auto">
              <a:xfrm>
                <a:off x="7111136" y="5215100"/>
                <a:ext cx="463550" cy="835025"/>
                <a:chOff x="1953467" y="4314825"/>
                <a:chExt cx="753698" cy="1276350"/>
              </a:xfrm>
            </p:grpSpPr>
            <p:sp>
              <p:nvSpPr>
                <p:cNvPr id="354" name="Блок-схема: процесс 353"/>
                <p:cNvSpPr/>
                <p:nvPr/>
              </p:nvSpPr>
              <p:spPr>
                <a:xfrm>
                  <a:off x="2026563" y="4363374"/>
                  <a:ext cx="603995" cy="963698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55" name="Блок-схема: процесс 354"/>
                <p:cNvSpPr/>
                <p:nvPr/>
              </p:nvSpPr>
              <p:spPr>
                <a:xfrm>
                  <a:off x="1949127" y="4314825"/>
                  <a:ext cx="758865" cy="1276838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56" name="Минус 355"/>
                <p:cNvSpPr/>
                <p:nvPr/>
              </p:nvSpPr>
              <p:spPr>
                <a:xfrm>
                  <a:off x="1949127" y="4528440"/>
                  <a:ext cx="154870" cy="46122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57" name="Минус 356"/>
                <p:cNvSpPr/>
                <p:nvPr/>
              </p:nvSpPr>
              <p:spPr>
                <a:xfrm>
                  <a:off x="1949127" y="4593982"/>
                  <a:ext cx="154870" cy="46121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58" name="Минус 357"/>
                <p:cNvSpPr/>
                <p:nvPr/>
              </p:nvSpPr>
              <p:spPr>
                <a:xfrm>
                  <a:off x="2553122" y="4528440"/>
                  <a:ext cx="154870" cy="46122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59" name="Минус 358"/>
                <p:cNvSpPr/>
                <p:nvPr/>
              </p:nvSpPr>
              <p:spPr>
                <a:xfrm>
                  <a:off x="2553122" y="4593982"/>
                  <a:ext cx="154870" cy="46121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60" name="Минус 359"/>
                <p:cNvSpPr/>
                <p:nvPr/>
              </p:nvSpPr>
              <p:spPr>
                <a:xfrm>
                  <a:off x="1949127" y="4788178"/>
                  <a:ext cx="157452" cy="46121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61" name="Минус 360"/>
                <p:cNvSpPr/>
                <p:nvPr/>
              </p:nvSpPr>
              <p:spPr>
                <a:xfrm>
                  <a:off x="1949127" y="4856147"/>
                  <a:ext cx="157452" cy="46121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62" name="Минус 361"/>
                <p:cNvSpPr/>
                <p:nvPr/>
              </p:nvSpPr>
              <p:spPr>
                <a:xfrm>
                  <a:off x="2555704" y="4788178"/>
                  <a:ext cx="152288" cy="46121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63" name="Минус 362"/>
                <p:cNvSpPr/>
                <p:nvPr/>
              </p:nvSpPr>
              <p:spPr>
                <a:xfrm>
                  <a:off x="2555704" y="4856147"/>
                  <a:ext cx="152288" cy="46121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64" name="Минус 363"/>
                <p:cNvSpPr/>
                <p:nvPr/>
              </p:nvSpPr>
              <p:spPr>
                <a:xfrm>
                  <a:off x="1949127" y="5062479"/>
                  <a:ext cx="157452" cy="46122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65" name="Минус 364"/>
                <p:cNvSpPr/>
                <p:nvPr/>
              </p:nvSpPr>
              <p:spPr>
                <a:xfrm>
                  <a:off x="1949127" y="5128021"/>
                  <a:ext cx="157452" cy="46121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66" name="Минус 365"/>
                <p:cNvSpPr/>
                <p:nvPr/>
              </p:nvSpPr>
              <p:spPr>
                <a:xfrm>
                  <a:off x="2555704" y="5062479"/>
                  <a:ext cx="152288" cy="46122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67" name="Минус 366"/>
                <p:cNvSpPr/>
                <p:nvPr/>
              </p:nvSpPr>
              <p:spPr>
                <a:xfrm>
                  <a:off x="2555704" y="5128021"/>
                  <a:ext cx="152288" cy="46121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68" name="Минус 367"/>
                <p:cNvSpPr/>
                <p:nvPr/>
              </p:nvSpPr>
              <p:spPr>
                <a:xfrm>
                  <a:off x="2140134" y="4550288"/>
                  <a:ext cx="384596" cy="46121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69" name="Минус 368"/>
                <p:cNvSpPr/>
                <p:nvPr/>
              </p:nvSpPr>
              <p:spPr>
                <a:xfrm>
                  <a:off x="2142716" y="4824589"/>
                  <a:ext cx="384594" cy="46122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70" name="Минус 369"/>
                <p:cNvSpPr/>
                <p:nvPr/>
              </p:nvSpPr>
              <p:spPr>
                <a:xfrm>
                  <a:off x="2137554" y="5084327"/>
                  <a:ext cx="384594" cy="46121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71" name="Равно 370"/>
                <p:cNvSpPr/>
                <p:nvPr/>
              </p:nvSpPr>
              <p:spPr>
                <a:xfrm>
                  <a:off x="2527310" y="5234829"/>
                  <a:ext cx="116154" cy="356834"/>
                </a:xfrm>
                <a:prstGeom prst="mathEqual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10362" name="TextBox 394"/>
              <p:cNvSpPr txBox="1">
                <a:spLocks noChangeArrowheads="1"/>
              </p:cNvSpPr>
              <p:nvPr/>
            </p:nvSpPr>
            <p:spPr bwMode="auto">
              <a:xfrm>
                <a:off x="6927999" y="6050124"/>
                <a:ext cx="832997" cy="4310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rgbClr val="A89D7F"/>
                    </a:solidFill>
                    <a:latin typeface="Century Gothic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Courier New" pitchFamily="49" charset="0"/>
                  <a:buChar char="o"/>
                  <a:defRPr sz="1600">
                    <a:solidFill>
                      <a:srgbClr val="A89D7F"/>
                    </a:solidFill>
                    <a:latin typeface="Century Gothic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1600">
                    <a:solidFill>
                      <a:srgbClr val="A89D7F"/>
                    </a:solidFill>
                    <a:latin typeface="Century Gothic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Courier New" pitchFamily="49" charset="0"/>
                  <a:buChar char="o"/>
                  <a:defRPr sz="1600">
                    <a:solidFill>
                      <a:srgbClr val="A89D7F"/>
                    </a:solidFill>
                    <a:latin typeface="Century Gothic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•"/>
                  <a:defRPr sz="1600">
                    <a:solidFill>
                      <a:srgbClr val="A89D7F"/>
                    </a:solidFill>
                    <a:latin typeface="Century Gothic" pitchFamily="34" charset="0"/>
                  </a:defRPr>
                </a:lvl5pPr>
                <a:lvl6pPr marL="2514600" indent="-228600" fontAlgn="base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•"/>
                  <a:defRPr sz="1600">
                    <a:solidFill>
                      <a:srgbClr val="A89D7F"/>
                    </a:solidFill>
                    <a:latin typeface="Century Gothic" pitchFamily="34" charset="0"/>
                  </a:defRPr>
                </a:lvl6pPr>
                <a:lvl7pPr marL="2971800" indent="-228600" fontAlgn="base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•"/>
                  <a:defRPr sz="1600">
                    <a:solidFill>
                      <a:srgbClr val="A89D7F"/>
                    </a:solidFill>
                    <a:latin typeface="Century Gothic" pitchFamily="34" charset="0"/>
                  </a:defRPr>
                </a:lvl7pPr>
                <a:lvl8pPr marL="3429000" indent="-228600" fontAlgn="base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•"/>
                  <a:defRPr sz="1600">
                    <a:solidFill>
                      <a:srgbClr val="A89D7F"/>
                    </a:solidFill>
                    <a:latin typeface="Century Gothic" pitchFamily="34" charset="0"/>
                  </a:defRPr>
                </a:lvl8pPr>
                <a:lvl9pPr marL="3886200" indent="-228600" fontAlgn="base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•"/>
                  <a:defRPr sz="1600">
                    <a:solidFill>
                      <a:srgbClr val="A89D7F"/>
                    </a:solidFill>
                    <a:latin typeface="Century Gothic" pitchFamily="34" charset="0"/>
                  </a:defRPr>
                </a:lvl9pPr>
              </a:lstStyle>
              <a:p>
                <a:pPr algn="ctr">
                  <a:spcBef>
                    <a:spcPct val="0"/>
                  </a:spcBef>
                  <a:buFontTx/>
                  <a:buNone/>
                </a:pPr>
                <a:r>
                  <a:rPr lang="ru-RU" altLang="ru-RU" sz="1100" dirty="0" smtClean="0">
                    <a:solidFill>
                      <a:schemeClr val="tx1"/>
                    </a:solidFill>
                    <a:latin typeface="Tahoma" pitchFamily="34" charset="0"/>
                  </a:rPr>
                  <a:t>ИС ОГВ и ОМСУ</a:t>
                </a:r>
                <a:endParaRPr lang="ru-RU" altLang="ru-RU" sz="1600" dirty="0">
                  <a:solidFill>
                    <a:schemeClr val="tx1"/>
                  </a:solidFill>
                  <a:latin typeface="Tahoma" pitchFamily="34" charset="0"/>
                </a:endParaRPr>
              </a:p>
            </p:txBody>
          </p:sp>
        </p:grpSp>
        <p:grpSp>
          <p:nvGrpSpPr>
            <p:cNvPr id="10340" name="Группа 16"/>
            <p:cNvGrpSpPr>
              <a:grpSpLocks/>
            </p:cNvGrpSpPr>
            <p:nvPr/>
          </p:nvGrpSpPr>
          <p:grpSpPr bwMode="auto">
            <a:xfrm>
              <a:off x="7056354" y="5162550"/>
              <a:ext cx="1570188" cy="1264267"/>
              <a:chOff x="7594329" y="5215100"/>
              <a:chExt cx="1570197" cy="1264750"/>
            </a:xfrm>
          </p:grpSpPr>
          <p:grpSp>
            <p:nvGrpSpPr>
              <p:cNvPr id="10341" name="Группа 224"/>
              <p:cNvGrpSpPr>
                <a:grpSpLocks/>
              </p:cNvGrpSpPr>
              <p:nvPr/>
            </p:nvGrpSpPr>
            <p:grpSpPr bwMode="auto">
              <a:xfrm>
                <a:off x="8147653" y="5215100"/>
                <a:ext cx="463550" cy="835025"/>
                <a:chOff x="1953467" y="4314825"/>
                <a:chExt cx="753698" cy="1276350"/>
              </a:xfrm>
            </p:grpSpPr>
            <p:sp>
              <p:nvSpPr>
                <p:cNvPr id="373" name="Блок-схема: процесс 372"/>
                <p:cNvSpPr/>
                <p:nvPr/>
              </p:nvSpPr>
              <p:spPr>
                <a:xfrm>
                  <a:off x="2032312" y="4363374"/>
                  <a:ext cx="596250" cy="963698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74" name="Блок-схема: процесс 373"/>
                <p:cNvSpPr/>
                <p:nvPr/>
              </p:nvSpPr>
              <p:spPr>
                <a:xfrm>
                  <a:off x="1957457" y="4314825"/>
                  <a:ext cx="748541" cy="1276838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75" name="Минус 374"/>
                <p:cNvSpPr/>
                <p:nvPr/>
              </p:nvSpPr>
              <p:spPr>
                <a:xfrm>
                  <a:off x="1957457" y="4528440"/>
                  <a:ext cx="149708" cy="46122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76" name="Минус 375"/>
                <p:cNvSpPr/>
                <p:nvPr/>
              </p:nvSpPr>
              <p:spPr>
                <a:xfrm>
                  <a:off x="1957457" y="4593982"/>
                  <a:ext cx="149708" cy="46121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77" name="Минус 376"/>
                <p:cNvSpPr/>
                <p:nvPr/>
              </p:nvSpPr>
              <p:spPr>
                <a:xfrm>
                  <a:off x="2551127" y="4528440"/>
                  <a:ext cx="154870" cy="46122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78" name="Минус 377"/>
                <p:cNvSpPr/>
                <p:nvPr/>
              </p:nvSpPr>
              <p:spPr>
                <a:xfrm>
                  <a:off x="2551127" y="4593982"/>
                  <a:ext cx="154870" cy="46121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79" name="Минус 378"/>
                <p:cNvSpPr/>
                <p:nvPr/>
              </p:nvSpPr>
              <p:spPr>
                <a:xfrm>
                  <a:off x="1957457" y="4788178"/>
                  <a:ext cx="152290" cy="46121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80" name="Минус 379"/>
                <p:cNvSpPr/>
                <p:nvPr/>
              </p:nvSpPr>
              <p:spPr>
                <a:xfrm>
                  <a:off x="1957457" y="4856147"/>
                  <a:ext cx="152290" cy="46121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81" name="Минус 380"/>
                <p:cNvSpPr/>
                <p:nvPr/>
              </p:nvSpPr>
              <p:spPr>
                <a:xfrm>
                  <a:off x="2553709" y="4788178"/>
                  <a:ext cx="152288" cy="46121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82" name="Минус 381"/>
                <p:cNvSpPr/>
                <p:nvPr/>
              </p:nvSpPr>
              <p:spPr>
                <a:xfrm>
                  <a:off x="2553709" y="4856147"/>
                  <a:ext cx="152288" cy="46121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83" name="Минус 382"/>
                <p:cNvSpPr/>
                <p:nvPr/>
              </p:nvSpPr>
              <p:spPr>
                <a:xfrm>
                  <a:off x="1957457" y="5062479"/>
                  <a:ext cx="152290" cy="46122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84" name="Минус 383"/>
                <p:cNvSpPr/>
                <p:nvPr/>
              </p:nvSpPr>
              <p:spPr>
                <a:xfrm>
                  <a:off x="1957457" y="5128021"/>
                  <a:ext cx="152290" cy="46121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85" name="Минус 384"/>
                <p:cNvSpPr/>
                <p:nvPr/>
              </p:nvSpPr>
              <p:spPr>
                <a:xfrm>
                  <a:off x="2553709" y="5062479"/>
                  <a:ext cx="152288" cy="46122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86" name="Минус 385"/>
                <p:cNvSpPr/>
                <p:nvPr/>
              </p:nvSpPr>
              <p:spPr>
                <a:xfrm>
                  <a:off x="2553709" y="5128021"/>
                  <a:ext cx="152288" cy="46121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87" name="Минус 386"/>
                <p:cNvSpPr/>
                <p:nvPr/>
              </p:nvSpPr>
              <p:spPr>
                <a:xfrm>
                  <a:off x="2143302" y="4550288"/>
                  <a:ext cx="379433" cy="46121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88" name="Минус 387"/>
                <p:cNvSpPr/>
                <p:nvPr/>
              </p:nvSpPr>
              <p:spPr>
                <a:xfrm>
                  <a:off x="2145884" y="4824589"/>
                  <a:ext cx="379432" cy="46122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89" name="Минус 388"/>
                <p:cNvSpPr/>
                <p:nvPr/>
              </p:nvSpPr>
              <p:spPr>
                <a:xfrm>
                  <a:off x="2140721" y="5084327"/>
                  <a:ext cx="379432" cy="46121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390" name="Равно 389"/>
                <p:cNvSpPr/>
                <p:nvPr/>
              </p:nvSpPr>
              <p:spPr>
                <a:xfrm>
                  <a:off x="2525315" y="5234829"/>
                  <a:ext cx="116154" cy="356834"/>
                </a:xfrm>
                <a:prstGeom prst="mathEqual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10342" name="TextBox 395"/>
              <p:cNvSpPr txBox="1">
                <a:spLocks noChangeArrowheads="1"/>
              </p:cNvSpPr>
              <p:nvPr/>
            </p:nvSpPr>
            <p:spPr bwMode="auto">
              <a:xfrm>
                <a:off x="7594329" y="6048963"/>
                <a:ext cx="1570197" cy="4308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rgbClr val="A89D7F"/>
                    </a:solidFill>
                    <a:latin typeface="Century Gothic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Courier New" pitchFamily="49" charset="0"/>
                  <a:buChar char="o"/>
                  <a:defRPr sz="1600">
                    <a:solidFill>
                      <a:srgbClr val="A89D7F"/>
                    </a:solidFill>
                    <a:latin typeface="Century Gothic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1600">
                    <a:solidFill>
                      <a:srgbClr val="A89D7F"/>
                    </a:solidFill>
                    <a:latin typeface="Century Gothic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Courier New" pitchFamily="49" charset="0"/>
                  <a:buChar char="o"/>
                  <a:defRPr sz="1600">
                    <a:solidFill>
                      <a:srgbClr val="A89D7F"/>
                    </a:solidFill>
                    <a:latin typeface="Century Gothic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•"/>
                  <a:defRPr sz="1600">
                    <a:solidFill>
                      <a:srgbClr val="A89D7F"/>
                    </a:solidFill>
                    <a:latin typeface="Century Gothic" pitchFamily="34" charset="0"/>
                  </a:defRPr>
                </a:lvl5pPr>
                <a:lvl6pPr marL="2514600" indent="-228600" fontAlgn="base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•"/>
                  <a:defRPr sz="1600">
                    <a:solidFill>
                      <a:srgbClr val="A89D7F"/>
                    </a:solidFill>
                    <a:latin typeface="Century Gothic" pitchFamily="34" charset="0"/>
                  </a:defRPr>
                </a:lvl6pPr>
                <a:lvl7pPr marL="2971800" indent="-228600" fontAlgn="base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•"/>
                  <a:defRPr sz="1600">
                    <a:solidFill>
                      <a:srgbClr val="A89D7F"/>
                    </a:solidFill>
                    <a:latin typeface="Century Gothic" pitchFamily="34" charset="0"/>
                  </a:defRPr>
                </a:lvl7pPr>
                <a:lvl8pPr marL="3429000" indent="-228600" fontAlgn="base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•"/>
                  <a:defRPr sz="1600">
                    <a:solidFill>
                      <a:srgbClr val="A89D7F"/>
                    </a:solidFill>
                    <a:latin typeface="Century Gothic" pitchFamily="34" charset="0"/>
                  </a:defRPr>
                </a:lvl8pPr>
                <a:lvl9pPr marL="3886200" indent="-228600" fontAlgn="base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•"/>
                  <a:defRPr sz="1600">
                    <a:solidFill>
                      <a:srgbClr val="A89D7F"/>
                    </a:solidFill>
                    <a:latin typeface="Century Gothic" pitchFamily="34" charset="0"/>
                  </a:defRPr>
                </a:lvl9pPr>
              </a:lstStyle>
              <a:p>
                <a:pPr algn="ctr">
                  <a:spcBef>
                    <a:spcPct val="0"/>
                  </a:spcBef>
                  <a:buFontTx/>
                  <a:buNone/>
                </a:pPr>
                <a:r>
                  <a:rPr lang="ru-RU" altLang="ru-RU" sz="1100" dirty="0" smtClean="0">
                    <a:solidFill>
                      <a:schemeClr val="tx1"/>
                    </a:solidFill>
                    <a:latin typeface="Tahoma" pitchFamily="34" charset="0"/>
                  </a:rPr>
                  <a:t>Другие</a:t>
                </a:r>
                <a:endParaRPr lang="ru-RU" altLang="ru-RU" sz="1100" dirty="0">
                  <a:solidFill>
                    <a:schemeClr val="tx1"/>
                  </a:solidFill>
                  <a:latin typeface="Tahoma" pitchFamily="34" charset="0"/>
                </a:endParaRPr>
              </a:p>
              <a:p>
                <a:pPr algn="ctr">
                  <a:spcBef>
                    <a:spcPct val="0"/>
                  </a:spcBef>
                  <a:buFontTx/>
                  <a:buNone/>
                </a:pPr>
                <a:r>
                  <a:rPr lang="ru-RU" altLang="ru-RU" sz="1100" dirty="0" smtClean="0">
                    <a:solidFill>
                      <a:schemeClr val="tx1"/>
                    </a:solidFill>
                    <a:latin typeface="Tahoma" pitchFamily="34" charset="0"/>
                  </a:rPr>
                  <a:t>ИС</a:t>
                </a:r>
                <a:endParaRPr lang="ru-RU" altLang="ru-RU" sz="1600" dirty="0">
                  <a:solidFill>
                    <a:schemeClr val="tx1"/>
                  </a:solidFill>
                  <a:latin typeface="Tahoma" pitchFamily="34" charset="0"/>
                </a:endParaRPr>
              </a:p>
            </p:txBody>
          </p:sp>
        </p:grpSp>
      </p:grpSp>
      <p:grpSp>
        <p:nvGrpSpPr>
          <p:cNvPr id="399" name="Группа 398"/>
          <p:cNvGrpSpPr>
            <a:grpSpLocks/>
          </p:cNvGrpSpPr>
          <p:nvPr/>
        </p:nvGrpSpPr>
        <p:grpSpPr bwMode="auto">
          <a:xfrm>
            <a:off x="3022600" y="895350"/>
            <a:ext cx="1455738" cy="971550"/>
            <a:chOff x="5792439" y="1066800"/>
            <a:chExt cx="2128176" cy="1580198"/>
          </a:xfrm>
        </p:grpSpPr>
        <p:grpSp>
          <p:nvGrpSpPr>
            <p:cNvPr id="10282" name="Группа 453"/>
            <p:cNvGrpSpPr>
              <a:grpSpLocks/>
            </p:cNvGrpSpPr>
            <p:nvPr/>
          </p:nvGrpSpPr>
          <p:grpSpPr bwMode="auto">
            <a:xfrm>
              <a:off x="5959475" y="1212850"/>
              <a:ext cx="1797050" cy="1103313"/>
              <a:chOff x="3602929" y="1457325"/>
              <a:chExt cx="1798377" cy="1103324"/>
            </a:xfrm>
          </p:grpSpPr>
          <p:grpSp>
            <p:nvGrpSpPr>
              <p:cNvPr id="10286" name="Группа 87"/>
              <p:cNvGrpSpPr>
                <a:grpSpLocks/>
              </p:cNvGrpSpPr>
              <p:nvPr/>
            </p:nvGrpSpPr>
            <p:grpSpPr bwMode="auto">
              <a:xfrm>
                <a:off x="3851275" y="1457325"/>
                <a:ext cx="1176012" cy="752497"/>
                <a:chOff x="5981700" y="1614427"/>
                <a:chExt cx="1505744" cy="1048289"/>
              </a:xfrm>
            </p:grpSpPr>
            <p:sp>
              <p:nvSpPr>
                <p:cNvPr id="437" name="Блок-схема: процесс 436"/>
                <p:cNvSpPr/>
                <p:nvPr/>
              </p:nvSpPr>
              <p:spPr>
                <a:xfrm>
                  <a:off x="7144706" y="1777859"/>
                  <a:ext cx="341977" cy="629476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38" name="Блок-схема: процесс 437"/>
                <p:cNvSpPr/>
                <p:nvPr/>
              </p:nvSpPr>
              <p:spPr>
                <a:xfrm>
                  <a:off x="5981988" y="1615995"/>
                  <a:ext cx="1112166" cy="719400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39" name="Блок-схема: процесс 438"/>
                <p:cNvSpPr/>
                <p:nvPr/>
              </p:nvSpPr>
              <p:spPr>
                <a:xfrm>
                  <a:off x="6041463" y="1666353"/>
                  <a:ext cx="990243" cy="625878"/>
                </a:xfrm>
                <a:prstGeom prst="flowChartProcess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40" name="Минус 439"/>
                <p:cNvSpPr/>
                <p:nvPr/>
              </p:nvSpPr>
              <p:spPr>
                <a:xfrm>
                  <a:off x="7201208" y="1867785"/>
                  <a:ext cx="234922" cy="28776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41" name="Минус 440"/>
                <p:cNvSpPr/>
                <p:nvPr/>
              </p:nvSpPr>
              <p:spPr>
                <a:xfrm>
                  <a:off x="7198233" y="2036843"/>
                  <a:ext cx="234924" cy="28776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42" name="Равно 441"/>
                <p:cNvSpPr/>
                <p:nvPr/>
              </p:nvSpPr>
              <p:spPr>
                <a:xfrm>
                  <a:off x="7281497" y="2105187"/>
                  <a:ext cx="68396" cy="230208"/>
                </a:xfrm>
                <a:prstGeom prst="mathEqual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43" name="Блок-схема: процесс 442"/>
                <p:cNvSpPr/>
                <p:nvPr/>
              </p:nvSpPr>
              <p:spPr>
                <a:xfrm>
                  <a:off x="6225832" y="2403737"/>
                  <a:ext cx="624478" cy="46762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44" name="Блок-схема: процесс 443"/>
                <p:cNvSpPr/>
                <p:nvPr/>
              </p:nvSpPr>
              <p:spPr>
                <a:xfrm>
                  <a:off x="6484544" y="2349783"/>
                  <a:ext cx="107053" cy="46760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45" name="Блок-схема: ручное управление 444"/>
                <p:cNvSpPr/>
                <p:nvPr/>
              </p:nvSpPr>
              <p:spPr>
                <a:xfrm rot="10800000">
                  <a:off x="6011726" y="2500857"/>
                  <a:ext cx="1049717" cy="161864"/>
                </a:xfrm>
                <a:prstGeom prst="flowChartManualOperation">
                  <a:avLst/>
                </a:prstGeom>
                <a:solidFill>
                  <a:schemeClr val="accent3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grpSp>
              <p:nvGrpSpPr>
                <p:cNvPr id="10330" name="Группа 86"/>
                <p:cNvGrpSpPr>
                  <a:grpSpLocks/>
                </p:cNvGrpSpPr>
                <p:nvPr/>
              </p:nvGrpSpPr>
              <p:grpSpPr bwMode="auto">
                <a:xfrm>
                  <a:off x="6984524" y="2420011"/>
                  <a:ext cx="136293" cy="151266"/>
                  <a:chOff x="7360092" y="2893014"/>
                  <a:chExt cx="391415" cy="522885"/>
                </a:xfrm>
              </p:grpSpPr>
              <p:sp>
                <p:nvSpPr>
                  <p:cNvPr id="450" name="Овал 449"/>
                  <p:cNvSpPr/>
                  <p:nvPr/>
                </p:nvSpPr>
                <p:spPr>
                  <a:xfrm>
                    <a:off x="7367494" y="2923795"/>
                    <a:ext cx="392846" cy="497352"/>
                  </a:xfrm>
                  <a:prstGeom prst="ellipse">
                    <a:avLst/>
                  </a:prstGeom>
                  <a:solidFill>
                    <a:schemeClr val="accent3">
                      <a:lumMod val="85000"/>
                    </a:schemeClr>
                  </a:solidFill>
                  <a:ln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ru-RU"/>
                  </a:p>
                </p:txBody>
              </p:sp>
              <p:sp>
                <p:nvSpPr>
                  <p:cNvPr id="451" name="Минус 450"/>
                  <p:cNvSpPr/>
                  <p:nvPr/>
                </p:nvSpPr>
                <p:spPr>
                  <a:xfrm rot="5400000">
                    <a:off x="7445796" y="2999966"/>
                    <a:ext cx="236238" cy="34161"/>
                  </a:xfrm>
                  <a:prstGeom prst="mathMinus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ru-RU"/>
                  </a:p>
                </p:txBody>
              </p:sp>
              <p:sp>
                <p:nvSpPr>
                  <p:cNvPr id="452" name="Минус 451"/>
                  <p:cNvSpPr/>
                  <p:nvPr/>
                </p:nvSpPr>
                <p:spPr>
                  <a:xfrm>
                    <a:off x="7367494" y="3097868"/>
                    <a:ext cx="392846" cy="49735"/>
                  </a:xfrm>
                  <a:prstGeom prst="mathMinus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ru-RU"/>
                  </a:p>
                </p:txBody>
              </p:sp>
            </p:grpSp>
            <p:sp>
              <p:nvSpPr>
                <p:cNvPr id="447" name="Минус 446"/>
                <p:cNvSpPr/>
                <p:nvPr/>
              </p:nvSpPr>
              <p:spPr>
                <a:xfrm>
                  <a:off x="6163384" y="2526035"/>
                  <a:ext cx="749374" cy="46762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48" name="Минус 447"/>
                <p:cNvSpPr/>
                <p:nvPr/>
              </p:nvSpPr>
              <p:spPr>
                <a:xfrm>
                  <a:off x="6080120" y="2579991"/>
                  <a:ext cx="734506" cy="57552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49" name="Минус 448"/>
                <p:cNvSpPr/>
                <p:nvPr/>
              </p:nvSpPr>
              <p:spPr>
                <a:xfrm>
                  <a:off x="6761099" y="2579991"/>
                  <a:ext cx="151658" cy="57552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</p:grpSp>
          <p:grpSp>
            <p:nvGrpSpPr>
              <p:cNvPr id="10287" name="Группа 97"/>
              <p:cNvGrpSpPr>
                <a:grpSpLocks/>
              </p:cNvGrpSpPr>
              <p:nvPr/>
            </p:nvGrpSpPr>
            <p:grpSpPr bwMode="auto">
              <a:xfrm>
                <a:off x="4225294" y="1635094"/>
                <a:ext cx="1176012" cy="752497"/>
                <a:chOff x="5981700" y="1614427"/>
                <a:chExt cx="1505744" cy="1048289"/>
              </a:xfrm>
            </p:grpSpPr>
            <p:sp>
              <p:nvSpPr>
                <p:cNvPr id="421" name="Блок-схема: процесс 420"/>
                <p:cNvSpPr/>
                <p:nvPr/>
              </p:nvSpPr>
              <p:spPr>
                <a:xfrm>
                  <a:off x="7141612" y="1782003"/>
                  <a:ext cx="344950" cy="625878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22" name="Блок-схема: процесс 421"/>
                <p:cNvSpPr/>
                <p:nvPr/>
              </p:nvSpPr>
              <p:spPr>
                <a:xfrm>
                  <a:off x="5981867" y="1620139"/>
                  <a:ext cx="1109193" cy="715802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23" name="Блок-схема: процесс 422"/>
                <p:cNvSpPr/>
                <p:nvPr/>
              </p:nvSpPr>
              <p:spPr>
                <a:xfrm>
                  <a:off x="6044315" y="1670497"/>
                  <a:ext cx="987270" cy="622280"/>
                </a:xfrm>
                <a:prstGeom prst="flowChartProcess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24" name="Минус 423"/>
                <p:cNvSpPr/>
                <p:nvPr/>
              </p:nvSpPr>
              <p:spPr>
                <a:xfrm>
                  <a:off x="7201086" y="1868331"/>
                  <a:ext cx="234924" cy="28776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25" name="Минус 424"/>
                <p:cNvSpPr/>
                <p:nvPr/>
              </p:nvSpPr>
              <p:spPr>
                <a:xfrm>
                  <a:off x="7198113" y="2037391"/>
                  <a:ext cx="234922" cy="28776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26" name="Равно 425"/>
                <p:cNvSpPr/>
                <p:nvPr/>
              </p:nvSpPr>
              <p:spPr>
                <a:xfrm>
                  <a:off x="7278402" y="2105733"/>
                  <a:ext cx="71369" cy="230208"/>
                </a:xfrm>
                <a:prstGeom prst="mathEqual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27" name="Блок-схема: процесс 426"/>
                <p:cNvSpPr/>
                <p:nvPr/>
              </p:nvSpPr>
              <p:spPr>
                <a:xfrm>
                  <a:off x="6225711" y="2404285"/>
                  <a:ext cx="621505" cy="46760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28" name="Блок-схема: процесс 427"/>
                <p:cNvSpPr/>
                <p:nvPr/>
              </p:nvSpPr>
              <p:spPr>
                <a:xfrm>
                  <a:off x="6484424" y="2350329"/>
                  <a:ext cx="107053" cy="46762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29" name="Блок-схема: ручное управление 428"/>
                <p:cNvSpPr/>
                <p:nvPr/>
              </p:nvSpPr>
              <p:spPr>
                <a:xfrm rot="10800000">
                  <a:off x="6011604" y="2501403"/>
                  <a:ext cx="1049719" cy="161866"/>
                </a:xfrm>
                <a:prstGeom prst="flowChartManualOperation">
                  <a:avLst/>
                </a:prstGeom>
                <a:solidFill>
                  <a:schemeClr val="accent3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grpSp>
              <p:nvGrpSpPr>
                <p:cNvPr id="10314" name="Группа 107"/>
                <p:cNvGrpSpPr>
                  <a:grpSpLocks/>
                </p:cNvGrpSpPr>
                <p:nvPr/>
              </p:nvGrpSpPr>
              <p:grpSpPr bwMode="auto">
                <a:xfrm>
                  <a:off x="6984524" y="2420011"/>
                  <a:ext cx="136293" cy="151266"/>
                  <a:chOff x="7360092" y="2893014"/>
                  <a:chExt cx="391415" cy="522885"/>
                </a:xfrm>
              </p:grpSpPr>
              <p:sp>
                <p:nvSpPr>
                  <p:cNvPr id="434" name="Овал 433"/>
                  <p:cNvSpPr/>
                  <p:nvPr/>
                </p:nvSpPr>
                <p:spPr>
                  <a:xfrm>
                    <a:off x="7358607" y="2938120"/>
                    <a:ext cx="392846" cy="497352"/>
                  </a:xfrm>
                  <a:prstGeom prst="ellipse">
                    <a:avLst/>
                  </a:prstGeom>
                  <a:solidFill>
                    <a:schemeClr val="accent3">
                      <a:lumMod val="85000"/>
                    </a:schemeClr>
                  </a:solidFill>
                  <a:ln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ru-RU"/>
                  </a:p>
                </p:txBody>
              </p:sp>
              <p:sp>
                <p:nvSpPr>
                  <p:cNvPr id="435" name="Минус 434"/>
                  <p:cNvSpPr/>
                  <p:nvPr/>
                </p:nvSpPr>
                <p:spPr>
                  <a:xfrm rot="5400000">
                    <a:off x="7436908" y="3014291"/>
                    <a:ext cx="236238" cy="34161"/>
                  </a:xfrm>
                  <a:prstGeom prst="mathMinus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ru-RU"/>
                  </a:p>
                </p:txBody>
              </p:sp>
              <p:sp>
                <p:nvSpPr>
                  <p:cNvPr id="436" name="Минус 435"/>
                  <p:cNvSpPr/>
                  <p:nvPr/>
                </p:nvSpPr>
                <p:spPr>
                  <a:xfrm>
                    <a:off x="7358607" y="3112193"/>
                    <a:ext cx="392846" cy="49735"/>
                  </a:xfrm>
                  <a:prstGeom prst="mathMinus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ru-RU"/>
                  </a:p>
                </p:txBody>
              </p:sp>
            </p:grpSp>
            <p:sp>
              <p:nvSpPr>
                <p:cNvPr id="431" name="Минус 430"/>
                <p:cNvSpPr/>
                <p:nvPr/>
              </p:nvSpPr>
              <p:spPr>
                <a:xfrm>
                  <a:off x="6166236" y="2526583"/>
                  <a:ext cx="746401" cy="46760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32" name="Минус 431"/>
                <p:cNvSpPr/>
                <p:nvPr/>
              </p:nvSpPr>
              <p:spPr>
                <a:xfrm>
                  <a:off x="6082973" y="2580537"/>
                  <a:ext cx="731532" cy="57552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33" name="Минус 432"/>
                <p:cNvSpPr/>
                <p:nvPr/>
              </p:nvSpPr>
              <p:spPr>
                <a:xfrm>
                  <a:off x="6760978" y="2580537"/>
                  <a:ext cx="151660" cy="57552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</p:grpSp>
          <p:grpSp>
            <p:nvGrpSpPr>
              <p:cNvPr id="10288" name="Группа 114"/>
              <p:cNvGrpSpPr>
                <a:grpSpLocks/>
              </p:cNvGrpSpPr>
              <p:nvPr/>
            </p:nvGrpSpPr>
            <p:grpSpPr bwMode="auto">
              <a:xfrm>
                <a:off x="3602929" y="1808174"/>
                <a:ext cx="1174750" cy="752475"/>
                <a:chOff x="5982425" y="1614458"/>
                <a:chExt cx="1504128" cy="1048258"/>
              </a:xfrm>
            </p:grpSpPr>
            <p:sp>
              <p:nvSpPr>
                <p:cNvPr id="405" name="Блок-схема: процесс 404"/>
                <p:cNvSpPr/>
                <p:nvPr/>
              </p:nvSpPr>
              <p:spPr>
                <a:xfrm>
                  <a:off x="7142248" y="1778320"/>
                  <a:ext cx="344950" cy="629476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06" name="Блок-схема: процесс 405"/>
                <p:cNvSpPr/>
                <p:nvPr/>
              </p:nvSpPr>
              <p:spPr>
                <a:xfrm>
                  <a:off x="5982504" y="1620052"/>
                  <a:ext cx="1112165" cy="715804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07" name="Блок-схема: процесс 406"/>
                <p:cNvSpPr/>
                <p:nvPr/>
              </p:nvSpPr>
              <p:spPr>
                <a:xfrm>
                  <a:off x="6044952" y="1670410"/>
                  <a:ext cx="987269" cy="622282"/>
                </a:xfrm>
                <a:prstGeom prst="flowChartProcess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 dirty="0"/>
                </a:p>
              </p:txBody>
            </p:sp>
            <p:sp>
              <p:nvSpPr>
                <p:cNvPr id="408" name="Минус 407"/>
                <p:cNvSpPr/>
                <p:nvPr/>
              </p:nvSpPr>
              <p:spPr>
                <a:xfrm>
                  <a:off x="7198749" y="1868247"/>
                  <a:ext cx="237896" cy="28776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09" name="Минус 408"/>
                <p:cNvSpPr/>
                <p:nvPr/>
              </p:nvSpPr>
              <p:spPr>
                <a:xfrm>
                  <a:off x="7198749" y="2037305"/>
                  <a:ext cx="231949" cy="28776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10" name="Равно 409"/>
                <p:cNvSpPr/>
                <p:nvPr/>
              </p:nvSpPr>
              <p:spPr>
                <a:xfrm>
                  <a:off x="7279038" y="2105649"/>
                  <a:ext cx="71369" cy="230208"/>
                </a:xfrm>
                <a:prstGeom prst="mathEqual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11" name="Блок-схема: процесс 410"/>
                <p:cNvSpPr/>
                <p:nvPr/>
              </p:nvSpPr>
              <p:spPr>
                <a:xfrm>
                  <a:off x="6226347" y="2404199"/>
                  <a:ext cx="624478" cy="46762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12" name="Блок-схема: процесс 411"/>
                <p:cNvSpPr/>
                <p:nvPr/>
              </p:nvSpPr>
              <p:spPr>
                <a:xfrm>
                  <a:off x="6485060" y="2350245"/>
                  <a:ext cx="107053" cy="46760"/>
                </a:xfrm>
                <a:prstGeom prst="flowChartProces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13" name="Блок-схема: ручное управление 412"/>
                <p:cNvSpPr/>
                <p:nvPr/>
              </p:nvSpPr>
              <p:spPr>
                <a:xfrm rot="10800000">
                  <a:off x="6012241" y="2501319"/>
                  <a:ext cx="1049718" cy="161864"/>
                </a:xfrm>
                <a:prstGeom prst="flowChartManualOperation">
                  <a:avLst/>
                </a:prstGeom>
                <a:solidFill>
                  <a:schemeClr val="accent3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grpSp>
              <p:nvGrpSpPr>
                <p:cNvPr id="10298" name="Группа 124"/>
                <p:cNvGrpSpPr>
                  <a:grpSpLocks/>
                </p:cNvGrpSpPr>
                <p:nvPr/>
              </p:nvGrpSpPr>
              <p:grpSpPr bwMode="auto">
                <a:xfrm>
                  <a:off x="6984524" y="2420011"/>
                  <a:ext cx="136293" cy="151266"/>
                  <a:chOff x="7360092" y="2893014"/>
                  <a:chExt cx="391415" cy="522885"/>
                </a:xfrm>
              </p:grpSpPr>
              <p:sp>
                <p:nvSpPr>
                  <p:cNvPr id="418" name="Овал 417"/>
                  <p:cNvSpPr/>
                  <p:nvPr/>
                </p:nvSpPr>
                <p:spPr>
                  <a:xfrm>
                    <a:off x="7360431" y="2937823"/>
                    <a:ext cx="392846" cy="497352"/>
                  </a:xfrm>
                  <a:prstGeom prst="ellipse">
                    <a:avLst/>
                  </a:prstGeom>
                  <a:solidFill>
                    <a:schemeClr val="accent3">
                      <a:lumMod val="85000"/>
                    </a:schemeClr>
                  </a:solidFill>
                  <a:ln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ru-RU"/>
                  </a:p>
                </p:txBody>
              </p:sp>
              <p:sp>
                <p:nvSpPr>
                  <p:cNvPr id="419" name="Минус 418"/>
                  <p:cNvSpPr/>
                  <p:nvPr/>
                </p:nvSpPr>
                <p:spPr>
                  <a:xfrm rot="5400000">
                    <a:off x="7434460" y="3018267"/>
                    <a:ext cx="236246" cy="25623"/>
                  </a:xfrm>
                  <a:prstGeom prst="mathMinus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ru-RU"/>
                  </a:p>
                </p:txBody>
              </p:sp>
              <p:sp>
                <p:nvSpPr>
                  <p:cNvPr id="420" name="Минус 419"/>
                  <p:cNvSpPr/>
                  <p:nvPr/>
                </p:nvSpPr>
                <p:spPr>
                  <a:xfrm>
                    <a:off x="7360431" y="3111896"/>
                    <a:ext cx="392846" cy="49735"/>
                  </a:xfrm>
                  <a:prstGeom prst="mathMinus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ru-RU"/>
                  </a:p>
                </p:txBody>
              </p:sp>
            </p:grpSp>
            <p:sp>
              <p:nvSpPr>
                <p:cNvPr id="415" name="Минус 414"/>
                <p:cNvSpPr/>
                <p:nvPr/>
              </p:nvSpPr>
              <p:spPr>
                <a:xfrm>
                  <a:off x="6166873" y="2526497"/>
                  <a:ext cx="743426" cy="46762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16" name="Минус 415"/>
                <p:cNvSpPr/>
                <p:nvPr/>
              </p:nvSpPr>
              <p:spPr>
                <a:xfrm>
                  <a:off x="6083610" y="2580453"/>
                  <a:ext cx="731531" cy="57552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  <p:sp>
              <p:nvSpPr>
                <p:cNvPr id="417" name="Минус 416"/>
                <p:cNvSpPr/>
                <p:nvPr/>
              </p:nvSpPr>
              <p:spPr>
                <a:xfrm>
                  <a:off x="6761614" y="2580453"/>
                  <a:ext cx="148685" cy="57552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</p:grpSp>
        </p:grpSp>
        <p:sp>
          <p:nvSpPr>
            <p:cNvPr id="401" name="Прямоугольник 400"/>
            <p:cNvSpPr/>
            <p:nvPr/>
          </p:nvSpPr>
          <p:spPr>
            <a:xfrm>
              <a:off x="5792439" y="1066800"/>
              <a:ext cx="2128176" cy="1580198"/>
            </a:xfrm>
            <a:prstGeom prst="rect">
              <a:avLst/>
            </a:prstGeom>
            <a:noFill/>
            <a:ln>
              <a:solidFill>
                <a:srgbClr val="FFDC6D"/>
              </a:solidFill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/>
            <a:lstStyle/>
            <a:p>
              <a:pPr algn="ctr">
                <a:defRPr/>
              </a:pPr>
              <a:r>
                <a:rPr lang="ru-RU" sz="800" dirty="0">
                  <a:solidFill>
                    <a:schemeClr val="tx1"/>
                  </a:solidFill>
                </a:rPr>
                <a:t>Администраторы системы</a:t>
              </a:r>
            </a:p>
          </p:txBody>
        </p:sp>
      </p:grpSp>
      <p:sp>
        <p:nvSpPr>
          <p:cNvPr id="453" name="Двойная стрелка вверх/вниз 452"/>
          <p:cNvSpPr/>
          <p:nvPr/>
        </p:nvSpPr>
        <p:spPr>
          <a:xfrm>
            <a:off x="2452688" y="1898650"/>
            <a:ext cx="200025" cy="420688"/>
          </a:xfrm>
          <a:prstGeom prst="upDownArrow">
            <a:avLst/>
          </a:prstGeom>
          <a:solidFill>
            <a:srgbClr val="9FD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54" name="Двойная стрелка вверх/вниз 453"/>
          <p:cNvSpPr/>
          <p:nvPr/>
        </p:nvSpPr>
        <p:spPr>
          <a:xfrm rot="18858747">
            <a:off x="5163344" y="5441156"/>
            <a:ext cx="200025" cy="620713"/>
          </a:xfrm>
          <a:prstGeom prst="upDownArrow">
            <a:avLst/>
          </a:prstGeom>
          <a:solidFill>
            <a:srgbClr val="9FD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335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25606"/>
            <a:ext cx="641263" cy="66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789618001"/>
      </p:ext>
    </p:extLst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3"/>
          <p:cNvSpPr txBox="1">
            <a:spLocks noChangeArrowheads="1"/>
          </p:cNvSpPr>
          <p:nvPr/>
        </p:nvSpPr>
        <p:spPr bwMode="auto">
          <a:xfrm>
            <a:off x="0" y="204788"/>
            <a:ext cx="91440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3000" b="1" dirty="0" smtClean="0">
                <a:solidFill>
                  <a:srgbClr val="990000"/>
                </a:solidFill>
              </a:rPr>
              <a:t>Функциональная модель </a:t>
            </a:r>
          </a:p>
        </p:txBody>
      </p:sp>
      <p:sp>
        <p:nvSpPr>
          <p:cNvPr id="12292" name="Rectangle 2"/>
          <p:cNvSpPr>
            <a:spLocks noChangeArrowheads="1"/>
          </p:cNvSpPr>
          <p:nvPr/>
        </p:nvSpPr>
        <p:spPr bwMode="auto">
          <a:xfrm flipV="1">
            <a:off x="4070350" y="-2079625"/>
            <a:ext cx="6491288" cy="5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A89D7F"/>
                </a:solidFill>
                <a:latin typeface="Century Gothic" pitchFamily="34" charset="0"/>
              </a:defRPr>
            </a:lvl1pPr>
            <a:lvl2pPr marL="742950" indent="-28575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3pPr>
            <a:lvl4pPr marL="1600200" indent="-22860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solidFill>
                <a:schemeClr val="tx1"/>
              </a:solidFill>
              <a:latin typeface="Tahoma" pitchFamily="34" charset="0"/>
            </a:endParaRPr>
          </a:p>
        </p:txBody>
      </p:sp>
      <p:graphicFrame>
        <p:nvGraphicFramePr>
          <p:cNvPr id="12293" name="Объект 4"/>
          <p:cNvGraphicFramePr>
            <a:graphicFrameLocks noChangeAspect="1"/>
          </p:cNvGraphicFramePr>
          <p:nvPr/>
        </p:nvGraphicFramePr>
        <p:xfrm>
          <a:off x="220663" y="876300"/>
          <a:ext cx="8634412" cy="5981700"/>
        </p:xfrm>
        <a:graphic>
          <a:graphicData uri="http://schemas.openxmlformats.org/presentationml/2006/ole">
            <p:oleObj spid="_x0000_s1026" name="Visio" r:id="rId4" imgW="10444692" imgH="7225242" progId="">
              <p:embed/>
            </p:oleObj>
          </a:graphicData>
        </a:graphic>
      </p:graphicFrame>
      <p:pic>
        <p:nvPicPr>
          <p:cNvPr id="8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25606"/>
            <a:ext cx="641263" cy="66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906186609"/>
      </p:ext>
    </p:extLst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3"/>
          <p:cNvSpPr txBox="1">
            <a:spLocks noChangeArrowheads="1"/>
          </p:cNvSpPr>
          <p:nvPr/>
        </p:nvSpPr>
        <p:spPr bwMode="auto">
          <a:xfrm>
            <a:off x="573044" y="125606"/>
            <a:ext cx="857095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2800" b="1" dirty="0" smtClean="0">
                <a:solidFill>
                  <a:srgbClr val="990000"/>
                </a:solidFill>
              </a:rPr>
              <a:t>Текущая функциональность ТИС</a:t>
            </a:r>
          </a:p>
        </p:txBody>
      </p:sp>
      <p:sp>
        <p:nvSpPr>
          <p:cNvPr id="7172" name="Прямоугольник 1"/>
          <p:cNvSpPr>
            <a:spLocks noChangeArrowheads="1"/>
          </p:cNvSpPr>
          <p:nvPr/>
        </p:nvSpPr>
        <p:spPr bwMode="auto">
          <a:xfrm>
            <a:off x="441549" y="1175328"/>
            <a:ext cx="8260901" cy="3200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A89D7F"/>
                </a:solidFill>
                <a:latin typeface="Century Gothic" pitchFamily="34" charset="0"/>
              </a:defRPr>
            </a:lvl1pPr>
            <a:lvl2pPr marL="742950" indent="-28575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3pPr>
            <a:lvl4pPr marL="1600200" indent="-22860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9pPr>
          </a:lstStyle>
          <a:p>
            <a:pPr algn="just">
              <a:spcBef>
                <a:spcPts val="1200"/>
              </a:spcBef>
              <a:spcAft>
                <a:spcPts val="0"/>
              </a:spcAft>
              <a:buFont typeface="+mj-lt"/>
              <a:buAutoNum type="arabicPeriod"/>
              <a:tabLst>
                <a:tab pos="228600" algn="l"/>
              </a:tabLst>
            </a:pPr>
            <a:r>
              <a:rPr lang="ru-RU" sz="1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Объединение на единой основе информации </a:t>
            </a:r>
            <a:r>
              <a:rPr lang="ru-RU" sz="1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из различных </a:t>
            </a:r>
            <a:r>
              <a:rPr lang="ru-RU" sz="1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источников </a:t>
            </a:r>
          </a:p>
          <a:p>
            <a:pPr algn="just">
              <a:spcBef>
                <a:spcPts val="1200"/>
              </a:spcBef>
              <a:spcAft>
                <a:spcPts val="0"/>
              </a:spcAft>
              <a:buFont typeface="+mj-lt"/>
              <a:buAutoNum type="arabicPeriod"/>
              <a:tabLst>
                <a:tab pos="228600" algn="l"/>
              </a:tabLst>
            </a:pPr>
            <a:r>
              <a:rPr lang="ru-RU" sz="1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Отображение сводной статистической, аналитической и </a:t>
            </a:r>
            <a:r>
              <a:rPr lang="ru-RU" sz="1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справочной </a:t>
            </a:r>
            <a:r>
              <a:rPr lang="ru-RU" sz="1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информации</a:t>
            </a:r>
            <a:endParaRPr lang="ru-RU" sz="18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>
              <a:spcBef>
                <a:spcPts val="1200"/>
              </a:spcBef>
              <a:spcAft>
                <a:spcPts val="0"/>
              </a:spcAft>
              <a:buFont typeface="+mj-lt"/>
              <a:buAutoNum type="arabicPeriod"/>
              <a:tabLst>
                <a:tab pos="228600" algn="l"/>
              </a:tabLst>
            </a:pPr>
            <a:r>
              <a:rPr lang="ru-RU" sz="1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Возможность </a:t>
            </a:r>
            <a:r>
              <a:rPr lang="ru-RU" sz="1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создания тематических панелей </a:t>
            </a:r>
            <a:r>
              <a:rPr lang="ru-RU" sz="1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для отображения </a:t>
            </a:r>
            <a:r>
              <a:rPr lang="ru-RU" sz="1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информации </a:t>
            </a:r>
            <a:r>
              <a:rPr lang="ru-RU" sz="1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 картосхемах</a:t>
            </a:r>
            <a:r>
              <a:rPr lang="ru-RU" sz="1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в виде сравнительных диаграмм, графиков и т.д</a:t>
            </a:r>
            <a:r>
              <a:rPr lang="ru-RU" sz="1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 </a:t>
            </a:r>
          </a:p>
          <a:p>
            <a:pPr algn="just">
              <a:spcBef>
                <a:spcPts val="1200"/>
              </a:spcBef>
              <a:spcAft>
                <a:spcPts val="0"/>
              </a:spcAft>
              <a:buFont typeface="+mj-lt"/>
              <a:buAutoNum type="arabicPeriod"/>
              <a:tabLst>
                <a:tab pos="228600" algn="l"/>
              </a:tabLst>
            </a:pPr>
            <a:r>
              <a:rPr lang="ru-RU" sz="1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Наглядное отображение </a:t>
            </a:r>
            <a:r>
              <a:rPr lang="ru-RU" sz="1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тематической пространственной информации </a:t>
            </a:r>
            <a:r>
              <a:rPr lang="ru-RU" sz="1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 </a:t>
            </a:r>
            <a:r>
              <a:rPr lang="ru-RU" sz="1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электронных картах</a:t>
            </a:r>
          </a:p>
          <a:p>
            <a:pPr algn="just">
              <a:spcBef>
                <a:spcPts val="1200"/>
              </a:spcBef>
              <a:spcAft>
                <a:spcPts val="0"/>
              </a:spcAft>
              <a:buFont typeface="+mj-lt"/>
              <a:buAutoNum type="arabicPeriod"/>
              <a:tabLst>
                <a:tab pos="228600" algn="l"/>
              </a:tabLst>
            </a:pPr>
            <a:r>
              <a:rPr lang="ru-RU" sz="1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Обеспечение </a:t>
            </a:r>
            <a:r>
              <a:rPr lang="ru-RU" sz="1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авторизованного и публичного доступа к </a:t>
            </a:r>
            <a:r>
              <a:rPr lang="ru-RU" sz="1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информации</a:t>
            </a:r>
            <a:endParaRPr lang="ru-RU" sz="18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3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25606"/>
            <a:ext cx="641263" cy="66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141309732"/>
      </p:ext>
    </p:extLst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0050" y="734481"/>
            <a:ext cx="8608026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dirty="0" smtClean="0"/>
              <a:t>Федеральные </a:t>
            </a:r>
            <a:r>
              <a:rPr lang="ru-RU" sz="2000" b="1" dirty="0"/>
              <a:t>информационные </a:t>
            </a:r>
            <a:r>
              <a:rPr lang="ru-RU" sz="2000" b="1" dirty="0" smtClean="0"/>
              <a:t>ресурсы</a:t>
            </a:r>
            <a:endParaRPr lang="ru-RU" sz="2000" b="1" dirty="0"/>
          </a:p>
          <a:p>
            <a:pPr marL="342900" indent="-342900">
              <a:buAutoNum type="arabicPeriod"/>
              <a:defRPr/>
            </a:pPr>
            <a:r>
              <a:rPr lang="ru-RU" dirty="0"/>
              <a:t>Система космического мониторинга Рослесхоза</a:t>
            </a:r>
          </a:p>
          <a:p>
            <a:pPr marL="342900" indent="-342900">
              <a:buAutoNum type="arabicPeriod"/>
              <a:defRPr/>
            </a:pPr>
            <a:r>
              <a:rPr lang="ru-RU" dirty="0"/>
              <a:t>Государственный кадастр недвижимости </a:t>
            </a:r>
            <a:r>
              <a:rPr lang="ru-RU" dirty="0" err="1"/>
              <a:t>Росреестра</a:t>
            </a:r>
            <a:endParaRPr lang="en-US" dirty="0"/>
          </a:p>
          <a:p>
            <a:pPr marL="342900" indent="-342900">
              <a:buAutoNum type="arabicPeriod"/>
              <a:defRPr/>
            </a:pPr>
            <a:r>
              <a:rPr lang="ru-RU" dirty="0"/>
              <a:t>Спутниковый сервис мониторинга возобновляемых биоресурсов </a:t>
            </a:r>
            <a:r>
              <a:rPr lang="ru-RU" dirty="0" smtClean="0"/>
              <a:t>ВЕГА</a:t>
            </a:r>
            <a:endParaRPr lang="ru-RU" dirty="0"/>
          </a:p>
          <a:p>
            <a:pPr algn="ctr">
              <a:spcBef>
                <a:spcPts val="1200"/>
              </a:spcBef>
              <a:defRPr/>
            </a:pPr>
            <a:r>
              <a:rPr lang="ru-RU" sz="2000" b="1" dirty="0" smtClean="0"/>
              <a:t>Региональные информационные системы</a:t>
            </a:r>
          </a:p>
          <a:p>
            <a:pPr marL="228600" indent="-228600">
              <a:buAutoNum type="arabicPeriod"/>
              <a:defRPr/>
            </a:pPr>
            <a:r>
              <a:rPr lang="ru-RU" dirty="0" smtClean="0"/>
              <a:t>Информационно-аналитическая </a:t>
            </a:r>
            <a:r>
              <a:rPr lang="ru-RU" dirty="0"/>
              <a:t>система «Ситуационный центр ТО» </a:t>
            </a:r>
            <a:endParaRPr lang="ru-RU" dirty="0" smtClean="0"/>
          </a:p>
          <a:p>
            <a:pPr marL="228600" indent="-228600">
              <a:buFontTx/>
              <a:buAutoNum type="arabicPeriod"/>
              <a:defRPr/>
            </a:pPr>
            <a:r>
              <a:rPr lang="ru-RU" dirty="0" smtClean="0"/>
              <a:t>Информационные </a:t>
            </a:r>
            <a:r>
              <a:rPr lang="ru-RU" dirty="0"/>
              <a:t>системы </a:t>
            </a:r>
            <a:r>
              <a:rPr lang="ru-RU" dirty="0" err="1"/>
              <a:t>Облкомприроды</a:t>
            </a:r>
            <a:r>
              <a:rPr lang="ru-RU" dirty="0"/>
              <a:t> (Паводок, Красная книга, Мониторинг качества окружающей среды и др.)</a:t>
            </a:r>
          </a:p>
          <a:p>
            <a:pPr marL="228600" indent="-228600">
              <a:buFontTx/>
              <a:buAutoNum type="arabicPeriod"/>
              <a:defRPr/>
            </a:pPr>
            <a:r>
              <a:rPr lang="ru-RU" dirty="0"/>
              <a:t>Информационная система обеспечения градостроительной деятельности г. Томска (ИСОГД)</a:t>
            </a:r>
          </a:p>
          <a:p>
            <a:pPr marL="228600" indent="-228600">
              <a:buFontTx/>
              <a:buAutoNum type="arabicPeriod"/>
              <a:defRPr/>
            </a:pPr>
            <a:r>
              <a:rPr lang="ru-RU" dirty="0"/>
              <a:t>Инвестиционный портал ТО</a:t>
            </a:r>
          </a:p>
          <a:p>
            <a:pPr marL="228600" indent="-228600">
              <a:buAutoNum type="arabicPeriod"/>
              <a:defRPr/>
            </a:pPr>
            <a:r>
              <a:rPr lang="ru-RU" dirty="0"/>
              <a:t>Система контроля лесопожарной обстановки «Ясень» ДЛХ </a:t>
            </a:r>
            <a:r>
              <a:rPr lang="ru-RU" dirty="0" smtClean="0"/>
              <a:t>ТО</a:t>
            </a:r>
            <a:endParaRPr lang="en-US" dirty="0"/>
          </a:p>
          <a:p>
            <a:pPr marL="228600" indent="-228600">
              <a:buFontTx/>
              <a:buAutoNum type="arabicPeriod"/>
              <a:defRPr/>
            </a:pPr>
            <a:r>
              <a:rPr lang="ru-RU" dirty="0"/>
              <a:t>Система </a:t>
            </a:r>
            <a:r>
              <a:rPr lang="ru-RU" dirty="0" err="1"/>
              <a:t>видеомониторинга</a:t>
            </a:r>
            <a:r>
              <a:rPr lang="ru-RU" dirty="0"/>
              <a:t> «Лесной дозор» ДЛХ </a:t>
            </a:r>
            <a:r>
              <a:rPr lang="ru-RU" dirty="0" smtClean="0"/>
              <a:t>ТО*</a:t>
            </a:r>
            <a:endParaRPr lang="ru-RU" dirty="0"/>
          </a:p>
          <a:p>
            <a:pPr marL="228600" indent="-228600">
              <a:buFontTx/>
              <a:buAutoNum type="arabicPeriod"/>
              <a:defRPr/>
            </a:pPr>
            <a:r>
              <a:rPr lang="ru-RU" dirty="0"/>
              <a:t>Системы мониторинга транспорта </a:t>
            </a:r>
            <a:r>
              <a:rPr lang="ru-RU" dirty="0" smtClean="0"/>
              <a:t>(пассажирского </a:t>
            </a:r>
            <a:r>
              <a:rPr lang="ru-RU" dirty="0"/>
              <a:t>и др</a:t>
            </a:r>
            <a:r>
              <a:rPr lang="ru-RU" dirty="0" smtClean="0"/>
              <a:t>.)</a:t>
            </a:r>
            <a:endParaRPr lang="ru-RU" sz="2000" b="1" dirty="0"/>
          </a:p>
          <a:p>
            <a:pPr algn="ctr">
              <a:spcBef>
                <a:spcPts val="1200"/>
              </a:spcBef>
              <a:defRPr/>
            </a:pPr>
            <a:r>
              <a:rPr lang="ru-RU" sz="2000" b="1" dirty="0" smtClean="0"/>
              <a:t>Используемые массивы информации</a:t>
            </a:r>
            <a:endParaRPr lang="ru-RU" sz="2000" b="1" dirty="0"/>
          </a:p>
          <a:p>
            <a:pPr marL="228600" indent="-228600">
              <a:buFontTx/>
              <a:buAutoNum type="arabicPeriod"/>
              <a:defRPr/>
            </a:pPr>
            <a:r>
              <a:rPr lang="ru-RU" dirty="0"/>
              <a:t>Данные </a:t>
            </a:r>
            <a:r>
              <a:rPr lang="ru-RU" dirty="0" err="1" smtClean="0"/>
              <a:t>Томскстата</a:t>
            </a:r>
            <a:r>
              <a:rPr lang="ru-RU" dirty="0"/>
              <a:t>*</a:t>
            </a:r>
          </a:p>
          <a:p>
            <a:pPr marL="228600" indent="-228600">
              <a:buFontTx/>
              <a:buAutoNum type="arabicPeriod"/>
              <a:defRPr/>
            </a:pPr>
            <a:r>
              <a:rPr lang="ru-RU" dirty="0"/>
              <a:t>Прогноз социально-экономического развития </a:t>
            </a:r>
            <a:r>
              <a:rPr lang="ru-RU" dirty="0" smtClean="0"/>
              <a:t>ТО*</a:t>
            </a:r>
            <a:endParaRPr lang="ru-RU" dirty="0"/>
          </a:p>
          <a:p>
            <a:pPr marL="228600" indent="-228600">
              <a:buFontTx/>
              <a:buAutoNum type="arabicPeriod"/>
              <a:defRPr/>
            </a:pPr>
            <a:r>
              <a:rPr lang="ru-RU" dirty="0"/>
              <a:t>Паспорта ОМСУ </a:t>
            </a:r>
            <a:r>
              <a:rPr lang="ru-RU" dirty="0" smtClean="0"/>
              <a:t>ТО*</a:t>
            </a:r>
            <a:endParaRPr lang="ru-RU" dirty="0"/>
          </a:p>
          <a:p>
            <a:pPr marL="228600" indent="-228600">
              <a:buFontTx/>
              <a:buAutoNum type="arabicPeriod"/>
              <a:defRPr/>
            </a:pPr>
            <a:r>
              <a:rPr lang="ru-RU" dirty="0"/>
              <a:t>Схемы территориального планирования </a:t>
            </a:r>
            <a:r>
              <a:rPr lang="ru-RU" dirty="0" smtClean="0"/>
              <a:t>ТО</a:t>
            </a:r>
            <a:endParaRPr lang="ru-RU" dirty="0"/>
          </a:p>
          <a:p>
            <a:pPr marL="228600" indent="-228600">
              <a:buFontTx/>
              <a:buAutoNum type="arabicPeriod"/>
              <a:defRPr/>
            </a:pPr>
            <a:r>
              <a:rPr lang="ru-RU" dirty="0"/>
              <a:t>Лесной план </a:t>
            </a:r>
            <a:r>
              <a:rPr lang="ru-RU" dirty="0" smtClean="0"/>
              <a:t>ТО*</a:t>
            </a:r>
            <a:endParaRPr lang="ru-RU" dirty="0"/>
          </a:p>
        </p:txBody>
      </p:sp>
      <p:pic>
        <p:nvPicPr>
          <p:cNvPr id="7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25606"/>
            <a:ext cx="641263" cy="66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573044" y="125606"/>
            <a:ext cx="857095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2800" b="1" dirty="0">
                <a:solidFill>
                  <a:srgbClr val="990000"/>
                </a:solidFill>
              </a:rPr>
              <a:t>Подключенные </a:t>
            </a:r>
            <a:r>
              <a:rPr lang="ru-RU" altLang="ru-RU" sz="2800" b="1" dirty="0" smtClean="0">
                <a:solidFill>
                  <a:srgbClr val="990000"/>
                </a:solidFill>
              </a:rPr>
              <a:t>системы</a:t>
            </a:r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3"/>
          <p:cNvSpPr txBox="1">
            <a:spLocks noChangeArrowheads="1"/>
          </p:cNvSpPr>
          <p:nvPr/>
        </p:nvSpPr>
        <p:spPr bwMode="auto">
          <a:xfrm>
            <a:off x="573044" y="125606"/>
            <a:ext cx="857095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2800" b="1" dirty="0" smtClean="0">
                <a:solidFill>
                  <a:srgbClr val="990000"/>
                </a:solidFill>
              </a:rPr>
              <a:t>Примеры экранных форм</a:t>
            </a:r>
          </a:p>
        </p:txBody>
      </p:sp>
      <p:pic>
        <p:nvPicPr>
          <p:cNvPr id="8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25606"/>
            <a:ext cx="641263" cy="66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3043" y="1364289"/>
            <a:ext cx="2621473" cy="147457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23995" y="4346412"/>
            <a:ext cx="2643972" cy="148723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401321" y="1825052"/>
            <a:ext cx="2596500" cy="147263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292469" y="3922901"/>
            <a:ext cx="2652454" cy="1492005"/>
          </a:xfrm>
          <a:prstGeom prst="rect">
            <a:avLst/>
          </a:prstGeom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4769" y="2298271"/>
            <a:ext cx="2641012" cy="1485453"/>
          </a:xfrm>
          <a:prstGeom prst="rect">
            <a:avLst/>
          </a:prstGeom>
          <a:noFill/>
          <a:ln w="9525">
            <a:solidFill>
              <a:srgbClr val="92D05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3"/>
          <p:cNvSpPr txBox="1">
            <a:spLocks noChangeArrowheads="1"/>
          </p:cNvSpPr>
          <p:nvPr/>
        </p:nvSpPr>
        <p:spPr bwMode="auto">
          <a:xfrm>
            <a:off x="573044" y="125606"/>
            <a:ext cx="8570956" cy="1415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2800" b="1" dirty="0" smtClean="0">
                <a:solidFill>
                  <a:srgbClr val="990000"/>
                </a:solidFill>
              </a:rPr>
              <a:t>Информационные  </a:t>
            </a:r>
          </a:p>
          <a:p>
            <a:pPr algn="ctr" eaLnBrk="1" hangingPunct="1">
              <a:defRPr/>
            </a:pPr>
            <a:r>
              <a:rPr lang="ru-RU" altLang="ru-RU" sz="2800" b="1" dirty="0" smtClean="0">
                <a:solidFill>
                  <a:srgbClr val="990000"/>
                </a:solidFill>
              </a:rPr>
              <a:t>аналитические панели</a:t>
            </a:r>
            <a:endParaRPr lang="ru-RU" altLang="ru-RU" sz="2800" b="1" dirty="0">
              <a:solidFill>
                <a:srgbClr val="990000"/>
              </a:solidFill>
            </a:endParaRPr>
          </a:p>
          <a:p>
            <a:pPr algn="ctr" eaLnBrk="1" hangingPunct="1">
              <a:defRPr/>
            </a:pPr>
            <a:endParaRPr lang="ru-RU" altLang="ru-RU" sz="3000" b="1" dirty="0" smtClean="0">
              <a:solidFill>
                <a:srgbClr val="990000"/>
              </a:solidFill>
            </a:endParaRPr>
          </a:p>
        </p:txBody>
      </p:sp>
      <p:pic>
        <p:nvPicPr>
          <p:cNvPr id="8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25606"/>
            <a:ext cx="641263" cy="66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7311" y="1306513"/>
            <a:ext cx="8709378" cy="489902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20800981"/>
      </p:ext>
    </p:extLst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3"/>
          <p:cNvSpPr txBox="1">
            <a:spLocks noChangeArrowheads="1"/>
          </p:cNvSpPr>
          <p:nvPr/>
        </p:nvSpPr>
        <p:spPr bwMode="auto">
          <a:xfrm>
            <a:off x="573044" y="125606"/>
            <a:ext cx="8570956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2800" b="1" dirty="0" smtClean="0">
                <a:solidFill>
                  <a:srgbClr val="990000"/>
                </a:solidFill>
              </a:rPr>
              <a:t>Картосхемы:</a:t>
            </a:r>
          </a:p>
          <a:p>
            <a:pPr algn="ctr" eaLnBrk="1" hangingPunct="1">
              <a:defRPr/>
            </a:pPr>
            <a:r>
              <a:rPr lang="ru-RU" altLang="ru-RU" sz="2800" b="1" dirty="0">
                <a:solidFill>
                  <a:srgbClr val="990000"/>
                </a:solidFill>
              </a:rPr>
              <a:t>Уровень регистрируемой </a:t>
            </a:r>
            <a:r>
              <a:rPr lang="ru-RU" altLang="ru-RU" sz="2800" b="1" dirty="0" smtClean="0">
                <a:solidFill>
                  <a:srgbClr val="990000"/>
                </a:solidFill>
              </a:rPr>
              <a:t>безработицы</a:t>
            </a:r>
            <a:endParaRPr lang="ru-RU" altLang="ru-RU" sz="3000" b="1" dirty="0" smtClean="0">
              <a:solidFill>
                <a:srgbClr val="990000"/>
              </a:solidFill>
            </a:endParaRPr>
          </a:p>
        </p:txBody>
      </p:sp>
      <p:pic>
        <p:nvPicPr>
          <p:cNvPr id="8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25606"/>
            <a:ext cx="641263" cy="66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519" y="1393344"/>
            <a:ext cx="8691213" cy="4891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46286702"/>
      </p:ext>
    </p:extLst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3"/>
          <p:cNvSpPr txBox="1">
            <a:spLocks noChangeArrowheads="1"/>
          </p:cNvSpPr>
          <p:nvPr/>
        </p:nvSpPr>
        <p:spPr bwMode="auto">
          <a:xfrm>
            <a:off x="573044" y="125606"/>
            <a:ext cx="8570956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2800" b="1" dirty="0" smtClean="0">
                <a:solidFill>
                  <a:srgbClr val="990000"/>
                </a:solidFill>
              </a:rPr>
              <a:t>Электронные карты:</a:t>
            </a:r>
          </a:p>
          <a:p>
            <a:pPr algn="ctr" eaLnBrk="1" hangingPunct="1">
              <a:defRPr/>
            </a:pPr>
            <a:r>
              <a:rPr lang="ru-RU" altLang="ru-RU" sz="2800" b="1" dirty="0" smtClean="0">
                <a:solidFill>
                  <a:srgbClr val="990000"/>
                </a:solidFill>
              </a:rPr>
              <a:t> </a:t>
            </a:r>
            <a:r>
              <a:rPr lang="ru-RU" altLang="ru-RU" sz="2800" b="1" dirty="0" err="1" smtClean="0">
                <a:solidFill>
                  <a:srgbClr val="990000"/>
                </a:solidFill>
              </a:rPr>
              <a:t>лесопожарная</a:t>
            </a:r>
            <a:r>
              <a:rPr lang="ru-RU" altLang="ru-RU" sz="2800" b="1" dirty="0" smtClean="0">
                <a:solidFill>
                  <a:srgbClr val="990000"/>
                </a:solidFill>
              </a:rPr>
              <a:t> обстановка</a:t>
            </a:r>
            <a:endParaRPr lang="ru-RU" altLang="ru-RU" sz="2800" b="1" dirty="0">
              <a:solidFill>
                <a:srgbClr val="990000"/>
              </a:solidFill>
            </a:endParaRPr>
          </a:p>
        </p:txBody>
      </p:sp>
      <p:pic>
        <p:nvPicPr>
          <p:cNvPr id="8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25606"/>
            <a:ext cx="641263" cy="66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5324256" y="1636139"/>
            <a:ext cx="3819744" cy="5576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A89D7F"/>
                </a:solidFill>
                <a:latin typeface="Century Gothic" pitchFamily="34" charset="0"/>
              </a:defRPr>
            </a:lvl1pPr>
            <a:lvl2pPr marL="742950" indent="-28575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3pPr>
            <a:lvl4pPr marL="1600200" indent="-22860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9pPr>
          </a:lstStyle>
          <a:p>
            <a:pPr marL="0" indent="0" eaLnBrk="1" hangingPunct="1">
              <a:spcBef>
                <a:spcPts val="600"/>
              </a:spcBef>
              <a:buNone/>
            </a:pPr>
            <a:r>
              <a:rPr lang="ru-RU" sz="1800" dirty="0" smtClean="0">
                <a:solidFill>
                  <a:schemeClr val="tx1"/>
                </a:solidFill>
                <a:latin typeface="Arial" charset="0"/>
              </a:rPr>
              <a:t>Данные на карте: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/>
                </a:solidFill>
                <a:latin typeface="Arial" charset="0"/>
              </a:rPr>
              <a:t>Департамента природных ресурсов и охраны окружающей </a:t>
            </a:r>
            <a:r>
              <a:rPr lang="ru-RU" sz="1800" dirty="0" smtClean="0">
                <a:solidFill>
                  <a:schemeClr val="tx1"/>
                </a:solidFill>
                <a:latin typeface="Arial" charset="0"/>
              </a:rPr>
              <a:t>среды </a:t>
            </a:r>
            <a:r>
              <a:rPr lang="ru-RU" sz="1800" dirty="0">
                <a:solidFill>
                  <a:schemeClr val="tx1"/>
                </a:solidFill>
                <a:latin typeface="Arial" charset="0"/>
              </a:rPr>
              <a:t>Томской </a:t>
            </a:r>
            <a:r>
              <a:rPr lang="ru-RU" sz="1800" dirty="0" smtClean="0">
                <a:solidFill>
                  <a:schemeClr val="tx1"/>
                </a:solidFill>
                <a:latin typeface="Arial" charset="0"/>
              </a:rPr>
              <a:t>области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800" dirty="0" smtClean="0">
                <a:solidFill>
                  <a:schemeClr val="tx1"/>
                </a:solidFill>
                <a:latin typeface="Arial" charset="0"/>
              </a:rPr>
              <a:t>Департамента градостроительства </a:t>
            </a:r>
            <a:r>
              <a:rPr lang="ru-RU" sz="1800" dirty="0">
                <a:solidFill>
                  <a:schemeClr val="tx1"/>
                </a:solidFill>
                <a:latin typeface="Arial" charset="0"/>
              </a:rPr>
              <a:t>Томской </a:t>
            </a:r>
            <a:r>
              <a:rPr lang="ru-RU" sz="1800" dirty="0" smtClean="0">
                <a:solidFill>
                  <a:schemeClr val="tx1"/>
                </a:solidFill>
                <a:latin typeface="Arial" charset="0"/>
              </a:rPr>
              <a:t>области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/>
                </a:solidFill>
                <a:latin typeface="Arial" charset="0"/>
              </a:rPr>
              <a:t>Департамента лесного </a:t>
            </a:r>
            <a:r>
              <a:rPr lang="ru-RU" sz="1800" dirty="0" smtClean="0">
                <a:solidFill>
                  <a:schemeClr val="tx1"/>
                </a:solidFill>
                <a:latin typeface="Arial" charset="0"/>
              </a:rPr>
              <a:t>хозяйства </a:t>
            </a:r>
            <a:r>
              <a:rPr lang="ru-RU" sz="1800" dirty="0">
                <a:solidFill>
                  <a:schemeClr val="tx1"/>
                </a:solidFill>
                <a:latin typeface="Arial" charset="0"/>
              </a:rPr>
              <a:t>Томской </a:t>
            </a:r>
            <a:r>
              <a:rPr lang="ru-RU" sz="1800" dirty="0" smtClean="0">
                <a:solidFill>
                  <a:schemeClr val="tx1"/>
                </a:solidFill>
                <a:latin typeface="Arial" charset="0"/>
              </a:rPr>
              <a:t>области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800" dirty="0" smtClean="0">
                <a:solidFill>
                  <a:schemeClr val="tx1"/>
                </a:solidFill>
                <a:latin typeface="Arial" charset="0"/>
              </a:rPr>
              <a:t>Космического мониторинга ИСДМ-Рослесхоз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800" dirty="0" smtClean="0">
                <a:solidFill>
                  <a:schemeClr val="tx1"/>
                </a:solidFill>
                <a:latin typeface="Arial" charset="0"/>
              </a:rPr>
              <a:t>Департамента </a:t>
            </a:r>
            <a:r>
              <a:rPr lang="ru-RU" sz="1800" dirty="0">
                <a:solidFill>
                  <a:schemeClr val="tx1"/>
                </a:solidFill>
                <a:latin typeface="Arial" charset="0"/>
              </a:rPr>
              <a:t>по социально-экономическому развитию </a:t>
            </a:r>
            <a:r>
              <a:rPr lang="ru-RU" sz="1800" dirty="0" smtClean="0">
                <a:solidFill>
                  <a:schemeClr val="tx1"/>
                </a:solidFill>
                <a:latin typeface="Arial" charset="0"/>
              </a:rPr>
              <a:t>села </a:t>
            </a:r>
            <a:r>
              <a:rPr lang="ru-RU" sz="1800" dirty="0">
                <a:solidFill>
                  <a:schemeClr val="tx1"/>
                </a:solidFill>
                <a:latin typeface="Arial" charset="0"/>
              </a:rPr>
              <a:t>Томской области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endParaRPr lang="ru-RU" sz="1800" dirty="0">
              <a:solidFill>
                <a:schemeClr val="tx1"/>
              </a:solidFill>
              <a:latin typeface="Arial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800" dirty="0">
              <a:solidFill>
                <a:schemeClr val="tx1"/>
              </a:solidFill>
              <a:latin typeface="Arial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endParaRPr lang="ru-RU" sz="1800" dirty="0" smtClean="0">
              <a:solidFill>
                <a:schemeClr val="tx1"/>
              </a:solidFill>
              <a:latin typeface="Arial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endParaRPr lang="ru-RU" sz="1800" dirty="0">
              <a:solidFill>
                <a:schemeClr val="tx1"/>
              </a:solidFill>
              <a:latin typeface="Arial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91" y="1639455"/>
            <a:ext cx="4984242" cy="4120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860942217"/>
      </p:ext>
    </p:extLst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25606"/>
            <a:ext cx="641263" cy="66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Группа 1"/>
          <p:cNvGrpSpPr/>
          <p:nvPr/>
        </p:nvGrpSpPr>
        <p:grpSpPr>
          <a:xfrm>
            <a:off x="217405" y="1341188"/>
            <a:ext cx="5000625" cy="5205789"/>
            <a:chOff x="2161997" y="1340431"/>
            <a:chExt cx="5000625" cy="5205789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9587" y="1340431"/>
              <a:ext cx="4123836" cy="3045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4" name="Прямая соединительная линия 3"/>
            <p:cNvCxnSpPr>
              <a:stCxn id="11" idx="1"/>
            </p:cNvCxnSpPr>
            <p:nvPr/>
          </p:nvCxnSpPr>
          <p:spPr>
            <a:xfrm flipH="1">
              <a:off x="2161997" y="2654184"/>
              <a:ext cx="2271712" cy="1406011"/>
            </a:xfrm>
            <a:prstGeom prst="line">
              <a:avLst/>
            </a:prstGeom>
            <a:ln>
              <a:solidFill>
                <a:srgbClr val="2F589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Прямая соединительная линия 9"/>
            <p:cNvCxnSpPr>
              <a:endCxn id="11" idx="3"/>
            </p:cNvCxnSpPr>
            <p:nvPr/>
          </p:nvCxnSpPr>
          <p:spPr>
            <a:xfrm flipH="1" flipV="1">
              <a:off x="4662309" y="2654184"/>
              <a:ext cx="2500313" cy="1406011"/>
            </a:xfrm>
            <a:prstGeom prst="line">
              <a:avLst/>
            </a:prstGeom>
            <a:ln>
              <a:solidFill>
                <a:srgbClr val="2F589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Прямоугольник 10"/>
            <p:cNvSpPr/>
            <p:nvPr/>
          </p:nvSpPr>
          <p:spPr>
            <a:xfrm>
              <a:off x="4433709" y="2565284"/>
              <a:ext cx="228600" cy="177800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1997" y="4060195"/>
              <a:ext cx="5000625" cy="2486025"/>
            </a:xfrm>
            <a:prstGeom prst="rect">
              <a:avLst/>
            </a:pr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73044" y="125606"/>
            <a:ext cx="8570956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2800" b="1" dirty="0" smtClean="0">
                <a:solidFill>
                  <a:srgbClr val="990000"/>
                </a:solidFill>
              </a:rPr>
              <a:t>Электронные карты:</a:t>
            </a:r>
          </a:p>
          <a:p>
            <a:pPr algn="ctr" eaLnBrk="1" hangingPunct="1">
              <a:defRPr/>
            </a:pPr>
            <a:r>
              <a:rPr lang="ru-RU" altLang="ru-RU" sz="2800" b="1" dirty="0" smtClean="0">
                <a:solidFill>
                  <a:srgbClr val="990000"/>
                </a:solidFill>
              </a:rPr>
              <a:t> паводковая обстановка</a:t>
            </a:r>
            <a:endParaRPr lang="ru-RU" altLang="ru-RU" sz="3000" b="1" dirty="0" smtClean="0">
              <a:solidFill>
                <a:srgbClr val="990000"/>
              </a:solidFill>
            </a:endParaRPr>
          </a:p>
        </p:txBody>
      </p:sp>
      <p:sp>
        <p:nvSpPr>
          <p:cNvPr id="9" name="Прямоугольник 1"/>
          <p:cNvSpPr>
            <a:spLocks noChangeArrowheads="1"/>
          </p:cNvSpPr>
          <p:nvPr/>
        </p:nvSpPr>
        <p:spPr bwMode="auto">
          <a:xfrm>
            <a:off x="5324256" y="1636139"/>
            <a:ext cx="3819744" cy="369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A89D7F"/>
                </a:solidFill>
                <a:latin typeface="Century Gothic" pitchFamily="34" charset="0"/>
              </a:defRPr>
            </a:lvl1pPr>
            <a:lvl2pPr marL="742950" indent="-28575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3pPr>
            <a:lvl4pPr marL="1600200" indent="-22860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9pPr>
          </a:lstStyle>
          <a:p>
            <a:pPr marL="0" indent="0" eaLnBrk="1" hangingPunct="1">
              <a:spcBef>
                <a:spcPts val="600"/>
              </a:spcBef>
              <a:buNone/>
            </a:pPr>
            <a:r>
              <a:rPr lang="ru-RU" sz="1800" dirty="0" smtClean="0">
                <a:solidFill>
                  <a:schemeClr val="tx1"/>
                </a:solidFill>
                <a:latin typeface="Arial" charset="0"/>
              </a:rPr>
              <a:t>Данные на карте: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800" dirty="0" smtClean="0">
                <a:solidFill>
                  <a:schemeClr val="tx1"/>
                </a:solidFill>
                <a:latin typeface="Arial" charset="0"/>
              </a:rPr>
              <a:t>Федерального </a:t>
            </a:r>
            <a:r>
              <a:rPr lang="ru-RU" sz="1800" dirty="0">
                <a:solidFill>
                  <a:schemeClr val="tx1"/>
                </a:solidFill>
                <a:latin typeface="Arial" charset="0"/>
              </a:rPr>
              <a:t>спутникового сервиса </a:t>
            </a:r>
            <a:r>
              <a:rPr lang="ru-RU" sz="1800" dirty="0" smtClean="0">
                <a:solidFill>
                  <a:schemeClr val="tx1"/>
                </a:solidFill>
                <a:latin typeface="Arial" charset="0"/>
              </a:rPr>
              <a:t>ВЕГА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800" dirty="0" smtClean="0">
                <a:solidFill>
                  <a:schemeClr val="tx1"/>
                </a:solidFill>
                <a:latin typeface="Arial" charset="0"/>
              </a:rPr>
              <a:t>Департамента </a:t>
            </a:r>
            <a:r>
              <a:rPr lang="ru-RU" sz="1800" dirty="0">
                <a:solidFill>
                  <a:schemeClr val="tx1"/>
                </a:solidFill>
                <a:latin typeface="Arial" charset="0"/>
              </a:rPr>
              <a:t>природных ресурсов и охраны окружающей </a:t>
            </a:r>
            <a:r>
              <a:rPr lang="ru-RU" sz="1800" dirty="0" smtClean="0">
                <a:solidFill>
                  <a:schemeClr val="tx1"/>
                </a:solidFill>
                <a:latin typeface="Arial" charset="0"/>
              </a:rPr>
              <a:t>среды Томской области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/>
                </a:solidFill>
                <a:latin typeface="Arial" charset="0"/>
              </a:rPr>
              <a:t>Департаментом архитектуры и строительства </a:t>
            </a:r>
            <a:r>
              <a:rPr lang="ru-RU" sz="1800" dirty="0" smtClean="0">
                <a:solidFill>
                  <a:schemeClr val="tx1"/>
                </a:solidFill>
                <a:latin typeface="Arial" charset="0"/>
              </a:rPr>
              <a:t>Томской </a:t>
            </a:r>
            <a:r>
              <a:rPr lang="ru-RU" sz="1800" dirty="0">
                <a:solidFill>
                  <a:schemeClr val="tx1"/>
                </a:solidFill>
                <a:latin typeface="Arial" charset="0"/>
              </a:rPr>
              <a:t>области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800" dirty="0" smtClean="0">
                <a:solidFill>
                  <a:schemeClr val="tx1"/>
                </a:solidFill>
                <a:latin typeface="Arial" charset="0"/>
              </a:rPr>
              <a:t>Департамента </a:t>
            </a:r>
            <a:r>
              <a:rPr lang="ru-RU" sz="1800" dirty="0">
                <a:solidFill>
                  <a:schemeClr val="tx1"/>
                </a:solidFill>
                <a:latin typeface="Arial" charset="0"/>
              </a:rPr>
              <a:t>по социально-экономическому развитию села Томской области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endParaRPr lang="ru-RU" sz="1800" dirty="0" smtClean="0">
              <a:solidFill>
                <a:schemeClr val="tx1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16168891"/>
      </p:ext>
    </p:extLst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3"/>
          <p:cNvSpPr txBox="1">
            <a:spLocks noChangeArrowheads="1"/>
          </p:cNvSpPr>
          <p:nvPr/>
        </p:nvSpPr>
        <p:spPr bwMode="auto">
          <a:xfrm>
            <a:off x="573044" y="125606"/>
            <a:ext cx="8570956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2800" b="1" dirty="0">
                <a:solidFill>
                  <a:srgbClr val="990000"/>
                </a:solidFill>
              </a:rPr>
              <a:t>Электронные карты:</a:t>
            </a:r>
          </a:p>
          <a:p>
            <a:pPr algn="ctr" eaLnBrk="1" hangingPunct="1">
              <a:defRPr/>
            </a:pPr>
            <a:r>
              <a:rPr lang="ru-RU" altLang="ru-RU" sz="2800" b="1" dirty="0" smtClean="0">
                <a:solidFill>
                  <a:srgbClr val="990000"/>
                </a:solidFill>
              </a:rPr>
              <a:t>Городской пассажирский транспорт</a:t>
            </a:r>
            <a:endParaRPr lang="ru-RU" altLang="ru-RU" sz="2800" b="1" dirty="0">
              <a:solidFill>
                <a:srgbClr val="990000"/>
              </a:solidFill>
            </a:endParaRPr>
          </a:p>
        </p:txBody>
      </p:sp>
      <p:pic>
        <p:nvPicPr>
          <p:cNvPr id="8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25606"/>
            <a:ext cx="641263" cy="66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 useBgFill="1"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4902064" y="1636139"/>
            <a:ext cx="3819744" cy="1348061"/>
          </a:xfrm>
          <a:prstGeom prst="rect">
            <a:avLst/>
          </a:prstGeom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A89D7F"/>
                </a:solidFill>
                <a:latin typeface="Century Gothic" pitchFamily="34" charset="0"/>
              </a:defRPr>
            </a:lvl1pPr>
            <a:lvl2pPr marL="742950" indent="-28575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3pPr>
            <a:lvl4pPr marL="1600200" indent="-22860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9pPr>
          </a:lstStyle>
          <a:p>
            <a:pPr marL="0" indent="0" eaLnBrk="1" hangingPunct="1">
              <a:spcBef>
                <a:spcPts val="600"/>
              </a:spcBef>
              <a:buNone/>
            </a:pPr>
            <a:r>
              <a:rPr lang="ru-RU" sz="2000" dirty="0" smtClean="0">
                <a:solidFill>
                  <a:schemeClr val="tx1"/>
                </a:solidFill>
                <a:latin typeface="Arial" charset="0"/>
              </a:rPr>
              <a:t>Данные Центра организации и контроля пассажироперевозок в реальном времени</a:t>
            </a:r>
            <a:endParaRPr lang="ru-RU" sz="2000" dirty="0">
              <a:solidFill>
                <a:schemeClr val="tx1"/>
              </a:solidFill>
              <a:latin typeface="Arial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endParaRPr lang="ru-RU" sz="1800" dirty="0" smtClean="0">
              <a:solidFill>
                <a:schemeClr val="tx1"/>
              </a:solidFill>
              <a:latin typeface="Arial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956" y="1233715"/>
            <a:ext cx="3895309" cy="5347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3"/>
          <p:cNvSpPr txBox="1">
            <a:spLocks noChangeArrowheads="1"/>
          </p:cNvSpPr>
          <p:nvPr/>
        </p:nvSpPr>
        <p:spPr bwMode="auto">
          <a:xfrm>
            <a:off x="573044" y="125606"/>
            <a:ext cx="857095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2800" b="1" dirty="0" smtClean="0">
                <a:solidFill>
                  <a:srgbClr val="990000"/>
                </a:solidFill>
              </a:rPr>
              <a:t>Особенности</a:t>
            </a:r>
            <a:r>
              <a:rPr lang="ru-RU" altLang="ru-RU" sz="3000" b="1" dirty="0" smtClean="0">
                <a:solidFill>
                  <a:srgbClr val="990000"/>
                </a:solidFill>
              </a:rPr>
              <a:t> ТИС ТО</a:t>
            </a:r>
          </a:p>
        </p:txBody>
      </p:sp>
      <p:sp>
        <p:nvSpPr>
          <p:cNvPr id="6148" name="Прямоугольник 1"/>
          <p:cNvSpPr>
            <a:spLocks noChangeArrowheads="1"/>
          </p:cNvSpPr>
          <p:nvPr/>
        </p:nvSpPr>
        <p:spPr bwMode="auto">
          <a:xfrm>
            <a:off x="132202" y="975127"/>
            <a:ext cx="8879595" cy="6478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A89D7F"/>
                </a:solidFill>
                <a:latin typeface="Century Gothic" pitchFamily="34" charset="0"/>
              </a:defRPr>
            </a:lvl1pPr>
            <a:lvl2pPr marL="742950" indent="-28575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3pPr>
            <a:lvl4pPr marL="1600200" indent="-22860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9pPr>
          </a:lstStyle>
          <a:p>
            <a:pPr marL="457200" indent="-457200" eaLnBrk="1" hangingPunct="1">
              <a:spcBef>
                <a:spcPts val="1200"/>
              </a:spcBef>
              <a:buFont typeface="+mj-lt"/>
              <a:buAutoNum type="arabicPeriod"/>
            </a:pPr>
            <a:r>
              <a:rPr lang="ru-RU" altLang="ru-RU" sz="2000" dirty="0" smtClean="0">
                <a:solidFill>
                  <a:schemeClr val="tx1"/>
                </a:solidFill>
                <a:latin typeface="Tahoma" pitchFamily="34" charset="0"/>
              </a:rPr>
              <a:t>Возможность создания ведомственных информационных систем на основе платформы ТИС ТО</a:t>
            </a:r>
          </a:p>
          <a:p>
            <a:pPr marL="457200" indent="-457200" eaLnBrk="1" hangingPunct="1">
              <a:spcBef>
                <a:spcPts val="1200"/>
              </a:spcBef>
              <a:buFont typeface="+mj-lt"/>
              <a:buAutoNum type="arabicPeriod"/>
            </a:pPr>
            <a:r>
              <a:rPr lang="ru-RU" altLang="ru-RU" sz="2000" dirty="0">
                <a:solidFill>
                  <a:schemeClr val="tx1"/>
                </a:solidFill>
                <a:latin typeface="Tahoma" pitchFamily="34" charset="0"/>
              </a:rPr>
              <a:t>Интеграционная шина данных с широкими возможностями по подключению различных источников информации и онлайн-обновлением </a:t>
            </a:r>
            <a:r>
              <a:rPr lang="ru-RU" altLang="ru-RU" sz="2000" dirty="0" smtClean="0">
                <a:solidFill>
                  <a:schemeClr val="tx1"/>
                </a:solidFill>
                <a:latin typeface="Tahoma" pitchFamily="34" charset="0"/>
              </a:rPr>
              <a:t>данных</a:t>
            </a:r>
          </a:p>
          <a:p>
            <a:pPr marL="457200" indent="-457200" eaLnBrk="1" hangingPunct="1">
              <a:spcBef>
                <a:spcPts val="1200"/>
              </a:spcBef>
              <a:buFont typeface="+mj-lt"/>
              <a:buAutoNum type="arabicPeriod"/>
            </a:pPr>
            <a:r>
              <a:rPr lang="ru-RU" altLang="ru-RU" sz="2000" dirty="0" smtClean="0">
                <a:solidFill>
                  <a:schemeClr val="tx1"/>
                </a:solidFill>
                <a:latin typeface="Tahoma" pitchFamily="34" charset="0"/>
              </a:rPr>
              <a:t>Возможность интерактивного представления аналитической информации, предназначенной для оперативного принятия управленческих решений и проведения тематических совещаний (ситуационный центр)</a:t>
            </a:r>
            <a:endParaRPr lang="en-US" altLang="ru-RU" sz="2000" dirty="0" smtClean="0">
              <a:solidFill>
                <a:schemeClr val="tx1"/>
              </a:solidFill>
              <a:latin typeface="Tahoma" pitchFamily="34" charset="0"/>
            </a:endParaRPr>
          </a:p>
          <a:p>
            <a:pPr marL="457200" indent="-457200" eaLnBrk="1" hangingPunct="1">
              <a:spcBef>
                <a:spcPts val="1200"/>
              </a:spcBef>
              <a:buFont typeface="+mj-lt"/>
              <a:buAutoNum type="arabicPeriod"/>
            </a:pPr>
            <a:r>
              <a:rPr lang="ru-RU" altLang="ru-RU" sz="2000" dirty="0" smtClean="0">
                <a:solidFill>
                  <a:schemeClr val="tx1"/>
                </a:solidFill>
                <a:latin typeface="Tahoma" pitchFamily="34" charset="0"/>
              </a:rPr>
              <a:t>Открытая платформа для пространственных данных</a:t>
            </a:r>
          </a:p>
          <a:p>
            <a:pPr marL="457200" indent="-457200" eaLnBrk="1" hangingPunct="1">
              <a:spcBef>
                <a:spcPts val="1200"/>
              </a:spcBef>
              <a:buFont typeface="+mj-lt"/>
              <a:buAutoNum type="arabicPeriod"/>
            </a:pPr>
            <a:r>
              <a:rPr lang="ru-RU" altLang="ru-RU" sz="2000" dirty="0" smtClean="0">
                <a:solidFill>
                  <a:schemeClr val="tx1"/>
                </a:solidFill>
                <a:latin typeface="Tahoma" pitchFamily="34" charset="0"/>
              </a:rPr>
              <a:t>Адаптивный дизайн портала, возможность гибкой настройки отображения </a:t>
            </a:r>
            <a:r>
              <a:rPr lang="ru-RU" altLang="ru-RU" sz="2000" dirty="0">
                <a:solidFill>
                  <a:schemeClr val="tx1"/>
                </a:solidFill>
                <a:latin typeface="Tahoma" pitchFamily="34" charset="0"/>
              </a:rPr>
              <a:t>аналитических </a:t>
            </a:r>
            <a:r>
              <a:rPr lang="ru-RU" altLang="ru-RU" sz="2000" dirty="0" smtClean="0">
                <a:solidFill>
                  <a:schemeClr val="tx1"/>
                </a:solidFill>
                <a:latin typeface="Tahoma" pitchFamily="34" charset="0"/>
              </a:rPr>
              <a:t>материалов (поддержка мобильных устройств)</a:t>
            </a:r>
          </a:p>
          <a:p>
            <a:pPr marL="457200" indent="-457200" eaLnBrk="1" hangingPunct="1">
              <a:spcBef>
                <a:spcPts val="1200"/>
              </a:spcBef>
              <a:buFont typeface="+mj-lt"/>
              <a:buAutoNum type="arabicPeriod"/>
            </a:pPr>
            <a:r>
              <a:rPr lang="ru-RU" altLang="ru-RU" sz="2000" dirty="0">
                <a:solidFill>
                  <a:schemeClr val="tx1"/>
                </a:solidFill>
                <a:latin typeface="Tahoma" pitchFamily="34" charset="0"/>
              </a:rPr>
              <a:t>Возможность взаимодействия с порталом открытых </a:t>
            </a:r>
            <a:r>
              <a:rPr lang="ru-RU" altLang="ru-RU" sz="2000" dirty="0" smtClean="0">
                <a:solidFill>
                  <a:schemeClr val="tx1"/>
                </a:solidFill>
                <a:latin typeface="Tahoma" pitchFamily="34" charset="0"/>
              </a:rPr>
              <a:t>данных</a:t>
            </a:r>
          </a:p>
          <a:p>
            <a:pPr marL="457200" indent="-457200" eaLnBrk="1" hangingPunct="1">
              <a:spcBef>
                <a:spcPts val="1200"/>
              </a:spcBef>
              <a:buFont typeface="+mj-lt"/>
              <a:buAutoNum type="arabicPeriod"/>
            </a:pPr>
            <a:r>
              <a:rPr lang="ru-RU" altLang="ru-RU" sz="2000" dirty="0" smtClean="0">
                <a:solidFill>
                  <a:schemeClr val="tx1"/>
                </a:solidFill>
                <a:latin typeface="Tahoma" pitchFamily="34" charset="0"/>
              </a:rPr>
              <a:t>Возможность </a:t>
            </a:r>
            <a:r>
              <a:rPr lang="ru-RU" altLang="ru-RU" sz="2000" dirty="0">
                <a:solidFill>
                  <a:schemeClr val="tx1"/>
                </a:solidFill>
                <a:latin typeface="Tahoma" pitchFamily="34" charset="0"/>
              </a:rPr>
              <a:t>информатизации деятельности ОМСУ</a:t>
            </a:r>
            <a:endParaRPr lang="en-US" altLang="ru-RU" sz="2000" dirty="0">
              <a:solidFill>
                <a:schemeClr val="tx1"/>
              </a:solidFill>
              <a:latin typeface="Tahoma" pitchFamily="34" charset="0"/>
            </a:endParaRPr>
          </a:p>
          <a:p>
            <a:pPr marL="457200" indent="-457200" eaLnBrk="1" hangingPunct="1">
              <a:spcBef>
                <a:spcPts val="1200"/>
              </a:spcBef>
              <a:buFont typeface="+mj-lt"/>
              <a:buAutoNum type="arabicPeriod"/>
            </a:pPr>
            <a:endParaRPr lang="ru-RU" altLang="ru-RU" sz="2000" dirty="0" smtClean="0">
              <a:solidFill>
                <a:schemeClr val="tx1"/>
              </a:solidFill>
              <a:latin typeface="Tahoma" pitchFamily="34" charset="0"/>
            </a:endParaRPr>
          </a:p>
          <a:p>
            <a:pPr marL="457200" indent="-457200" eaLnBrk="1" hangingPunct="1">
              <a:spcBef>
                <a:spcPts val="600"/>
              </a:spcBef>
              <a:buFont typeface="+mj-lt"/>
              <a:buAutoNum type="arabicPeriod"/>
            </a:pPr>
            <a:endParaRPr lang="ru-RU" altLang="ru-RU" sz="2000" dirty="0" smtClean="0">
              <a:solidFill>
                <a:schemeClr val="tx1"/>
              </a:solidFill>
              <a:latin typeface="Tahoma" pitchFamily="34" charset="0"/>
            </a:endParaRPr>
          </a:p>
        </p:txBody>
      </p:sp>
      <p:pic>
        <p:nvPicPr>
          <p:cNvPr id="7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25606"/>
            <a:ext cx="641263" cy="66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342013670"/>
      </p:ext>
    </p:extLst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3"/>
          <p:cNvSpPr txBox="1">
            <a:spLocks noChangeArrowheads="1"/>
          </p:cNvSpPr>
          <p:nvPr/>
        </p:nvSpPr>
        <p:spPr bwMode="auto">
          <a:xfrm>
            <a:off x="573044" y="125606"/>
            <a:ext cx="857095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3000" b="1" dirty="0" smtClean="0">
                <a:solidFill>
                  <a:srgbClr val="990000"/>
                </a:solidFill>
              </a:rPr>
              <a:t>План </a:t>
            </a:r>
            <a:r>
              <a:rPr lang="ru-RU" altLang="ru-RU" sz="2800" b="1" dirty="0" smtClean="0">
                <a:solidFill>
                  <a:srgbClr val="990000"/>
                </a:solidFill>
              </a:rPr>
              <a:t>развития</a:t>
            </a:r>
            <a:r>
              <a:rPr lang="ru-RU" altLang="ru-RU" sz="3000" b="1" dirty="0" smtClean="0">
                <a:solidFill>
                  <a:srgbClr val="990000"/>
                </a:solidFill>
              </a:rPr>
              <a:t> ТИС ТО</a:t>
            </a:r>
          </a:p>
        </p:txBody>
      </p:sp>
      <p:sp>
        <p:nvSpPr>
          <p:cNvPr id="7172" name="Прямоугольник 1"/>
          <p:cNvSpPr>
            <a:spLocks noChangeArrowheads="1"/>
          </p:cNvSpPr>
          <p:nvPr/>
        </p:nvSpPr>
        <p:spPr bwMode="auto">
          <a:xfrm>
            <a:off x="252413" y="1272788"/>
            <a:ext cx="8567737" cy="52203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A89D7F"/>
                </a:solidFill>
                <a:latin typeface="Century Gothic" pitchFamily="34" charset="0"/>
              </a:defRPr>
            </a:lvl1pPr>
            <a:lvl2pPr marL="742950" indent="-28575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3pPr>
            <a:lvl4pPr marL="1600200" indent="-22860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9pPr>
          </a:lstStyle>
          <a:p>
            <a:pPr algn="just">
              <a:lnSpc>
                <a:spcPct val="107000"/>
              </a:lnSpc>
              <a:spcAft>
                <a:spcPts val="600"/>
              </a:spcAft>
              <a:buFont typeface="+mj-lt"/>
              <a:buAutoNum type="arabicPeriod"/>
              <a:tabLst>
                <a:tab pos="228600" algn="l"/>
              </a:tabLst>
            </a:pPr>
            <a:r>
              <a:rPr lang="ru-RU" sz="20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Подключение информационных </a:t>
            </a:r>
            <a:r>
              <a:rPr lang="ru-RU" sz="20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систем и массивов </a:t>
            </a:r>
            <a:r>
              <a:rPr lang="ru-RU" sz="20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информации</a:t>
            </a:r>
          </a:p>
          <a:p>
            <a:pPr lvl="1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28600" algn="l"/>
              </a:tabLst>
            </a:pPr>
            <a:r>
              <a:rPr lang="ru-RU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Расширение интеграции ТИС ТО с ИАС «Ситуационный центр Томской области</a:t>
            </a:r>
            <a:r>
              <a:rPr lang="ru-RU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», РГИС</a:t>
            </a:r>
            <a:endParaRPr lang="ru-RU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28600" algn="l"/>
              </a:tabLst>
            </a:pPr>
            <a:r>
              <a:rPr lang="ru-RU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Интеграция  </a:t>
            </a:r>
            <a:r>
              <a:rPr lang="ru-RU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информационных систем, находящихся в эксплуатации в ОГВ и </a:t>
            </a:r>
            <a:r>
              <a:rPr lang="ru-RU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ОМСУ</a:t>
            </a:r>
            <a:endParaRPr lang="ru-RU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just">
              <a:lnSpc>
                <a:spcPct val="107000"/>
              </a:lnSpc>
              <a:spcBef>
                <a:spcPts val="1800"/>
              </a:spcBef>
              <a:spcAft>
                <a:spcPts val="600"/>
              </a:spcAft>
              <a:buFont typeface="+mj-lt"/>
              <a:buAutoNum type="arabicPeriod"/>
              <a:tabLst>
                <a:tab pos="228600" algn="l"/>
              </a:tabLst>
            </a:pPr>
            <a:r>
              <a:rPr lang="ru-RU" sz="20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Запуск ТИС ТО в промышленную эксплуатацию</a:t>
            </a:r>
          </a:p>
          <a:p>
            <a:pPr lvl="1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28600" algn="l"/>
              </a:tabLst>
            </a:pPr>
            <a:r>
              <a:rPr lang="ru-RU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Развитие функционала </a:t>
            </a:r>
            <a:r>
              <a:rPr lang="ru-RU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для повышения удобства эксплуатации и информативности представления </a:t>
            </a:r>
            <a:r>
              <a:rPr lang="ru-RU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данных, поиск по порталу</a:t>
            </a:r>
            <a:endParaRPr lang="ru-RU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28600" algn="l"/>
              </a:tabLst>
            </a:pPr>
            <a:r>
              <a:rPr lang="ru-RU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Развитие подсистемы безопасности: шифрование, электронная подпись</a:t>
            </a:r>
          </a:p>
          <a:p>
            <a:pPr lvl="1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28600" algn="l"/>
              </a:tabLst>
            </a:pPr>
            <a:r>
              <a:rPr lang="ru-RU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Техническое обеспечение: аппаратное и </a:t>
            </a:r>
            <a:r>
              <a:rPr lang="ru-RU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программное</a:t>
            </a:r>
          </a:p>
          <a:p>
            <a:pPr lvl="1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28600" algn="l"/>
              </a:tabLst>
            </a:pPr>
            <a:r>
              <a:rPr lang="ru-RU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Организационно-правовое </a:t>
            </a:r>
            <a:r>
              <a:rPr lang="ru-RU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обеспечение: нормативная база, служба оператора и технической поддержки</a:t>
            </a:r>
          </a:p>
          <a:p>
            <a:pPr lvl="1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28600" algn="l"/>
              </a:tabLst>
            </a:pPr>
            <a:r>
              <a:rPr lang="ru-RU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Актуализация данных </a:t>
            </a:r>
            <a:endParaRPr lang="ru-RU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28600" algn="l"/>
              </a:tabLst>
            </a:pPr>
            <a:r>
              <a:rPr lang="ru-RU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Разработка портала ситуационного центра Губернатора</a:t>
            </a:r>
          </a:p>
          <a:p>
            <a:pPr lvl="1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28600" algn="l"/>
              </a:tabLst>
            </a:pPr>
            <a:endParaRPr lang="ru-RU" sz="14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3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25606"/>
            <a:ext cx="641263" cy="66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178478361"/>
      </p:ext>
    </p:extLst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3"/>
          <p:cNvSpPr txBox="1">
            <a:spLocks noChangeArrowheads="1"/>
          </p:cNvSpPr>
          <p:nvPr/>
        </p:nvSpPr>
        <p:spPr bwMode="auto">
          <a:xfrm>
            <a:off x="573044" y="125606"/>
            <a:ext cx="857095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2800" b="1" dirty="0" smtClean="0">
                <a:solidFill>
                  <a:srgbClr val="990000"/>
                </a:solidFill>
              </a:rPr>
              <a:t>План развития ТИС ТО</a:t>
            </a:r>
          </a:p>
        </p:txBody>
      </p:sp>
      <p:sp>
        <p:nvSpPr>
          <p:cNvPr id="7172" name="Прямоугольник 1"/>
          <p:cNvSpPr>
            <a:spLocks noChangeArrowheads="1"/>
          </p:cNvSpPr>
          <p:nvPr/>
        </p:nvSpPr>
        <p:spPr bwMode="auto">
          <a:xfrm>
            <a:off x="252413" y="958463"/>
            <a:ext cx="8567737" cy="5177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A89D7F"/>
                </a:solidFill>
                <a:latin typeface="Century Gothic" pitchFamily="34" charset="0"/>
              </a:defRPr>
            </a:lvl1pPr>
            <a:lvl2pPr marL="742950" indent="-28575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3pPr>
            <a:lvl4pPr marL="1600200" indent="-22860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  <a:buFont typeface="+mj-lt"/>
              <a:buAutoNum type="arabicPeriod" startAt="3"/>
              <a:tabLst>
                <a:tab pos="228600" algn="l"/>
              </a:tabLst>
            </a:pPr>
            <a:r>
              <a:rPr lang="ru-RU" sz="20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Разработка новых функциональных модулей ТИС ТО, в </a:t>
            </a:r>
            <a:r>
              <a:rPr lang="ru-RU" sz="2000" dirty="0" err="1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т.ч</a:t>
            </a:r>
            <a:r>
              <a:rPr lang="ru-RU" sz="20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ведомственных информационных систем в ТИС ТО</a:t>
            </a:r>
          </a:p>
          <a:p>
            <a:pPr lvl="1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28600" algn="l"/>
              </a:tabLst>
            </a:pPr>
            <a:r>
              <a:rPr lang="ru-RU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Создание на базе ТИС ТО геоинформационной системы, объединяющей на единой платформе весь кластер возобновляемых природных ресурсов — лесное, рыбное и охотничье хозяйство (Всероссийское совещание «Основные итоги работы лесного хозяйства в 2014 году, задачи на 2015 год», Совещание в Департаменте лесного хозяйства о подготовке к пожароопасному сезону </a:t>
            </a:r>
            <a:r>
              <a:rPr lang="ru-RU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3"/>
              </a:rPr>
              <a:t>http://tomskles.ru/Press-centr/news/326353/</a:t>
            </a:r>
            <a:r>
              <a:rPr lang="ru-RU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buFont typeface="+mj-lt"/>
              <a:buAutoNum type="arabicPeriod" startAt="3"/>
              <a:tabLst>
                <a:tab pos="228600" algn="l"/>
              </a:tabLst>
            </a:pPr>
            <a:r>
              <a:rPr lang="ru-RU" sz="20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Организация взаимодействия с порталом </a:t>
            </a:r>
            <a:r>
              <a:rPr lang="ru-RU" sz="20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открытых данных </a:t>
            </a:r>
            <a:r>
              <a:rPr lang="ru-RU" sz="20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ТО</a:t>
            </a:r>
            <a:endParaRPr lang="ru-RU" sz="20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just">
              <a:spcBef>
                <a:spcPts val="600"/>
              </a:spcBef>
              <a:spcAft>
                <a:spcPts val="600"/>
              </a:spcAft>
              <a:buFont typeface="+mj-lt"/>
              <a:buAutoNum type="arabicPeriod" startAt="3"/>
              <a:tabLst>
                <a:tab pos="228600" algn="l"/>
              </a:tabLst>
            </a:pPr>
            <a:r>
              <a:rPr lang="ru-RU" sz="20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Расширение возможностей публичного доступа к </a:t>
            </a:r>
            <a:r>
              <a:rPr lang="ru-RU" sz="20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ТИС ТО</a:t>
            </a:r>
          </a:p>
          <a:p>
            <a:pPr lvl="1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28600" algn="l"/>
              </a:tabLst>
            </a:pPr>
            <a:r>
              <a:rPr lang="ru-RU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Краудсорсинг</a:t>
            </a:r>
            <a:r>
              <a:rPr lang="ru-RU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вовлечение населения </a:t>
            </a:r>
            <a:r>
              <a:rPr lang="ru-RU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подачу информации </a:t>
            </a:r>
          </a:p>
          <a:p>
            <a:pPr lvl="1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28600" algn="l"/>
              </a:tabLst>
            </a:pPr>
            <a:r>
              <a:rPr lang="ru-RU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Создание публичных карт и информационных </a:t>
            </a:r>
            <a:r>
              <a:rPr lang="ru-RU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панелей для населения</a:t>
            </a:r>
          </a:p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 startAt="3"/>
              <a:tabLst>
                <a:tab pos="228600" algn="l"/>
              </a:tabLst>
            </a:pPr>
            <a:r>
              <a:rPr lang="ru-RU" sz="20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Информатизация </a:t>
            </a:r>
            <a:r>
              <a:rPr lang="ru-RU" sz="20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деятельности </a:t>
            </a:r>
            <a:r>
              <a:rPr lang="ru-RU" sz="20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ОМСУ ТО на базе ТИС ТО</a:t>
            </a:r>
          </a:p>
          <a:p>
            <a:pPr lvl="1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28600" algn="l"/>
              </a:tabLst>
            </a:pPr>
            <a:endParaRPr lang="ru-RU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28600" algn="l"/>
              </a:tabLst>
            </a:pPr>
            <a:endParaRPr lang="ru-RU" sz="14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3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25606"/>
            <a:ext cx="641263" cy="66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582658674"/>
      </p:ext>
    </p:extLst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3"/>
          <p:cNvSpPr txBox="1">
            <a:spLocks noChangeArrowheads="1"/>
          </p:cNvSpPr>
          <p:nvPr/>
        </p:nvSpPr>
        <p:spPr bwMode="auto">
          <a:xfrm>
            <a:off x="573044" y="125607"/>
            <a:ext cx="857095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2800" b="1" dirty="0" smtClean="0">
                <a:solidFill>
                  <a:srgbClr val="990000"/>
                </a:solidFill>
              </a:rPr>
              <a:t>Выводы</a:t>
            </a:r>
          </a:p>
        </p:txBody>
      </p:sp>
      <p:sp>
        <p:nvSpPr>
          <p:cNvPr id="6148" name="Прямоугольник 1"/>
          <p:cNvSpPr>
            <a:spLocks noChangeArrowheads="1"/>
          </p:cNvSpPr>
          <p:nvPr/>
        </p:nvSpPr>
        <p:spPr bwMode="auto">
          <a:xfrm>
            <a:off x="967740" y="1256065"/>
            <a:ext cx="7833360" cy="1661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A89D7F"/>
                </a:solidFill>
                <a:latin typeface="Century Gothic" pitchFamily="34" charset="0"/>
              </a:defRPr>
            </a:lvl1pPr>
            <a:lvl2pPr marL="742950" indent="-28575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3pPr>
            <a:lvl4pPr marL="1600200" indent="-22860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9pPr>
          </a:lstStyle>
          <a:p>
            <a:pPr marL="457200" indent="-457200" eaLnBrk="1" hangingPunct="1">
              <a:spcBef>
                <a:spcPts val="1200"/>
              </a:spcBef>
              <a:buFont typeface="+mj-lt"/>
              <a:buAutoNum type="arabicPeriod"/>
            </a:pPr>
            <a:r>
              <a:rPr lang="ru-RU" altLang="ru-RU" sz="1800" dirty="0" smtClean="0">
                <a:solidFill>
                  <a:schemeClr val="tx1"/>
                </a:solidFill>
                <a:latin typeface="Tahoma" pitchFamily="34" charset="0"/>
              </a:rPr>
              <a:t>Удобный инструмент для проведения тематических совещаний.</a:t>
            </a:r>
          </a:p>
          <a:p>
            <a:pPr marL="457200" indent="-457200" eaLnBrk="1" hangingPunct="1">
              <a:spcBef>
                <a:spcPts val="1200"/>
              </a:spcBef>
              <a:buFont typeface="+mj-lt"/>
              <a:buAutoNum type="arabicPeriod"/>
            </a:pPr>
            <a:r>
              <a:rPr lang="ru-RU" altLang="ru-RU" sz="1800" dirty="0" smtClean="0">
                <a:solidFill>
                  <a:schemeClr val="tx1"/>
                </a:solidFill>
                <a:latin typeface="Tahoma" pitchFamily="34" charset="0"/>
              </a:rPr>
              <a:t>Оперативный доступ к нужной Вам информации.</a:t>
            </a:r>
          </a:p>
          <a:p>
            <a:pPr marL="457200" indent="-457200" eaLnBrk="1" hangingPunct="1">
              <a:spcBef>
                <a:spcPts val="1200"/>
              </a:spcBef>
              <a:buFont typeface="+mj-lt"/>
              <a:buAutoNum type="arabicPeriod"/>
            </a:pPr>
            <a:r>
              <a:rPr lang="ru-RU" altLang="ru-RU" sz="1800" dirty="0" smtClean="0">
                <a:solidFill>
                  <a:schemeClr val="tx1"/>
                </a:solidFill>
                <a:latin typeface="Tahoma" pitchFamily="34" charset="0"/>
              </a:rPr>
              <a:t>Упрощение межведомственного взаимодействия.</a:t>
            </a:r>
          </a:p>
          <a:p>
            <a:pPr marL="457200" indent="-457200" eaLnBrk="1" hangingPunct="1">
              <a:spcBef>
                <a:spcPts val="1200"/>
              </a:spcBef>
              <a:buFont typeface="+mj-lt"/>
              <a:buAutoNum type="arabicPeriod"/>
            </a:pPr>
            <a:r>
              <a:rPr lang="ru-RU" altLang="ru-RU" sz="1800" dirty="0" smtClean="0">
                <a:solidFill>
                  <a:schemeClr val="tx1"/>
                </a:solidFill>
                <a:latin typeface="Tahoma" pitchFamily="34" charset="0"/>
              </a:rPr>
              <a:t>Внедрение </a:t>
            </a:r>
            <a:r>
              <a:rPr lang="ru-RU" altLang="ru-RU" sz="1800" dirty="0">
                <a:solidFill>
                  <a:schemeClr val="tx1"/>
                </a:solidFill>
                <a:latin typeface="Tahoma" pitchFamily="34" charset="0"/>
              </a:rPr>
              <a:t>принципов открытости и доступности </a:t>
            </a:r>
            <a:r>
              <a:rPr lang="ru-RU" altLang="ru-RU" sz="1800" dirty="0" smtClean="0">
                <a:solidFill>
                  <a:schemeClr val="tx1"/>
                </a:solidFill>
                <a:latin typeface="Tahoma" pitchFamily="34" charset="0"/>
              </a:rPr>
              <a:t>информации.</a:t>
            </a:r>
            <a:endParaRPr lang="en-US" altLang="ru-RU" sz="1800" dirty="0">
              <a:solidFill>
                <a:schemeClr val="tx1"/>
              </a:solidFill>
              <a:latin typeface="Tahoma" pitchFamily="34" charset="0"/>
            </a:endParaRPr>
          </a:p>
        </p:txBody>
      </p:sp>
      <p:pic>
        <p:nvPicPr>
          <p:cNvPr id="7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25606"/>
            <a:ext cx="641263" cy="66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226305" y="847125"/>
            <a:ext cx="887959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A89D7F"/>
                </a:solidFill>
                <a:latin typeface="Century Gothic" pitchFamily="34" charset="0"/>
              </a:defRPr>
            </a:lvl1pPr>
            <a:lvl2pPr marL="742950" indent="-28575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3pPr>
            <a:lvl4pPr marL="1600200" indent="-22860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9pPr>
          </a:lstStyle>
          <a:p>
            <a:pPr marL="457200" indent="-457200" eaLnBrk="1" hangingPunct="1">
              <a:spcBef>
                <a:spcPts val="1200"/>
              </a:spcBef>
              <a:buNone/>
            </a:pPr>
            <a:r>
              <a:rPr lang="ru-RU" altLang="ru-RU" sz="2000" dirty="0" smtClean="0">
                <a:solidFill>
                  <a:schemeClr val="tx1"/>
                </a:solidFill>
                <a:latin typeface="Tahoma" pitchFamily="34" charset="0"/>
              </a:rPr>
              <a:t>	</a:t>
            </a:r>
            <a:r>
              <a:rPr lang="en-US" altLang="ru-RU" sz="2000" dirty="0" smtClean="0">
                <a:solidFill>
                  <a:schemeClr val="tx1"/>
                </a:solidFill>
                <a:latin typeface="Tahoma" pitchFamily="34" charset="0"/>
              </a:rPr>
              <a:t>I. </a:t>
            </a:r>
            <a:r>
              <a:rPr lang="ru-RU" altLang="ru-RU" sz="2000" dirty="0" smtClean="0">
                <a:solidFill>
                  <a:schemeClr val="tx1"/>
                </a:solidFill>
                <a:latin typeface="Tahoma" pitchFamily="34" charset="0"/>
              </a:rPr>
              <a:t>ТИС ТО – это:</a:t>
            </a:r>
          </a:p>
        </p:txBody>
      </p:sp>
      <p:sp>
        <p:nvSpPr>
          <p:cNvPr id="8" name="Прямоугольник 1"/>
          <p:cNvSpPr>
            <a:spLocks noChangeArrowheads="1"/>
          </p:cNvSpPr>
          <p:nvPr/>
        </p:nvSpPr>
        <p:spPr bwMode="auto">
          <a:xfrm>
            <a:off x="622545" y="2985805"/>
            <a:ext cx="7995675" cy="1661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A89D7F"/>
                </a:solidFill>
                <a:latin typeface="Century Gothic" pitchFamily="34" charset="0"/>
              </a:defRPr>
            </a:lvl1pPr>
            <a:lvl2pPr marL="742950" indent="-28575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3pPr>
            <a:lvl4pPr marL="1600200" indent="-22860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9pPr>
          </a:lstStyle>
          <a:p>
            <a:pPr marL="457200" indent="-457200" eaLnBrk="1" hangingPunct="1">
              <a:spcBef>
                <a:spcPts val="1200"/>
              </a:spcBef>
              <a:buNone/>
            </a:pPr>
            <a:r>
              <a:rPr lang="en-US" altLang="ru-RU" sz="2000" dirty="0" smtClean="0">
                <a:solidFill>
                  <a:schemeClr val="tx1"/>
                </a:solidFill>
                <a:latin typeface="Tahoma" pitchFamily="34" charset="0"/>
              </a:rPr>
              <a:t>II. </a:t>
            </a:r>
            <a:r>
              <a:rPr lang="ru-RU" altLang="ru-RU" sz="2000" dirty="0" smtClean="0">
                <a:solidFill>
                  <a:schemeClr val="tx1"/>
                </a:solidFill>
                <a:latin typeface="Tahoma" pitchFamily="34" charset="0"/>
              </a:rPr>
              <a:t>ТИС ТО – </a:t>
            </a:r>
            <a:r>
              <a:rPr lang="ru-RU" altLang="ru-RU" sz="1800" dirty="0" smtClean="0">
                <a:solidFill>
                  <a:schemeClr val="tx1"/>
                </a:solidFill>
                <a:latin typeface="Tahoma" pitchFamily="34" charset="0"/>
              </a:rPr>
              <a:t>это:</a:t>
            </a:r>
          </a:p>
          <a:p>
            <a:pPr marL="457200" indent="-457200" eaLnBrk="1" hangingPunct="1">
              <a:spcBef>
                <a:spcPts val="1200"/>
              </a:spcBef>
              <a:buNone/>
            </a:pPr>
            <a:r>
              <a:rPr lang="ru-RU" altLang="ru-RU" sz="1600" dirty="0" smtClean="0">
                <a:solidFill>
                  <a:schemeClr val="tx1"/>
                </a:solidFill>
                <a:latin typeface="Tahoma" pitchFamily="34" charset="0"/>
              </a:rPr>
              <a:t>	</a:t>
            </a:r>
            <a:r>
              <a:rPr lang="ru-RU" altLang="ru-RU" sz="1800" dirty="0" smtClean="0">
                <a:solidFill>
                  <a:schemeClr val="tx1"/>
                </a:solidFill>
                <a:latin typeface="Tahoma" pitchFamily="34" charset="0"/>
              </a:rPr>
              <a:t>система обеспечения мониторинга и контроля исполнения управленческих решений, в т.ч. в условиях, вызванных изменяющейся экономической ситуацией, и инструмент оперативной корректировки решений в этих условиях.  </a:t>
            </a:r>
          </a:p>
        </p:txBody>
      </p:sp>
      <p:sp>
        <p:nvSpPr>
          <p:cNvPr id="9" name="Прямоугольник 1"/>
          <p:cNvSpPr>
            <a:spLocks noChangeArrowheads="1"/>
          </p:cNvSpPr>
          <p:nvPr/>
        </p:nvSpPr>
        <p:spPr bwMode="auto">
          <a:xfrm>
            <a:off x="121920" y="4776505"/>
            <a:ext cx="8884920" cy="1661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A89D7F"/>
                </a:solidFill>
                <a:latin typeface="Century Gothic" pitchFamily="34" charset="0"/>
              </a:defRPr>
            </a:lvl1pPr>
            <a:lvl2pPr marL="742950" indent="-28575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3pPr>
            <a:lvl4pPr marL="1600200" indent="-22860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9pPr>
          </a:lstStyle>
          <a:p>
            <a:pPr marL="457200" indent="-457200" eaLnBrk="1" hangingPunct="1">
              <a:spcBef>
                <a:spcPts val="1200"/>
              </a:spcBef>
              <a:buNone/>
            </a:pPr>
            <a:r>
              <a:rPr lang="ru-RU" altLang="ru-RU" sz="2000" dirty="0" smtClean="0">
                <a:solidFill>
                  <a:schemeClr val="tx1"/>
                </a:solidFill>
                <a:latin typeface="Tahoma" pitchFamily="34" charset="0"/>
              </a:rPr>
              <a:t>	</a:t>
            </a:r>
            <a:r>
              <a:rPr lang="en-US" altLang="ru-RU" sz="2000" dirty="0" smtClean="0">
                <a:solidFill>
                  <a:schemeClr val="tx1"/>
                </a:solidFill>
                <a:latin typeface="Tahoma" pitchFamily="34" charset="0"/>
              </a:rPr>
              <a:t>III. </a:t>
            </a:r>
            <a:r>
              <a:rPr lang="ru-RU" altLang="ru-RU" sz="2000" dirty="0" smtClean="0">
                <a:solidFill>
                  <a:schemeClr val="tx1"/>
                </a:solidFill>
                <a:latin typeface="Tahoma" pitchFamily="34" charset="0"/>
              </a:rPr>
              <a:t>Интеграция ТИС ТО с РГИС ТО, ИАС «Ситуационный центр» – </a:t>
            </a:r>
            <a:r>
              <a:rPr lang="ru-RU" altLang="ru-RU" sz="1600" dirty="0" smtClean="0">
                <a:solidFill>
                  <a:schemeClr val="tx1"/>
                </a:solidFill>
                <a:latin typeface="Tahoma" pitchFamily="34" charset="0"/>
              </a:rPr>
              <a:t>это:</a:t>
            </a:r>
          </a:p>
          <a:p>
            <a:pPr marL="457200" indent="-457200" eaLnBrk="1" hangingPunct="1">
              <a:spcBef>
                <a:spcPts val="1200"/>
              </a:spcBef>
              <a:buNone/>
            </a:pPr>
            <a:r>
              <a:rPr lang="ru-RU" altLang="ru-RU" sz="1600" dirty="0" smtClean="0">
                <a:solidFill>
                  <a:schemeClr val="tx1"/>
                </a:solidFill>
                <a:latin typeface="Tahoma" pitchFamily="34" charset="0"/>
              </a:rPr>
              <a:t>		</a:t>
            </a:r>
            <a:r>
              <a:rPr lang="ru-RU" altLang="ru-RU" sz="1800" dirty="0" smtClean="0">
                <a:solidFill>
                  <a:schemeClr val="tx1"/>
                </a:solidFill>
                <a:latin typeface="Tahoma" pitchFamily="34" charset="0"/>
              </a:rPr>
              <a:t>возможность повышение эффективности и качества принимаемых 	решений на 	основе профессионального информационно-	аналитического сопровождения и 	круглосуточной технической 	поддержки. </a:t>
            </a:r>
          </a:p>
        </p:txBody>
      </p:sp>
    </p:spTree>
    <p:extLst>
      <p:ext uri="{BB962C8B-B14F-4D97-AF65-F5344CB8AC3E}">
        <p14:creationId xmlns="" xmlns:p14="http://schemas.microsoft.com/office/powerpoint/2010/main" val="2148010077"/>
      </p:ext>
    </p:extLst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3"/>
          <p:cNvSpPr txBox="1">
            <a:spLocks noChangeArrowheads="1"/>
          </p:cNvSpPr>
          <p:nvPr/>
        </p:nvSpPr>
        <p:spPr bwMode="auto">
          <a:xfrm>
            <a:off x="1005840" y="125607"/>
            <a:ext cx="8023860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2800" b="1" dirty="0" smtClean="0">
                <a:solidFill>
                  <a:srgbClr val="990000"/>
                </a:solidFill>
              </a:rPr>
              <a:t>Примеры </a:t>
            </a:r>
          </a:p>
          <a:p>
            <a:pPr algn="ctr" eaLnBrk="1" hangingPunct="1">
              <a:defRPr/>
            </a:pPr>
            <a:r>
              <a:rPr lang="ru-RU" altLang="ru-RU" sz="2000" b="1" dirty="0" smtClean="0">
                <a:solidFill>
                  <a:srgbClr val="990000"/>
                </a:solidFill>
              </a:rPr>
              <a:t>реализации УКАЗА Президента РФ “О формировании системы распределенных ситуационных центров, работающих по единому регламенту взаимодействия” </a:t>
            </a:r>
            <a:br>
              <a:rPr lang="ru-RU" altLang="ru-RU" sz="2000" b="1" dirty="0" smtClean="0">
                <a:solidFill>
                  <a:srgbClr val="990000"/>
                </a:solidFill>
              </a:rPr>
            </a:br>
            <a:r>
              <a:rPr lang="ru-RU" altLang="ru-RU" sz="2000" b="1" dirty="0" smtClean="0">
                <a:solidFill>
                  <a:srgbClr val="990000"/>
                </a:solidFill>
              </a:rPr>
              <a:t>от 25 июля 2013 г. № 648 </a:t>
            </a:r>
          </a:p>
        </p:txBody>
      </p:sp>
      <p:pic>
        <p:nvPicPr>
          <p:cNvPr id="7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25606"/>
            <a:ext cx="641263" cy="66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165345" y="1982505"/>
            <a:ext cx="8879595" cy="3939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A89D7F"/>
                </a:solidFill>
                <a:latin typeface="Century Gothic" pitchFamily="34" charset="0"/>
              </a:defRPr>
            </a:lvl1pPr>
            <a:lvl2pPr marL="742950" indent="-28575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3pPr>
            <a:lvl4pPr marL="1600200" indent="-22860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9pPr>
          </a:lstStyle>
          <a:p>
            <a:pPr marL="457200" indent="-457200" algn="just" eaLnBrk="1" hangingPunct="1">
              <a:spcBef>
                <a:spcPts val="1200"/>
              </a:spcBef>
              <a:buFont typeface="Wingdings" pitchFamily="2" charset="2"/>
              <a:buChar char="ü"/>
            </a:pPr>
            <a:r>
              <a:rPr lang="ru-RU" altLang="ru-RU" sz="2000" b="1" dirty="0" smtClean="0">
                <a:solidFill>
                  <a:schemeClr val="tx1"/>
                </a:solidFill>
                <a:latin typeface="Tahoma" pitchFamily="34" charset="0"/>
              </a:rPr>
              <a:t>Федеральный уровень: </a:t>
            </a:r>
          </a:p>
          <a:p>
            <a:pPr marL="457200" indent="-457200" algn="just" eaLnBrk="1" hangingPunct="1">
              <a:spcBef>
                <a:spcPts val="1200"/>
              </a:spcBef>
              <a:buNone/>
            </a:pPr>
            <a:r>
              <a:rPr lang="ru-RU" altLang="ru-RU" sz="2000" b="1" dirty="0" smtClean="0">
                <a:solidFill>
                  <a:srgbClr val="FF0000"/>
                </a:solidFill>
                <a:latin typeface="Tahoma" pitchFamily="34" charset="0"/>
              </a:rPr>
              <a:t>	03.12.2014</a:t>
            </a:r>
            <a:r>
              <a:rPr lang="ru-RU" altLang="ru-RU" sz="2000" dirty="0" smtClean="0">
                <a:solidFill>
                  <a:srgbClr val="FF0000"/>
                </a:solidFill>
                <a:latin typeface="Tahoma" pitchFamily="34" charset="0"/>
              </a:rPr>
              <a:t> </a:t>
            </a:r>
            <a:r>
              <a:rPr lang="ru-RU" altLang="ru-RU" sz="2000" dirty="0" smtClean="0">
                <a:solidFill>
                  <a:schemeClr val="tx1"/>
                </a:solidFill>
                <a:latin typeface="Tahoma" pitchFamily="34" charset="0"/>
              </a:rPr>
              <a:t>Открылся ситуационный центр Минобороны РФ с использованием «стопроцентно отечественных ИТ». «Это глубоко интегрированная система управления Вооруженными силами, своего рода современная Ставка верховного главнокомандующего. Это — наш мозг», — заявил министр обороны Сергей Шойгу. </a:t>
            </a:r>
          </a:p>
          <a:p>
            <a:pPr marL="457200" indent="-457200" algn="just" eaLnBrk="1" hangingPunct="1">
              <a:spcBef>
                <a:spcPts val="1200"/>
              </a:spcBef>
              <a:buFont typeface="Wingdings" pitchFamily="2" charset="2"/>
              <a:buChar char="ü"/>
            </a:pPr>
            <a:r>
              <a:rPr lang="ru-RU" altLang="ru-RU" sz="2000" b="1" dirty="0" smtClean="0">
                <a:solidFill>
                  <a:schemeClr val="tx1"/>
                </a:solidFill>
                <a:latin typeface="Tahoma" pitchFamily="34" charset="0"/>
              </a:rPr>
              <a:t>Региональный уровень:</a:t>
            </a:r>
            <a:r>
              <a:rPr lang="ru-RU" altLang="ru-RU" sz="2000" dirty="0" smtClean="0">
                <a:solidFill>
                  <a:schemeClr val="tx1"/>
                </a:solidFill>
                <a:latin typeface="Tahoma" pitchFamily="34" charset="0"/>
              </a:rPr>
              <a:t> </a:t>
            </a:r>
          </a:p>
          <a:p>
            <a:pPr marL="457200" indent="-457200" algn="just" eaLnBrk="1" hangingPunct="1">
              <a:spcBef>
                <a:spcPts val="1200"/>
              </a:spcBef>
              <a:buNone/>
            </a:pPr>
            <a:r>
              <a:rPr lang="ru-RU" altLang="ru-RU" sz="2000" dirty="0" smtClean="0">
                <a:solidFill>
                  <a:schemeClr val="tx1"/>
                </a:solidFill>
                <a:latin typeface="Tahoma" pitchFamily="34" charset="0"/>
              </a:rPr>
              <a:t>	</a:t>
            </a:r>
            <a:r>
              <a:rPr lang="en-US" altLang="ru-RU" sz="2000" b="1" dirty="0" smtClean="0">
                <a:solidFill>
                  <a:srgbClr val="FF0000"/>
                </a:solidFill>
                <a:latin typeface="Tahoma" pitchFamily="34" charset="0"/>
              </a:rPr>
              <a:t>0</a:t>
            </a:r>
            <a:r>
              <a:rPr lang="ru-RU" altLang="ru-RU" sz="2000" b="1" dirty="0" smtClean="0">
                <a:solidFill>
                  <a:srgbClr val="FF0000"/>
                </a:solidFill>
                <a:latin typeface="Tahoma" pitchFamily="34" charset="0"/>
              </a:rPr>
              <a:t>5</a:t>
            </a:r>
            <a:r>
              <a:rPr lang="en-US" altLang="ru-RU" sz="2000" b="1" dirty="0" smtClean="0">
                <a:solidFill>
                  <a:srgbClr val="FF0000"/>
                </a:solidFill>
                <a:latin typeface="Tahoma" pitchFamily="34" charset="0"/>
              </a:rPr>
              <a:t>.08.</a:t>
            </a:r>
            <a:r>
              <a:rPr lang="ru-RU" altLang="ru-RU" sz="2000" b="1" dirty="0" smtClean="0">
                <a:solidFill>
                  <a:srgbClr val="FF0000"/>
                </a:solidFill>
                <a:latin typeface="Tahoma" pitchFamily="34" charset="0"/>
              </a:rPr>
              <a:t>2014 </a:t>
            </a:r>
            <a:r>
              <a:rPr lang="ru-RU" altLang="ru-RU" sz="2000" dirty="0" smtClean="0">
                <a:solidFill>
                  <a:schemeClr val="tx1"/>
                </a:solidFill>
                <a:latin typeface="Tahoma" pitchFamily="34" charset="0"/>
              </a:rPr>
              <a:t>Администрации Главы Республики Саха (Якутия) и Правительства Республики Саха (Якутия), образован аппарат Ситуационного центра Главы Республики Саха (Якутия) со штатной численностью 5 единиц. </a:t>
            </a:r>
          </a:p>
        </p:txBody>
      </p:sp>
      <p:sp>
        <p:nvSpPr>
          <p:cNvPr id="10" name="Прямоугольник 1"/>
          <p:cNvSpPr>
            <a:spLocks noChangeArrowheads="1"/>
          </p:cNvSpPr>
          <p:nvPr/>
        </p:nvSpPr>
        <p:spPr bwMode="auto">
          <a:xfrm>
            <a:off x="264405" y="4832385"/>
            <a:ext cx="887959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A89D7F"/>
                </a:solidFill>
                <a:latin typeface="Century Gothic" pitchFamily="34" charset="0"/>
              </a:defRPr>
            </a:lvl1pPr>
            <a:lvl2pPr marL="742950" indent="-28575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3pPr>
            <a:lvl4pPr marL="1600200" indent="-22860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9pPr>
          </a:lstStyle>
          <a:p>
            <a:pPr marL="457200" indent="-457200" algn="just" eaLnBrk="1" hangingPunct="1">
              <a:spcBef>
                <a:spcPts val="1200"/>
              </a:spcBef>
              <a:buNone/>
            </a:pPr>
            <a:endParaRPr lang="ru-RU" altLang="ru-RU" sz="2000" dirty="0" smtClean="0">
              <a:solidFill>
                <a:schemeClr val="tx1"/>
              </a:solidFill>
              <a:latin typeface="Tahoma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48010077"/>
      </p:ext>
    </p:extLst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Line 37"/>
          <p:cNvSpPr>
            <a:spLocks noChangeShapeType="1"/>
          </p:cNvSpPr>
          <p:nvPr/>
        </p:nvSpPr>
        <p:spPr bwMode="auto">
          <a:xfrm>
            <a:off x="5364163" y="4221163"/>
            <a:ext cx="0" cy="2232025"/>
          </a:xfrm>
          <a:prstGeom prst="line">
            <a:avLst/>
          </a:prstGeom>
          <a:noFill/>
          <a:ln w="19050">
            <a:solidFill>
              <a:srgbClr val="002060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102870" tIns="51435" rIns="102870" bIns="51435"/>
          <a:lstStyle/>
          <a:p>
            <a:pPr>
              <a:lnSpc>
                <a:spcPct val="70000"/>
              </a:lnSpc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09" name="Text Box 17"/>
          <p:cNvSpPr txBox="1">
            <a:spLocks noChangeArrowheads="1"/>
          </p:cNvSpPr>
          <p:nvPr/>
        </p:nvSpPr>
        <p:spPr bwMode="auto">
          <a:xfrm>
            <a:off x="7092280" y="5589240"/>
            <a:ext cx="1620000" cy="90000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CDCDCD"/>
              </a:gs>
            </a:gsLst>
            <a:lin ang="2700000" scaled="1"/>
          </a:gradFill>
          <a:ln w="12700" algn="ctr">
            <a:solidFill>
              <a:srgbClr val="C00000"/>
            </a:solidFill>
            <a:prstDash val="sysDash"/>
            <a:miter lim="800000"/>
            <a:headEnd/>
            <a:tailEnd/>
          </a:ln>
          <a:effectLst/>
          <a:scene3d>
            <a:camera prst="orthographicFront"/>
            <a:lightRig rig="threePt" dir="t">
              <a:rot lat="0" lon="0" rev="1800000"/>
            </a:lightRig>
          </a:scene3d>
          <a:sp3d/>
        </p:spPr>
        <p:txBody>
          <a:bodyPr lIns="0" tIns="0" rIns="0" bIns="0" anchor="ctr"/>
          <a:lstStyle/>
          <a:p>
            <a:pPr algn="ctr" defTabSz="652463">
              <a:lnSpc>
                <a:spcPts val="800"/>
              </a:lnSpc>
              <a:defRPr/>
            </a:pPr>
            <a:endParaRPr lang="ru-RU" sz="900" b="1" dirty="0">
              <a:solidFill>
                <a:srgbClr val="2E4564"/>
              </a:solidFill>
              <a:latin typeface="Arial Narrow" pitchFamily="34" charset="0"/>
            </a:endParaRPr>
          </a:p>
        </p:txBody>
      </p:sp>
      <p:sp>
        <p:nvSpPr>
          <p:cNvPr id="106" name="Text Box 17"/>
          <p:cNvSpPr txBox="1">
            <a:spLocks noChangeArrowheads="1"/>
          </p:cNvSpPr>
          <p:nvPr/>
        </p:nvSpPr>
        <p:spPr bwMode="auto">
          <a:xfrm>
            <a:off x="6732240" y="4250564"/>
            <a:ext cx="1584000" cy="90000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CDCDCD"/>
              </a:gs>
            </a:gsLst>
            <a:lin ang="2700000" scaled="1"/>
          </a:gradFill>
          <a:ln w="12700" algn="ctr">
            <a:solidFill>
              <a:srgbClr val="C00000"/>
            </a:solidFill>
            <a:prstDash val="sysDash"/>
            <a:miter lim="800000"/>
            <a:headEnd/>
            <a:tailEnd/>
          </a:ln>
          <a:effectLst/>
          <a:scene3d>
            <a:camera prst="orthographicFront"/>
            <a:lightRig rig="threePt" dir="t">
              <a:rot lat="0" lon="0" rev="1800000"/>
            </a:lightRig>
          </a:scene3d>
          <a:sp3d/>
        </p:spPr>
        <p:txBody>
          <a:bodyPr lIns="0" tIns="0" rIns="0" bIns="0" anchor="ctr"/>
          <a:lstStyle/>
          <a:p>
            <a:pPr algn="ctr" defTabSz="652463">
              <a:lnSpc>
                <a:spcPts val="800"/>
              </a:lnSpc>
              <a:defRPr/>
            </a:pPr>
            <a:endParaRPr lang="ru-RU" sz="900" b="1" dirty="0">
              <a:solidFill>
                <a:srgbClr val="2E4564"/>
              </a:solidFill>
              <a:latin typeface="Arial Narrow" pitchFamily="34" charset="0"/>
            </a:endParaRPr>
          </a:p>
        </p:txBody>
      </p:sp>
      <p:sp>
        <p:nvSpPr>
          <p:cNvPr id="187" name="Line 34"/>
          <p:cNvSpPr>
            <a:spLocks noChangeShapeType="1"/>
          </p:cNvSpPr>
          <p:nvPr/>
        </p:nvSpPr>
        <p:spPr bwMode="auto">
          <a:xfrm rot="5400000">
            <a:off x="4518026" y="1108075"/>
            <a:ext cx="0" cy="4645025"/>
          </a:xfrm>
          <a:prstGeom prst="line">
            <a:avLst/>
          </a:prstGeom>
          <a:noFill/>
          <a:ln w="19050">
            <a:solidFill>
              <a:srgbClr val="002060"/>
            </a:solidFill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102870" tIns="51435" rIns="102870" bIns="51435"/>
          <a:lstStyle/>
          <a:p>
            <a:pPr>
              <a:lnSpc>
                <a:spcPct val="70000"/>
              </a:lnSpc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16" name="Полилиния 115"/>
          <p:cNvSpPr/>
          <p:nvPr/>
        </p:nvSpPr>
        <p:spPr bwMode="auto">
          <a:xfrm>
            <a:off x="3059113" y="4076700"/>
            <a:ext cx="396875" cy="2305050"/>
          </a:xfrm>
          <a:custGeom>
            <a:avLst/>
            <a:gdLst>
              <a:gd name="connsiteX0" fmla="*/ 542260 w 542260"/>
              <a:gd name="connsiteY0" fmla="*/ 0 h 563526"/>
              <a:gd name="connsiteX1" fmla="*/ 0 w 542260"/>
              <a:gd name="connsiteY1" fmla="*/ 0 h 563526"/>
              <a:gd name="connsiteX2" fmla="*/ 0 w 542260"/>
              <a:gd name="connsiteY2" fmla="*/ 563526 h 5635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42260" h="563526">
                <a:moveTo>
                  <a:pt x="542260" y="0"/>
                </a:moveTo>
                <a:lnTo>
                  <a:pt x="0" y="0"/>
                </a:lnTo>
                <a:lnTo>
                  <a:pt x="0" y="563526"/>
                </a:lnTo>
              </a:path>
            </a:pathLst>
          </a:custGeom>
          <a:noFill/>
          <a:ln w="19050">
            <a:solidFill>
              <a:srgbClr val="002060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>
              <a:defRPr/>
            </a:pPr>
            <a:endParaRPr lang="ru-RU">
              <a:latin typeface="Arial" charset="0"/>
            </a:endParaRPr>
          </a:p>
        </p:txBody>
      </p:sp>
      <p:sp>
        <p:nvSpPr>
          <p:cNvPr id="164" name="Freeform 35"/>
          <p:cNvSpPr>
            <a:spLocks/>
          </p:cNvSpPr>
          <p:nvPr/>
        </p:nvSpPr>
        <p:spPr bwMode="auto">
          <a:xfrm>
            <a:off x="1042988" y="3933825"/>
            <a:ext cx="2370137" cy="1871663"/>
          </a:xfrm>
          <a:custGeom>
            <a:avLst/>
            <a:gdLst>
              <a:gd name="T0" fmla="*/ 2147483647 w 606"/>
              <a:gd name="T1" fmla="*/ 2147483647 h 1136"/>
              <a:gd name="T2" fmla="*/ 2147483647 w 606"/>
              <a:gd name="T3" fmla="*/ 0 h 1136"/>
              <a:gd name="T4" fmla="*/ 2147483647 w 606"/>
              <a:gd name="T5" fmla="*/ 2147483647 h 1136"/>
              <a:gd name="T6" fmla="*/ 0 w 606"/>
              <a:gd name="T7" fmla="*/ 2147483647 h 1136"/>
              <a:gd name="T8" fmla="*/ 0 60000 65536"/>
              <a:gd name="T9" fmla="*/ 0 60000 65536"/>
              <a:gd name="T10" fmla="*/ 0 60000 65536"/>
              <a:gd name="T11" fmla="*/ 0 60000 65536"/>
              <a:gd name="T12" fmla="*/ 0 w 606"/>
              <a:gd name="T13" fmla="*/ 0 h 1136"/>
              <a:gd name="T14" fmla="*/ 606 w 606"/>
              <a:gd name="T15" fmla="*/ 1136 h 11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06" h="1136">
                <a:moveTo>
                  <a:pt x="606" y="1"/>
                </a:moveTo>
                <a:lnTo>
                  <a:pt x="439" y="0"/>
                </a:lnTo>
                <a:lnTo>
                  <a:pt x="439" y="1135"/>
                </a:lnTo>
                <a:lnTo>
                  <a:pt x="0" y="1136"/>
                </a:lnTo>
              </a:path>
            </a:pathLst>
          </a:custGeom>
          <a:noFill/>
          <a:ln w="19050">
            <a:solidFill>
              <a:srgbClr val="002060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431" tIns="45715" rIns="91431" bIns="45715"/>
          <a:lstStyle/>
          <a:p>
            <a:pPr algn="ctr">
              <a:lnSpc>
                <a:spcPct val="70000"/>
              </a:lnSpc>
              <a:defRPr/>
            </a:pPr>
            <a:endParaRPr lang="ru-RU"/>
          </a:p>
        </p:txBody>
      </p:sp>
      <p:grpSp>
        <p:nvGrpSpPr>
          <p:cNvPr id="2" name="Группа 113"/>
          <p:cNvGrpSpPr>
            <a:grpSpLocks/>
          </p:cNvGrpSpPr>
          <p:nvPr/>
        </p:nvGrpSpPr>
        <p:grpSpPr bwMode="auto">
          <a:xfrm>
            <a:off x="647700" y="5408613"/>
            <a:ext cx="1763713" cy="1046162"/>
            <a:chOff x="647744" y="5409116"/>
            <a:chExt cx="1764016" cy="1045402"/>
          </a:xfrm>
        </p:grpSpPr>
        <p:sp>
          <p:nvSpPr>
            <p:cNvPr id="111" name="Text Box 17"/>
            <p:cNvSpPr txBox="1">
              <a:spLocks noChangeArrowheads="1"/>
            </p:cNvSpPr>
            <p:nvPr/>
          </p:nvSpPr>
          <p:spPr bwMode="auto">
            <a:xfrm>
              <a:off x="647744" y="5554518"/>
              <a:ext cx="1620000" cy="900000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CDCDCD"/>
                </a:gs>
              </a:gsLst>
              <a:lin ang="2700000" scaled="1"/>
            </a:gradFill>
            <a:ln w="12700" algn="ctr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scene3d>
              <a:camera prst="orthographicFront"/>
              <a:lightRig rig="threePt" dir="t">
                <a:rot lat="0" lon="0" rev="1800000"/>
              </a:lightRig>
            </a:scene3d>
            <a:sp3d/>
          </p:spPr>
          <p:txBody>
            <a:bodyPr lIns="0" tIns="0" rIns="0" bIns="0" anchor="ctr"/>
            <a:lstStyle/>
            <a:p>
              <a:pPr algn="ctr" defTabSz="652463">
                <a:lnSpc>
                  <a:spcPts val="800"/>
                </a:lnSpc>
                <a:defRPr/>
              </a:pPr>
              <a:endParaRPr lang="ru-RU" sz="900" b="1" dirty="0">
                <a:solidFill>
                  <a:srgbClr val="2E4564"/>
                </a:solidFill>
                <a:latin typeface="Arial Narrow" pitchFamily="34" charset="0"/>
              </a:endParaRPr>
            </a:p>
          </p:txBody>
        </p:sp>
        <p:sp>
          <p:nvSpPr>
            <p:cNvPr id="166" name="Rectangle 32"/>
            <p:cNvSpPr>
              <a:spLocks noChangeArrowheads="1"/>
            </p:cNvSpPr>
            <p:nvPr/>
          </p:nvSpPr>
          <p:spPr bwMode="auto">
            <a:xfrm>
              <a:off x="694689" y="5506050"/>
              <a:ext cx="1621060" cy="90020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9525" algn="ctr">
              <a:noFill/>
              <a:miter lim="800000"/>
              <a:headEnd/>
              <a:tailEnd/>
            </a:ln>
            <a:effectLst/>
            <a:scene3d>
              <a:camera prst="orthographicFront"/>
              <a:lightRig rig="threePt" dir="t">
                <a:rot lat="0" lon="0" rev="1800000"/>
              </a:lightRig>
            </a:scene3d>
            <a:sp3d>
              <a:bevelT w="19050" h="19050" prst="angle"/>
            </a:sp3d>
          </p:spPr>
          <p:txBody>
            <a:bodyPr lIns="0" tIns="72000" rIns="0" bIns="0"/>
            <a:lstStyle/>
            <a:p>
              <a:pPr algn="ctr">
                <a:lnSpc>
                  <a:spcPts val="700"/>
                </a:lnSpc>
                <a:defRPr/>
              </a:pPr>
              <a:endParaRPr lang="ru-RU" sz="800" b="1" dirty="0">
                <a:solidFill>
                  <a:srgbClr val="2E456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67" name="Rectangle 32"/>
            <p:cNvSpPr>
              <a:spLocks noChangeArrowheads="1"/>
            </p:cNvSpPr>
            <p:nvPr/>
          </p:nvSpPr>
          <p:spPr bwMode="auto">
            <a:xfrm>
              <a:off x="742694" y="5457583"/>
              <a:ext cx="1621060" cy="90020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algn="ctr">
              <a:noFill/>
              <a:miter lim="800000"/>
              <a:headEnd/>
              <a:tailEnd/>
            </a:ln>
            <a:effectLst/>
            <a:scene3d>
              <a:camera prst="orthographicFront"/>
              <a:lightRig rig="threePt" dir="t">
                <a:rot lat="0" lon="0" rev="1800000"/>
              </a:lightRig>
            </a:scene3d>
            <a:sp3d>
              <a:bevelT w="19050" h="19050" prst="angle"/>
            </a:sp3d>
          </p:spPr>
          <p:txBody>
            <a:bodyPr lIns="0" tIns="72000" rIns="0" bIns="0"/>
            <a:lstStyle/>
            <a:p>
              <a:pPr algn="ctr">
                <a:lnSpc>
                  <a:spcPts val="700"/>
                </a:lnSpc>
                <a:defRPr/>
              </a:pPr>
              <a:endParaRPr lang="ru-RU" sz="800" b="1" dirty="0">
                <a:solidFill>
                  <a:srgbClr val="2E456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grpSp>
          <p:nvGrpSpPr>
            <p:cNvPr id="3" name="Группа 112"/>
            <p:cNvGrpSpPr>
              <a:grpSpLocks/>
            </p:cNvGrpSpPr>
            <p:nvPr/>
          </p:nvGrpSpPr>
          <p:grpSpPr bwMode="auto">
            <a:xfrm>
              <a:off x="790700" y="5409116"/>
              <a:ext cx="1621060" cy="900204"/>
              <a:chOff x="790700" y="5481180"/>
              <a:chExt cx="1621060" cy="900204"/>
            </a:xfrm>
          </p:grpSpPr>
          <p:sp>
            <p:nvSpPr>
              <p:cNvPr id="168" name="Rectangle 32"/>
              <p:cNvSpPr>
                <a:spLocks noChangeArrowheads="1"/>
              </p:cNvSpPr>
              <p:nvPr/>
            </p:nvSpPr>
            <p:spPr bwMode="auto">
              <a:xfrm>
                <a:off x="790700" y="5481180"/>
                <a:ext cx="1621060" cy="900204"/>
              </a:xfrm>
              <a:prstGeom prst="rect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CDCDCD"/>
                  </a:gs>
                </a:gsLst>
                <a:lin ang="2700000" scaled="1"/>
              </a:gradFill>
              <a:ln w="9525" algn="ctr">
                <a:noFill/>
                <a:miter lim="800000"/>
                <a:headEnd/>
                <a:tailEnd/>
              </a:ln>
              <a:effectLst/>
              <a:scene3d>
                <a:camera prst="orthographicFront"/>
                <a:lightRig rig="threePt" dir="t">
                  <a:rot lat="0" lon="0" rev="5400000"/>
                </a:lightRig>
              </a:scene3d>
              <a:sp3d>
                <a:bevelT w="19050" h="19050" prst="angle"/>
              </a:sp3d>
            </p:spPr>
            <p:txBody>
              <a:bodyPr lIns="0" tIns="36000" rIns="0" bIns="0"/>
              <a:lstStyle/>
              <a:p>
                <a:pPr algn="ctr">
                  <a:lnSpc>
                    <a:spcPts val="700"/>
                  </a:lnSpc>
                  <a:defRPr/>
                </a:pPr>
                <a:r>
                  <a:rPr lang="ru-RU" sz="900" b="1" dirty="0">
                    <a:solidFill>
                      <a:srgbClr val="2E4564"/>
                    </a:solidFill>
                    <a:latin typeface="Arial Narrow" pitchFamily="34" charset="0"/>
                  </a:rPr>
                  <a:t>СЦ ППП РФ в ФО</a:t>
                </a:r>
              </a:p>
            </p:txBody>
          </p:sp>
          <p:pic>
            <p:nvPicPr>
              <p:cNvPr id="169" name="Picture 3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095496" y="5623951"/>
                <a:ext cx="1009823" cy="72020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blurRad="57785" dist="33020" dir="3180000" algn="ctr">
                  <a:srgbClr val="000000">
                    <a:alpha val="30000"/>
                  </a:srgbClr>
                </a:outerShdw>
              </a:effectLst>
            </p:spPr>
          </p:pic>
        </p:grpSp>
      </p:grpSp>
      <p:sp>
        <p:nvSpPr>
          <p:cNvPr id="170" name="Freeform 32"/>
          <p:cNvSpPr>
            <a:spLocks/>
          </p:cNvSpPr>
          <p:nvPr/>
        </p:nvSpPr>
        <p:spPr bwMode="auto">
          <a:xfrm flipH="1">
            <a:off x="5568950" y="1279525"/>
            <a:ext cx="1547813" cy="1728788"/>
          </a:xfrm>
          <a:custGeom>
            <a:avLst/>
            <a:gdLst>
              <a:gd name="T0" fmla="*/ 0 w 1089"/>
              <a:gd name="T1" fmla="*/ 0 h 1225"/>
              <a:gd name="T2" fmla="*/ 2147483647 w 1089"/>
              <a:gd name="T3" fmla="*/ 0 h 1225"/>
              <a:gd name="T4" fmla="*/ 2147483647 w 1089"/>
              <a:gd name="T5" fmla="*/ 2147483647 h 1225"/>
              <a:gd name="T6" fmla="*/ 2147483647 w 1089"/>
              <a:gd name="T7" fmla="*/ 2147483647 h 1225"/>
              <a:gd name="T8" fmla="*/ 0 60000 65536"/>
              <a:gd name="T9" fmla="*/ 0 60000 65536"/>
              <a:gd name="T10" fmla="*/ 0 60000 65536"/>
              <a:gd name="T11" fmla="*/ 0 60000 65536"/>
              <a:gd name="T12" fmla="*/ 0 w 1089"/>
              <a:gd name="T13" fmla="*/ 0 h 1225"/>
              <a:gd name="T14" fmla="*/ 1089 w 1089"/>
              <a:gd name="T15" fmla="*/ 1225 h 122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089" h="1225">
                <a:moveTo>
                  <a:pt x="0" y="0"/>
                </a:moveTo>
                <a:lnTo>
                  <a:pt x="771" y="0"/>
                </a:lnTo>
                <a:lnTo>
                  <a:pt x="771" y="1225"/>
                </a:lnTo>
                <a:lnTo>
                  <a:pt x="1089" y="1225"/>
                </a:lnTo>
              </a:path>
            </a:pathLst>
          </a:custGeom>
          <a:noFill/>
          <a:ln w="19050">
            <a:solidFill>
              <a:srgbClr val="002060"/>
            </a:solidFill>
            <a:round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lIns="91431" tIns="45715" rIns="91431" bIns="45715"/>
          <a:lstStyle/>
          <a:p>
            <a:pPr algn="ctr">
              <a:lnSpc>
                <a:spcPct val="70000"/>
              </a:lnSpc>
              <a:defRPr/>
            </a:pPr>
            <a:endParaRPr lang="ru-RU"/>
          </a:p>
        </p:txBody>
      </p:sp>
      <p:grpSp>
        <p:nvGrpSpPr>
          <p:cNvPr id="4" name="Группа 170"/>
          <p:cNvGrpSpPr>
            <a:grpSpLocks/>
          </p:cNvGrpSpPr>
          <p:nvPr/>
        </p:nvGrpSpPr>
        <p:grpSpPr bwMode="auto">
          <a:xfrm>
            <a:off x="7010400" y="1141413"/>
            <a:ext cx="1800225" cy="731837"/>
            <a:chOff x="7010705" y="1141525"/>
            <a:chExt cx="1800000" cy="731428"/>
          </a:xfrm>
        </p:grpSpPr>
        <p:grpSp>
          <p:nvGrpSpPr>
            <p:cNvPr id="5" name="Группа 86"/>
            <p:cNvGrpSpPr>
              <a:grpSpLocks/>
            </p:cNvGrpSpPr>
            <p:nvPr/>
          </p:nvGrpSpPr>
          <p:grpSpPr bwMode="auto">
            <a:xfrm>
              <a:off x="7010705" y="1142175"/>
              <a:ext cx="1800000" cy="730778"/>
              <a:chOff x="7156444" y="1182687"/>
              <a:chExt cx="1722438" cy="730778"/>
            </a:xfrm>
          </p:grpSpPr>
          <p:sp>
            <p:nvSpPr>
              <p:cNvPr id="7335" name="Rectangle 63"/>
              <p:cNvSpPr>
                <a:spLocks noChangeArrowheads="1"/>
              </p:cNvSpPr>
              <p:nvPr/>
            </p:nvSpPr>
            <p:spPr bwMode="auto">
              <a:xfrm>
                <a:off x="7156444" y="1182687"/>
                <a:ext cx="1722438" cy="684000"/>
              </a:xfrm>
              <a:prstGeom prst="rect">
                <a:avLst/>
              </a:prstGeom>
              <a:gradFill rotWithShape="1">
                <a:gsLst>
                  <a:gs pos="0">
                    <a:srgbClr val="FFEAD5"/>
                  </a:gs>
                  <a:gs pos="100000">
                    <a:srgbClr val="C0B0A0"/>
                  </a:gs>
                </a:gsLst>
                <a:lin ang="2700000" scaled="1"/>
              </a:gradFill>
              <a:ln w="38100">
                <a:noFill/>
                <a:miter lim="800000"/>
                <a:headEnd/>
                <a:tailEnd/>
              </a:ln>
            </p:spPr>
            <p:txBody>
              <a:bodyPr wrap="none" lIns="68408" tIns="36000" rIns="68408" bIns="36000"/>
              <a:lstStyle/>
              <a:p>
                <a:pPr algn="ctr">
                  <a:lnSpc>
                    <a:spcPts val="800"/>
                  </a:lnSpc>
                </a:pPr>
                <a:endParaRPr lang="ru-RU" sz="900">
                  <a:latin typeface="Arial Narrow" pitchFamily="34" charset="0"/>
                  <a:cs typeface="Arial" pitchFamily="34" charset="0"/>
                </a:endParaRPr>
              </a:p>
            </p:txBody>
          </p:sp>
          <p:sp>
            <p:nvSpPr>
              <p:cNvPr id="7336" name="Прямоугольник 174"/>
              <p:cNvSpPr>
                <a:spLocks noChangeArrowheads="1"/>
              </p:cNvSpPr>
              <p:nvPr/>
            </p:nvSpPr>
            <p:spPr bwMode="auto">
              <a:xfrm>
                <a:off x="7928536" y="1433334"/>
                <a:ext cx="928694" cy="4801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36000" rIns="0">
                <a:spAutoFit/>
              </a:bodyPr>
              <a:lstStyle/>
              <a:p>
                <a:pPr>
                  <a:lnSpc>
                    <a:spcPct val="70000"/>
                  </a:lnSpc>
                  <a:buClr>
                    <a:srgbClr val="C00000"/>
                  </a:buClr>
                  <a:buSzPct val="100000"/>
                  <a:buFont typeface="Wingdings" pitchFamily="2" charset="2"/>
                  <a:buChar char="§"/>
                </a:pPr>
                <a:r>
                  <a:rPr lang="ru-RU" sz="900" b="1">
                    <a:solidFill>
                      <a:srgbClr val="002060"/>
                    </a:solidFill>
                    <a:latin typeface="Arial Narrow" pitchFamily="34" charset="0"/>
                  </a:rPr>
                  <a:t> Мобильный СЦ</a:t>
                </a:r>
              </a:p>
              <a:p>
                <a:pPr>
                  <a:lnSpc>
                    <a:spcPct val="70000"/>
                  </a:lnSpc>
                  <a:buClr>
                    <a:srgbClr val="C00000"/>
                  </a:buClr>
                  <a:buSzPct val="100000"/>
                  <a:buFont typeface="Wingdings" pitchFamily="2" charset="2"/>
                  <a:buChar char="§"/>
                </a:pPr>
                <a:r>
                  <a:rPr lang="ru-RU" sz="900" b="1">
                    <a:solidFill>
                      <a:srgbClr val="002060"/>
                    </a:solidFill>
                    <a:latin typeface="Arial Narrow" pitchFamily="34" charset="0"/>
                  </a:rPr>
                  <a:t> Выносные </a:t>
                </a:r>
              </a:p>
              <a:p>
                <a:pPr>
                  <a:lnSpc>
                    <a:spcPct val="70000"/>
                  </a:lnSpc>
                  <a:buClr>
                    <a:srgbClr val="5F5F5F"/>
                  </a:buClr>
                  <a:buSzPts val="700"/>
                </a:pPr>
                <a:r>
                  <a:rPr lang="ru-RU" sz="900" b="1">
                    <a:solidFill>
                      <a:srgbClr val="002060"/>
                    </a:solidFill>
                    <a:latin typeface="Arial Narrow" pitchFamily="34" charset="0"/>
                  </a:rPr>
                  <a:t>мультимедийные</a:t>
                </a:r>
              </a:p>
              <a:p>
                <a:pPr>
                  <a:lnSpc>
                    <a:spcPct val="70000"/>
                  </a:lnSpc>
                  <a:buClr>
                    <a:srgbClr val="5F5F5F"/>
                  </a:buClr>
                  <a:buSzPts val="700"/>
                </a:pPr>
                <a:r>
                  <a:rPr lang="ru-RU" sz="900" b="1">
                    <a:solidFill>
                      <a:srgbClr val="002060"/>
                    </a:solidFill>
                    <a:latin typeface="Arial Narrow" pitchFamily="34" charset="0"/>
                  </a:rPr>
                  <a:t>комплексы</a:t>
                </a:r>
              </a:p>
            </p:txBody>
          </p:sp>
        </p:grpSp>
        <p:sp>
          <p:nvSpPr>
            <p:cNvPr id="173" name="Rectangle 2"/>
            <p:cNvSpPr>
              <a:spLocks noChangeArrowheads="1"/>
            </p:cNvSpPr>
            <p:nvPr/>
          </p:nvSpPr>
          <p:spPr bwMode="auto">
            <a:xfrm>
              <a:off x="7010705" y="1141525"/>
              <a:ext cx="1800000" cy="252271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100000">
                  <a:srgbClr val="C00000">
                    <a:alpha val="60000"/>
                  </a:srgbClr>
                </a:gs>
              </a:gsLst>
              <a:lin ang="13500000" scaled="1"/>
              <a:tileRect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anchor="ctr"/>
            <a:lstStyle/>
            <a:p>
              <a:pPr algn="ctr">
                <a:lnSpc>
                  <a:spcPts val="900"/>
                </a:lnSpc>
                <a:defRPr/>
              </a:pPr>
              <a:r>
                <a:rPr lang="ru-RU" sz="9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itchFamily="34" charset="0"/>
                </a:rPr>
                <a:t>ПРАВИТЕЛЬСТВО РФ</a:t>
              </a:r>
            </a:p>
          </p:txBody>
        </p:sp>
      </p:grpSp>
      <p:grpSp>
        <p:nvGrpSpPr>
          <p:cNvPr id="6" name="Группа 175"/>
          <p:cNvGrpSpPr>
            <a:grpSpLocks/>
          </p:cNvGrpSpPr>
          <p:nvPr/>
        </p:nvGrpSpPr>
        <p:grpSpPr bwMode="auto">
          <a:xfrm>
            <a:off x="6842125" y="3201988"/>
            <a:ext cx="1968500" cy="539750"/>
            <a:chOff x="6841906" y="3201744"/>
            <a:chExt cx="1968799" cy="540000"/>
          </a:xfrm>
        </p:grpSpPr>
        <p:sp>
          <p:nvSpPr>
            <p:cNvPr id="7331" name="Text Box 37"/>
            <p:cNvSpPr txBox="1">
              <a:spLocks noChangeArrowheads="1"/>
            </p:cNvSpPr>
            <p:nvPr/>
          </p:nvSpPr>
          <p:spPr bwMode="auto">
            <a:xfrm>
              <a:off x="7010705" y="3201744"/>
              <a:ext cx="1800000" cy="540000"/>
            </a:xfrm>
            <a:prstGeom prst="rect">
              <a:avLst/>
            </a:prstGeom>
            <a:gradFill rotWithShape="1">
              <a:gsLst>
                <a:gs pos="0">
                  <a:srgbClr val="FFEAD5"/>
                </a:gs>
                <a:gs pos="100000">
                  <a:srgbClr val="C0B0A0"/>
                </a:gs>
              </a:gsLst>
              <a:lin ang="2700000" scaled="1"/>
            </a:gradFill>
            <a:ln w="19050" cap="rnd" algn="ctr">
              <a:noFill/>
              <a:prstDash val="sysDot"/>
              <a:miter lim="800000"/>
              <a:headEnd/>
              <a:tailEnd/>
            </a:ln>
          </p:spPr>
          <p:txBody>
            <a:bodyPr lIns="68408" tIns="35012" rIns="68408" bIns="0"/>
            <a:lstStyle/>
            <a:p>
              <a:pPr algn="ctr">
                <a:lnSpc>
                  <a:spcPts val="800"/>
                </a:lnSpc>
              </a:pPr>
              <a:r>
                <a:rPr lang="ru-RU" sz="900" b="1">
                  <a:solidFill>
                    <a:srgbClr val="800000"/>
                  </a:solidFill>
                  <a:latin typeface="Arial Narrow" pitchFamily="34" charset="0"/>
                </a:rPr>
                <a:t>ФЕДЕРАЛЬНЫЕ ОРГАНЫ ИСПОЛНИТЕЛЬНОЙ ВЛАСТИ</a:t>
              </a:r>
            </a:p>
            <a:p>
              <a:pPr algn="ctr">
                <a:lnSpc>
                  <a:spcPts val="700"/>
                </a:lnSpc>
              </a:pPr>
              <a:r>
                <a:rPr lang="ru-RU" sz="900" b="1">
                  <a:solidFill>
                    <a:srgbClr val="800000"/>
                  </a:solidFill>
                  <a:latin typeface="Arial Narrow" pitchFamily="34" charset="0"/>
                </a:rPr>
                <a:t>(руководство осуществляет </a:t>
              </a:r>
            </a:p>
            <a:p>
              <a:pPr algn="ctr">
                <a:lnSpc>
                  <a:spcPts val="700"/>
                </a:lnSpc>
              </a:pPr>
              <a:r>
                <a:rPr lang="ru-RU" sz="900" b="1">
                  <a:solidFill>
                    <a:srgbClr val="800000"/>
                  </a:solidFill>
                  <a:latin typeface="Arial Narrow" pitchFamily="34" charset="0"/>
                </a:rPr>
                <a:t>Правительство РФ)</a:t>
              </a:r>
              <a:endParaRPr lang="ru-RU" sz="900">
                <a:latin typeface="Arial Narrow" pitchFamily="34" charset="0"/>
              </a:endParaRPr>
            </a:p>
          </p:txBody>
        </p:sp>
        <p:sp>
          <p:nvSpPr>
            <p:cNvPr id="178" name="Rectangle 2"/>
            <p:cNvSpPr>
              <a:spLocks noChangeArrowheads="1"/>
            </p:cNvSpPr>
            <p:nvPr/>
          </p:nvSpPr>
          <p:spPr bwMode="auto">
            <a:xfrm>
              <a:off x="6841906" y="3201744"/>
              <a:ext cx="179415" cy="540000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100000">
                  <a:srgbClr val="C00000">
                    <a:alpha val="60000"/>
                  </a:srgbClr>
                </a:gs>
              </a:gsLst>
              <a:lin ang="13500000" scaled="1"/>
              <a:tileRect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anchor="ctr">
              <a:spAutoFit/>
            </a:bodyPr>
            <a:lstStyle/>
            <a:p>
              <a:pPr algn="ctr" eaLnBrk="0" hangingPunct="0">
                <a:spcBef>
                  <a:spcPts val="0"/>
                </a:spcBef>
                <a:defRPr/>
              </a:pPr>
              <a:endParaRPr lang="ru-RU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</p:grpSp>
      <p:grpSp>
        <p:nvGrpSpPr>
          <p:cNvPr id="7" name="Группа 178"/>
          <p:cNvGrpSpPr>
            <a:grpSpLocks/>
          </p:cNvGrpSpPr>
          <p:nvPr/>
        </p:nvGrpSpPr>
        <p:grpSpPr bwMode="auto">
          <a:xfrm>
            <a:off x="417513" y="3201988"/>
            <a:ext cx="1800225" cy="539750"/>
            <a:chOff x="805453" y="3201729"/>
            <a:chExt cx="1800000" cy="540000"/>
          </a:xfrm>
        </p:grpSpPr>
        <p:sp>
          <p:nvSpPr>
            <p:cNvPr id="7329" name="Text Box 37"/>
            <p:cNvSpPr txBox="1">
              <a:spLocks noChangeArrowheads="1"/>
            </p:cNvSpPr>
            <p:nvPr/>
          </p:nvSpPr>
          <p:spPr bwMode="auto">
            <a:xfrm>
              <a:off x="805453" y="3201729"/>
              <a:ext cx="1800000" cy="540000"/>
            </a:xfrm>
            <a:prstGeom prst="rect">
              <a:avLst/>
            </a:prstGeom>
            <a:gradFill rotWithShape="1">
              <a:gsLst>
                <a:gs pos="0">
                  <a:srgbClr val="FFEAD5"/>
                </a:gs>
                <a:gs pos="100000">
                  <a:srgbClr val="C0B0A0"/>
                </a:gs>
              </a:gsLst>
              <a:lin ang="2700000" scaled="1"/>
            </a:gradFill>
            <a:ln w="19050" cap="rnd" algn="ctr">
              <a:noFill/>
              <a:prstDash val="sysDot"/>
              <a:miter lim="800000"/>
              <a:headEnd/>
              <a:tailEnd/>
            </a:ln>
          </p:spPr>
          <p:txBody>
            <a:bodyPr lIns="68408" tIns="35012" rIns="68408" bIns="0"/>
            <a:lstStyle/>
            <a:p>
              <a:pPr algn="ctr">
                <a:lnSpc>
                  <a:spcPts val="800"/>
                </a:lnSpc>
              </a:pPr>
              <a:r>
                <a:rPr lang="ru-RU" sz="900" b="1">
                  <a:solidFill>
                    <a:srgbClr val="800000"/>
                  </a:solidFill>
                  <a:latin typeface="Arial Narrow" pitchFamily="34" charset="0"/>
                </a:rPr>
                <a:t>ФЕДЕРАЛЬНЫЕ ОРГАНЫ ИСПОЛНИТЕЛЬНОЙ ВЛАСТИ</a:t>
              </a:r>
            </a:p>
            <a:p>
              <a:pPr algn="ctr">
                <a:lnSpc>
                  <a:spcPts val="700"/>
                </a:lnSpc>
              </a:pPr>
              <a:r>
                <a:rPr lang="ru-RU" sz="900" b="1">
                  <a:solidFill>
                    <a:srgbClr val="800000"/>
                  </a:solidFill>
                  <a:latin typeface="Arial Narrow" pitchFamily="34" charset="0"/>
                </a:rPr>
                <a:t>(руководство осуществляет </a:t>
              </a:r>
            </a:p>
            <a:p>
              <a:pPr algn="ctr">
                <a:lnSpc>
                  <a:spcPts val="700"/>
                </a:lnSpc>
              </a:pPr>
              <a:r>
                <a:rPr lang="ru-RU" sz="900" b="1">
                  <a:solidFill>
                    <a:srgbClr val="800000"/>
                  </a:solidFill>
                  <a:latin typeface="Arial Narrow" pitchFamily="34" charset="0"/>
                </a:rPr>
                <a:t>Президент РФ)</a:t>
              </a:r>
              <a:endParaRPr lang="ru-RU" sz="900">
                <a:latin typeface="Arial Narrow" pitchFamily="34" charset="0"/>
              </a:endParaRPr>
            </a:p>
          </p:txBody>
        </p:sp>
        <p:sp>
          <p:nvSpPr>
            <p:cNvPr id="181" name="Rectangle 2"/>
            <p:cNvSpPr>
              <a:spLocks noChangeArrowheads="1"/>
            </p:cNvSpPr>
            <p:nvPr/>
          </p:nvSpPr>
          <p:spPr bwMode="auto">
            <a:xfrm>
              <a:off x="805453" y="3201729"/>
              <a:ext cx="179365" cy="540000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100000">
                  <a:srgbClr val="C00000">
                    <a:alpha val="60000"/>
                  </a:srgbClr>
                </a:gs>
              </a:gsLst>
              <a:lin ang="13500000" scaled="1"/>
              <a:tileRect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anchor="ctr">
              <a:spAutoFit/>
            </a:bodyPr>
            <a:lstStyle/>
            <a:p>
              <a:pPr algn="ctr" eaLnBrk="0" hangingPunct="0">
                <a:spcBef>
                  <a:spcPts val="0"/>
                </a:spcBef>
                <a:defRPr/>
              </a:pPr>
              <a:endParaRPr lang="ru-RU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182" name="Freeform 11"/>
          <p:cNvSpPr>
            <a:spLocks/>
          </p:cNvSpPr>
          <p:nvPr/>
        </p:nvSpPr>
        <p:spPr bwMode="auto">
          <a:xfrm>
            <a:off x="2012950" y="1279525"/>
            <a:ext cx="1547813" cy="1728788"/>
          </a:xfrm>
          <a:custGeom>
            <a:avLst/>
            <a:gdLst>
              <a:gd name="T0" fmla="*/ 0 w 1089"/>
              <a:gd name="T1" fmla="*/ 0 h 1225"/>
              <a:gd name="T2" fmla="*/ 2147483647 w 1089"/>
              <a:gd name="T3" fmla="*/ 0 h 1225"/>
              <a:gd name="T4" fmla="*/ 2147483647 w 1089"/>
              <a:gd name="T5" fmla="*/ 2147483647 h 1225"/>
              <a:gd name="T6" fmla="*/ 2147483647 w 1089"/>
              <a:gd name="T7" fmla="*/ 2147483647 h 1225"/>
              <a:gd name="T8" fmla="*/ 0 60000 65536"/>
              <a:gd name="T9" fmla="*/ 0 60000 65536"/>
              <a:gd name="T10" fmla="*/ 0 60000 65536"/>
              <a:gd name="T11" fmla="*/ 0 60000 65536"/>
              <a:gd name="T12" fmla="*/ 0 w 1089"/>
              <a:gd name="T13" fmla="*/ 0 h 1225"/>
              <a:gd name="T14" fmla="*/ 1089 w 1089"/>
              <a:gd name="T15" fmla="*/ 1225 h 122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089" h="1225">
                <a:moveTo>
                  <a:pt x="0" y="0"/>
                </a:moveTo>
                <a:lnTo>
                  <a:pt x="771" y="0"/>
                </a:lnTo>
                <a:lnTo>
                  <a:pt x="771" y="1225"/>
                </a:lnTo>
                <a:lnTo>
                  <a:pt x="1089" y="1225"/>
                </a:lnTo>
              </a:path>
            </a:pathLst>
          </a:custGeom>
          <a:noFill/>
          <a:ln w="19050">
            <a:solidFill>
              <a:srgbClr val="002060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431" tIns="45715" rIns="91431" bIns="45715"/>
          <a:lstStyle/>
          <a:p>
            <a:pPr algn="ctr">
              <a:lnSpc>
                <a:spcPct val="70000"/>
              </a:lnSpc>
              <a:defRPr/>
            </a:pPr>
            <a:endParaRPr lang="ru-RU" dirty="0"/>
          </a:p>
        </p:txBody>
      </p:sp>
      <p:grpSp>
        <p:nvGrpSpPr>
          <p:cNvPr id="8" name="Группа 182"/>
          <p:cNvGrpSpPr>
            <a:grpSpLocks/>
          </p:cNvGrpSpPr>
          <p:nvPr/>
        </p:nvGrpSpPr>
        <p:grpSpPr bwMode="auto">
          <a:xfrm>
            <a:off x="401638" y="1141413"/>
            <a:ext cx="1816100" cy="684212"/>
            <a:chOff x="401001" y="1141525"/>
            <a:chExt cx="1816042" cy="684650"/>
          </a:xfrm>
        </p:grpSpPr>
        <p:sp>
          <p:nvSpPr>
            <p:cNvPr id="7326" name="Rectangle 9"/>
            <p:cNvSpPr>
              <a:spLocks noChangeArrowheads="1"/>
            </p:cNvSpPr>
            <p:nvPr/>
          </p:nvSpPr>
          <p:spPr bwMode="auto">
            <a:xfrm>
              <a:off x="417043" y="1142175"/>
              <a:ext cx="1800000" cy="684000"/>
            </a:xfrm>
            <a:prstGeom prst="rect">
              <a:avLst/>
            </a:prstGeom>
            <a:gradFill rotWithShape="1">
              <a:gsLst>
                <a:gs pos="0">
                  <a:srgbClr val="FFEAD5"/>
                </a:gs>
                <a:gs pos="100000">
                  <a:srgbClr val="C0B0A0"/>
                </a:gs>
              </a:gsLst>
              <a:lin ang="2700000" scaled="1"/>
            </a:gradFill>
            <a:ln w="19050" cap="rnd">
              <a:noFill/>
              <a:prstDash val="sysDot"/>
              <a:miter lim="800000"/>
              <a:headEnd/>
              <a:tailEnd/>
            </a:ln>
          </p:spPr>
          <p:txBody>
            <a:bodyPr wrap="none" lIns="68408" tIns="35012" rIns="68408" bIns="0"/>
            <a:lstStyle/>
            <a:p>
              <a:pPr algn="ctr">
                <a:lnSpc>
                  <a:spcPts val="800"/>
                </a:lnSpc>
              </a:pPr>
              <a:endParaRPr lang="ru-RU" sz="900">
                <a:latin typeface="Arial Narrow" pitchFamily="34" charset="0"/>
              </a:endParaRPr>
            </a:p>
          </p:txBody>
        </p:sp>
        <p:sp>
          <p:nvSpPr>
            <p:cNvPr id="7327" name="Прямоугольник 184"/>
            <p:cNvSpPr>
              <a:spLocks noChangeArrowheads="1"/>
            </p:cNvSpPr>
            <p:nvPr/>
          </p:nvSpPr>
          <p:spPr bwMode="auto">
            <a:xfrm>
              <a:off x="401001" y="1399821"/>
              <a:ext cx="1000132" cy="383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0">
              <a:spAutoFit/>
            </a:bodyPr>
            <a:lstStyle/>
            <a:p>
              <a:pPr>
                <a:lnSpc>
                  <a:spcPct val="70000"/>
                </a:lnSpc>
                <a:buClr>
                  <a:srgbClr val="C00000"/>
                </a:buClr>
                <a:buSzPct val="100000"/>
                <a:buFont typeface="Wingdings" pitchFamily="2" charset="2"/>
                <a:buChar char="§"/>
              </a:pPr>
              <a:r>
                <a:rPr lang="ru-RU" sz="900" b="1" dirty="0">
                  <a:solidFill>
                    <a:srgbClr val="002060"/>
                  </a:solidFill>
                  <a:latin typeface="Arial Narrow" pitchFamily="34" charset="0"/>
                </a:rPr>
                <a:t> Выносной </a:t>
              </a:r>
              <a:endParaRPr lang="en-US" sz="900" b="1" dirty="0">
                <a:solidFill>
                  <a:srgbClr val="002060"/>
                </a:solidFill>
                <a:latin typeface="Arial Narrow" pitchFamily="34" charset="0"/>
              </a:endParaRPr>
            </a:p>
            <a:p>
              <a:pPr>
                <a:lnSpc>
                  <a:spcPct val="70000"/>
                </a:lnSpc>
              </a:pPr>
              <a:r>
                <a:rPr lang="ru-RU" sz="900" b="1" dirty="0">
                  <a:solidFill>
                    <a:srgbClr val="002060"/>
                  </a:solidFill>
                  <a:latin typeface="Arial Narrow" pitchFamily="34" charset="0"/>
                </a:rPr>
                <a:t>мультимедийный </a:t>
              </a:r>
            </a:p>
            <a:p>
              <a:pPr>
                <a:lnSpc>
                  <a:spcPct val="70000"/>
                </a:lnSpc>
              </a:pPr>
              <a:r>
                <a:rPr lang="ru-RU" sz="900" b="1" dirty="0">
                  <a:solidFill>
                    <a:srgbClr val="002060"/>
                  </a:solidFill>
                  <a:latin typeface="Arial Narrow" pitchFamily="34" charset="0"/>
                </a:rPr>
                <a:t>комплекс</a:t>
              </a:r>
              <a:endParaRPr lang="ru-RU" sz="900" dirty="0">
                <a:solidFill>
                  <a:srgbClr val="002060"/>
                </a:solidFill>
              </a:endParaRPr>
            </a:p>
          </p:txBody>
        </p:sp>
        <p:sp>
          <p:nvSpPr>
            <p:cNvPr id="186" name="Rectangle 2"/>
            <p:cNvSpPr>
              <a:spLocks noChangeArrowheads="1"/>
            </p:cNvSpPr>
            <p:nvPr/>
          </p:nvSpPr>
          <p:spPr bwMode="auto">
            <a:xfrm>
              <a:off x="416875" y="1141525"/>
              <a:ext cx="1800168" cy="252574"/>
            </a:xfrm>
            <a:prstGeom prst="rect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100000">
                  <a:srgbClr val="C00000">
                    <a:alpha val="60000"/>
                  </a:srgbClr>
                </a:gs>
              </a:gsLst>
              <a:lin ang="13500000" scaled="1"/>
              <a:tileRect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anchor="ctr"/>
            <a:lstStyle/>
            <a:p>
              <a:pPr algn="ctr">
                <a:lnSpc>
                  <a:spcPts val="900"/>
                </a:lnSpc>
                <a:defRPr/>
              </a:pPr>
              <a:r>
                <a:rPr lang="ru-RU" sz="9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itchFamily="34" charset="0"/>
                </a:rPr>
                <a:t>АДМИНИСТРАЦИЯ</a:t>
              </a:r>
            </a:p>
            <a:p>
              <a:pPr algn="ctr">
                <a:lnSpc>
                  <a:spcPts val="900"/>
                </a:lnSpc>
                <a:defRPr/>
              </a:pPr>
              <a:r>
                <a:rPr lang="ru-RU" sz="9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itchFamily="34" charset="0"/>
                </a:rPr>
                <a:t>ПРЕЗИДЕНТА РФ</a:t>
              </a:r>
            </a:p>
          </p:txBody>
        </p:sp>
      </p:grpSp>
      <p:sp>
        <p:nvSpPr>
          <p:cNvPr id="188" name="Line 37"/>
          <p:cNvSpPr>
            <a:spLocks noChangeShapeType="1"/>
          </p:cNvSpPr>
          <p:nvPr/>
        </p:nvSpPr>
        <p:spPr bwMode="auto">
          <a:xfrm>
            <a:off x="4041775" y="4221163"/>
            <a:ext cx="0" cy="503237"/>
          </a:xfrm>
          <a:prstGeom prst="line">
            <a:avLst/>
          </a:prstGeom>
          <a:noFill/>
          <a:ln w="19050">
            <a:solidFill>
              <a:srgbClr val="002060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102870" tIns="51435" rIns="102870" bIns="51435"/>
          <a:lstStyle/>
          <a:p>
            <a:pPr>
              <a:lnSpc>
                <a:spcPct val="70000"/>
              </a:lnSpc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89" name="Freeform 33"/>
          <p:cNvSpPr>
            <a:spLocks/>
          </p:cNvSpPr>
          <p:nvPr/>
        </p:nvSpPr>
        <p:spPr bwMode="auto">
          <a:xfrm flipH="1">
            <a:off x="5686425" y="2014538"/>
            <a:ext cx="539750" cy="1079500"/>
          </a:xfrm>
          <a:custGeom>
            <a:avLst/>
            <a:gdLst>
              <a:gd name="T0" fmla="*/ 0 w 480"/>
              <a:gd name="T1" fmla="*/ 2147483647 h 953"/>
              <a:gd name="T2" fmla="*/ 2147483647 w 480"/>
              <a:gd name="T3" fmla="*/ 0 h 953"/>
              <a:gd name="T4" fmla="*/ 2147483647 w 480"/>
              <a:gd name="T5" fmla="*/ 2147483647 h 953"/>
              <a:gd name="T6" fmla="*/ 2147483647 w 480"/>
              <a:gd name="T7" fmla="*/ 2147483647 h 953"/>
              <a:gd name="T8" fmla="*/ 0 60000 65536"/>
              <a:gd name="T9" fmla="*/ 0 60000 65536"/>
              <a:gd name="T10" fmla="*/ 0 60000 65536"/>
              <a:gd name="T11" fmla="*/ 0 60000 65536"/>
              <a:gd name="T12" fmla="*/ 0 w 480"/>
              <a:gd name="T13" fmla="*/ 0 h 953"/>
              <a:gd name="T14" fmla="*/ 480 w 480"/>
              <a:gd name="T15" fmla="*/ 953 h 95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80" h="953">
                <a:moveTo>
                  <a:pt x="0" y="1"/>
                </a:moveTo>
                <a:lnTo>
                  <a:pt x="104" y="0"/>
                </a:lnTo>
                <a:lnTo>
                  <a:pt x="104" y="953"/>
                </a:lnTo>
                <a:lnTo>
                  <a:pt x="480" y="953"/>
                </a:lnTo>
              </a:path>
            </a:pathLst>
          </a:custGeom>
          <a:noFill/>
          <a:ln w="19050">
            <a:solidFill>
              <a:srgbClr val="002060"/>
            </a:solidFill>
            <a:round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lIns="91431" tIns="45715" rIns="91431" bIns="45715"/>
          <a:lstStyle/>
          <a:p>
            <a:pPr algn="ctr">
              <a:lnSpc>
                <a:spcPct val="70000"/>
              </a:lnSpc>
              <a:defRPr/>
            </a:pPr>
            <a:endParaRPr lang="ru-RU"/>
          </a:p>
        </p:txBody>
      </p:sp>
      <p:sp>
        <p:nvSpPr>
          <p:cNvPr id="190" name="Freeform 35"/>
          <p:cNvSpPr>
            <a:spLocks/>
          </p:cNvSpPr>
          <p:nvPr/>
        </p:nvSpPr>
        <p:spPr bwMode="auto">
          <a:xfrm flipH="1">
            <a:off x="5580063" y="4038600"/>
            <a:ext cx="2736850" cy="1622425"/>
          </a:xfrm>
          <a:custGeom>
            <a:avLst/>
            <a:gdLst>
              <a:gd name="T0" fmla="*/ 2147483647 w 606"/>
              <a:gd name="T1" fmla="*/ 2147483647 h 1136"/>
              <a:gd name="T2" fmla="*/ 2147483647 w 606"/>
              <a:gd name="T3" fmla="*/ 0 h 1136"/>
              <a:gd name="T4" fmla="*/ 2147483647 w 606"/>
              <a:gd name="T5" fmla="*/ 2147483647 h 1136"/>
              <a:gd name="T6" fmla="*/ 0 w 606"/>
              <a:gd name="T7" fmla="*/ 2147483647 h 1136"/>
              <a:gd name="T8" fmla="*/ 0 60000 65536"/>
              <a:gd name="T9" fmla="*/ 0 60000 65536"/>
              <a:gd name="T10" fmla="*/ 0 60000 65536"/>
              <a:gd name="T11" fmla="*/ 0 60000 65536"/>
              <a:gd name="T12" fmla="*/ 0 w 606"/>
              <a:gd name="T13" fmla="*/ 0 h 1136"/>
              <a:gd name="T14" fmla="*/ 606 w 606"/>
              <a:gd name="T15" fmla="*/ 1136 h 11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06" h="1136">
                <a:moveTo>
                  <a:pt x="606" y="1"/>
                </a:moveTo>
                <a:lnTo>
                  <a:pt x="439" y="0"/>
                </a:lnTo>
                <a:lnTo>
                  <a:pt x="439" y="1135"/>
                </a:lnTo>
                <a:lnTo>
                  <a:pt x="0" y="1136"/>
                </a:lnTo>
              </a:path>
            </a:pathLst>
          </a:custGeom>
          <a:noFill/>
          <a:ln w="19050">
            <a:solidFill>
              <a:srgbClr val="002060"/>
            </a:solidFill>
            <a:round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lIns="91431" tIns="45715" rIns="91431" bIns="45715"/>
          <a:lstStyle/>
          <a:p>
            <a:pPr algn="ctr">
              <a:lnSpc>
                <a:spcPct val="70000"/>
              </a:lnSpc>
              <a:defRPr/>
            </a:pPr>
            <a:endParaRPr lang="ru-RU"/>
          </a:p>
        </p:txBody>
      </p:sp>
      <p:sp>
        <p:nvSpPr>
          <p:cNvPr id="191" name="Line 10"/>
          <p:cNvSpPr>
            <a:spLocks noChangeShapeType="1"/>
          </p:cNvSpPr>
          <p:nvPr/>
        </p:nvSpPr>
        <p:spPr bwMode="auto">
          <a:xfrm>
            <a:off x="4570413" y="2179638"/>
            <a:ext cx="3175" cy="755650"/>
          </a:xfrm>
          <a:prstGeom prst="line">
            <a:avLst/>
          </a:prstGeom>
          <a:noFill/>
          <a:ln w="19050">
            <a:solidFill>
              <a:srgbClr val="002060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102870" tIns="51435" rIns="102870" bIns="51435"/>
          <a:lstStyle/>
          <a:p>
            <a:pPr>
              <a:lnSpc>
                <a:spcPct val="70000"/>
              </a:lnSpc>
              <a:defRPr/>
            </a:pP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92" name="Freeform 12"/>
          <p:cNvSpPr>
            <a:spLocks/>
          </p:cNvSpPr>
          <p:nvPr/>
        </p:nvSpPr>
        <p:spPr bwMode="auto">
          <a:xfrm>
            <a:off x="2913063" y="2014538"/>
            <a:ext cx="539750" cy="1079500"/>
          </a:xfrm>
          <a:custGeom>
            <a:avLst/>
            <a:gdLst>
              <a:gd name="T0" fmla="*/ 0 w 480"/>
              <a:gd name="T1" fmla="*/ 2147483647 h 953"/>
              <a:gd name="T2" fmla="*/ 2147483647 w 480"/>
              <a:gd name="T3" fmla="*/ 0 h 953"/>
              <a:gd name="T4" fmla="*/ 2147483647 w 480"/>
              <a:gd name="T5" fmla="*/ 2147483647 h 953"/>
              <a:gd name="T6" fmla="*/ 2147483647 w 480"/>
              <a:gd name="T7" fmla="*/ 2147483647 h 953"/>
              <a:gd name="T8" fmla="*/ 0 60000 65536"/>
              <a:gd name="T9" fmla="*/ 0 60000 65536"/>
              <a:gd name="T10" fmla="*/ 0 60000 65536"/>
              <a:gd name="T11" fmla="*/ 0 60000 65536"/>
              <a:gd name="T12" fmla="*/ 0 w 480"/>
              <a:gd name="T13" fmla="*/ 0 h 953"/>
              <a:gd name="T14" fmla="*/ 480 w 480"/>
              <a:gd name="T15" fmla="*/ 953 h 95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80" h="953">
                <a:moveTo>
                  <a:pt x="0" y="1"/>
                </a:moveTo>
                <a:lnTo>
                  <a:pt x="104" y="0"/>
                </a:lnTo>
                <a:lnTo>
                  <a:pt x="104" y="953"/>
                </a:lnTo>
                <a:lnTo>
                  <a:pt x="480" y="953"/>
                </a:lnTo>
              </a:path>
            </a:pathLst>
          </a:custGeom>
          <a:noFill/>
          <a:ln w="19050">
            <a:solidFill>
              <a:srgbClr val="002060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431" tIns="45715" rIns="91431" bIns="45715"/>
          <a:lstStyle/>
          <a:p>
            <a:pPr algn="ctr">
              <a:lnSpc>
                <a:spcPct val="70000"/>
              </a:lnSpc>
              <a:defRPr/>
            </a:pPr>
            <a:endParaRPr lang="ru-RU" dirty="0"/>
          </a:p>
        </p:txBody>
      </p:sp>
      <p:sp>
        <p:nvSpPr>
          <p:cNvPr id="193" name="Line 37"/>
          <p:cNvSpPr>
            <a:spLocks noChangeShapeType="1"/>
          </p:cNvSpPr>
          <p:nvPr/>
        </p:nvSpPr>
        <p:spPr bwMode="auto">
          <a:xfrm>
            <a:off x="5219700" y="4149725"/>
            <a:ext cx="0" cy="1655763"/>
          </a:xfrm>
          <a:prstGeom prst="line">
            <a:avLst/>
          </a:prstGeom>
          <a:noFill/>
          <a:ln w="19050">
            <a:solidFill>
              <a:srgbClr val="002060"/>
            </a:solidFill>
            <a:round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lIns="102870" tIns="51435" rIns="102870" bIns="51435"/>
          <a:lstStyle/>
          <a:p>
            <a:pPr>
              <a:lnSpc>
                <a:spcPct val="70000"/>
              </a:lnSpc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grpSp>
        <p:nvGrpSpPr>
          <p:cNvPr id="9" name="Группа 193"/>
          <p:cNvGrpSpPr>
            <a:grpSpLocks/>
          </p:cNvGrpSpPr>
          <p:nvPr/>
        </p:nvGrpSpPr>
        <p:grpSpPr bwMode="auto">
          <a:xfrm>
            <a:off x="3495675" y="895350"/>
            <a:ext cx="2119313" cy="682625"/>
            <a:chOff x="3745958" y="854603"/>
            <a:chExt cx="2119200" cy="684000"/>
          </a:xfrm>
        </p:grpSpPr>
        <p:grpSp>
          <p:nvGrpSpPr>
            <p:cNvPr id="10" name="Группа 147"/>
            <p:cNvGrpSpPr>
              <a:grpSpLocks/>
            </p:cNvGrpSpPr>
            <p:nvPr/>
          </p:nvGrpSpPr>
          <p:grpSpPr bwMode="auto">
            <a:xfrm>
              <a:off x="3761831" y="854603"/>
              <a:ext cx="2088057" cy="684000"/>
              <a:chOff x="3400757" y="854603"/>
              <a:chExt cx="2088057" cy="684000"/>
            </a:xfrm>
          </p:grpSpPr>
          <p:sp>
            <p:nvSpPr>
              <p:cNvPr id="7324" name="Rectangle 63"/>
              <p:cNvSpPr>
                <a:spLocks noChangeArrowheads="1"/>
              </p:cNvSpPr>
              <p:nvPr/>
            </p:nvSpPr>
            <p:spPr bwMode="auto">
              <a:xfrm>
                <a:off x="3400925" y="854603"/>
                <a:ext cx="2087889" cy="684000"/>
              </a:xfrm>
              <a:prstGeom prst="rect">
                <a:avLst/>
              </a:prstGeom>
              <a:gradFill rotWithShape="1">
                <a:gsLst>
                  <a:gs pos="0">
                    <a:srgbClr val="FFEAD5"/>
                  </a:gs>
                  <a:gs pos="100000">
                    <a:srgbClr val="C0B0A0"/>
                  </a:gs>
                </a:gsLst>
                <a:lin ang="2700000" scaled="1"/>
              </a:gradFill>
              <a:ln w="38100">
                <a:noFill/>
                <a:miter lim="800000"/>
                <a:headEnd/>
                <a:tailEnd/>
              </a:ln>
            </p:spPr>
            <p:txBody>
              <a:bodyPr wrap="none" lIns="60807" tIns="36000" rIns="60807" bIns="36000"/>
              <a:lstStyle/>
              <a:p>
                <a:pPr algn="ctr">
                  <a:lnSpc>
                    <a:spcPts val="800"/>
                  </a:lnSpc>
                </a:pPr>
                <a:endParaRPr lang="ru-RU" sz="900">
                  <a:latin typeface="Arial Narrow" pitchFamily="34" charset="0"/>
                  <a:cs typeface="Arial" pitchFamily="34" charset="0"/>
                </a:endParaRPr>
              </a:p>
            </p:txBody>
          </p:sp>
          <p:sp>
            <p:nvSpPr>
              <p:cNvPr id="198" name="Rectangle 2"/>
              <p:cNvSpPr>
                <a:spLocks noChangeArrowheads="1"/>
              </p:cNvSpPr>
              <p:nvPr/>
            </p:nvSpPr>
            <p:spPr bwMode="auto">
              <a:xfrm>
                <a:off x="3400758" y="854603"/>
                <a:ext cx="2087452" cy="251330"/>
              </a:xfrm>
              <a:prstGeom prst="rect">
                <a:avLst/>
              </a:prstGeom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100000">
                    <a:srgbClr val="C00000">
                      <a:alpha val="60000"/>
                    </a:srgbClr>
                  </a:gs>
                </a:gsLst>
                <a:lin ang="13500000" scaled="1"/>
                <a:tileRect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36000" tIns="36000" rIns="36000" bIns="36000" anchor="ctr"/>
              <a:lstStyle/>
              <a:p>
                <a:pPr algn="ctr">
                  <a:lnSpc>
                    <a:spcPts val="900"/>
                  </a:lnSpc>
                  <a:defRPr/>
                </a:pPr>
                <a:r>
                  <a:rPr lang="ru-RU" sz="9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itchFamily="34" charset="0"/>
                  </a:rPr>
                  <a:t>ПРЕЗИДЕНТ</a:t>
                </a:r>
              </a:p>
              <a:p>
                <a:pPr algn="ctr">
                  <a:lnSpc>
                    <a:spcPts val="900"/>
                  </a:lnSpc>
                  <a:defRPr/>
                </a:pPr>
                <a:r>
                  <a:rPr lang="ru-RU" sz="9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itchFamily="34" charset="0"/>
                  </a:rPr>
                  <a:t>РОССИЙСКОЙ ФЕДЕРАЦИИ</a:t>
                </a:r>
              </a:p>
            </p:txBody>
          </p:sp>
        </p:grpSp>
        <p:sp>
          <p:nvSpPr>
            <p:cNvPr id="7323" name="Прямоугольник 195"/>
            <p:cNvSpPr>
              <a:spLocks noChangeArrowheads="1"/>
            </p:cNvSpPr>
            <p:nvPr/>
          </p:nvSpPr>
          <p:spPr bwMode="auto">
            <a:xfrm>
              <a:off x="3745958" y="1110744"/>
              <a:ext cx="2119200" cy="2862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0">
              <a:spAutoFit/>
            </a:bodyPr>
            <a:lstStyle/>
            <a:p>
              <a:pPr>
                <a:lnSpc>
                  <a:spcPct val="70000"/>
                </a:lnSpc>
                <a:buClr>
                  <a:srgbClr val="C00000"/>
                </a:buClr>
                <a:buSzPct val="100000"/>
                <a:buFont typeface="Wingdings" pitchFamily="2" charset="2"/>
                <a:buChar char="§"/>
              </a:pPr>
              <a:r>
                <a:rPr lang="ru-RU" sz="900" b="1">
                  <a:solidFill>
                    <a:srgbClr val="002060"/>
                  </a:solidFill>
                  <a:latin typeface="Arial Narrow" pitchFamily="34" charset="0"/>
                </a:rPr>
                <a:t> Мобильный СЦ</a:t>
              </a:r>
            </a:p>
            <a:p>
              <a:pPr>
                <a:lnSpc>
                  <a:spcPct val="70000"/>
                </a:lnSpc>
                <a:buClr>
                  <a:srgbClr val="C00000"/>
                </a:buClr>
                <a:buSzPct val="100000"/>
                <a:buFont typeface="Wingdings" pitchFamily="2" charset="2"/>
                <a:buChar char="§"/>
              </a:pPr>
              <a:r>
                <a:rPr lang="ru-RU" sz="900" b="1">
                  <a:solidFill>
                    <a:srgbClr val="002060"/>
                  </a:solidFill>
                  <a:latin typeface="Arial Narrow" pitchFamily="34" charset="0"/>
                </a:rPr>
                <a:t> Выносные мультимедийные комплексы</a:t>
              </a:r>
            </a:p>
          </p:txBody>
        </p:sp>
      </p:grpSp>
      <p:grpSp>
        <p:nvGrpSpPr>
          <p:cNvPr id="11" name="Группа 199"/>
          <p:cNvGrpSpPr>
            <a:grpSpLocks/>
          </p:cNvGrpSpPr>
          <p:nvPr/>
        </p:nvGrpSpPr>
        <p:grpSpPr bwMode="auto">
          <a:xfrm>
            <a:off x="2555875" y="6021388"/>
            <a:ext cx="1155700" cy="503237"/>
            <a:chOff x="1176715" y="5227753"/>
            <a:chExt cx="1156092" cy="868092"/>
          </a:xfrm>
        </p:grpSpPr>
        <p:sp>
          <p:nvSpPr>
            <p:cNvPr id="201" name="Rectangle 32"/>
            <p:cNvSpPr>
              <a:spLocks noChangeArrowheads="1"/>
            </p:cNvSpPr>
            <p:nvPr/>
          </p:nvSpPr>
          <p:spPr bwMode="auto">
            <a:xfrm>
              <a:off x="1176715" y="5227753"/>
              <a:ext cx="1080000" cy="79200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9525" algn="ctr">
              <a:noFill/>
              <a:miter lim="800000"/>
              <a:headEnd/>
              <a:tailEnd/>
            </a:ln>
            <a:effectLst/>
            <a:scene3d>
              <a:camera prst="orthographicFront"/>
              <a:lightRig rig="threePt" dir="t">
                <a:rot lat="0" lon="0" rev="1800000"/>
              </a:lightRig>
            </a:scene3d>
            <a:sp3d>
              <a:bevelT w="19050" h="19050" prst="angle"/>
            </a:sp3d>
          </p:spPr>
          <p:txBody>
            <a:bodyPr lIns="0" tIns="72000" rIns="0" bIns="0"/>
            <a:lstStyle/>
            <a:p>
              <a:pPr algn="ctr">
                <a:lnSpc>
                  <a:spcPts val="700"/>
                </a:lnSpc>
                <a:defRPr/>
              </a:pPr>
              <a:endParaRPr lang="ru-RU" sz="800" b="1" dirty="0">
                <a:solidFill>
                  <a:srgbClr val="2E456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02" name="Rectangle 32"/>
            <p:cNvSpPr>
              <a:spLocks noChangeArrowheads="1"/>
            </p:cNvSpPr>
            <p:nvPr/>
          </p:nvSpPr>
          <p:spPr bwMode="auto">
            <a:xfrm>
              <a:off x="1214761" y="5265799"/>
              <a:ext cx="1080000" cy="7920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algn="ctr">
              <a:noFill/>
              <a:miter lim="800000"/>
              <a:headEnd/>
              <a:tailEnd/>
            </a:ln>
            <a:effectLst/>
            <a:scene3d>
              <a:camera prst="orthographicFront"/>
              <a:lightRig rig="threePt" dir="t">
                <a:rot lat="0" lon="0" rev="1800000"/>
              </a:lightRig>
            </a:scene3d>
            <a:sp3d>
              <a:bevelT w="19050" h="19050" prst="angle"/>
            </a:sp3d>
          </p:spPr>
          <p:txBody>
            <a:bodyPr lIns="0" tIns="72000" rIns="0" bIns="0"/>
            <a:lstStyle/>
            <a:p>
              <a:pPr algn="ctr">
                <a:lnSpc>
                  <a:spcPts val="700"/>
                </a:lnSpc>
                <a:defRPr/>
              </a:pPr>
              <a:endParaRPr lang="ru-RU" sz="800" b="1" dirty="0">
                <a:solidFill>
                  <a:srgbClr val="2E456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03" name="Rectangle 32"/>
            <p:cNvSpPr>
              <a:spLocks noChangeArrowheads="1"/>
            </p:cNvSpPr>
            <p:nvPr/>
          </p:nvSpPr>
          <p:spPr bwMode="auto">
            <a:xfrm>
              <a:off x="1252807" y="5303845"/>
              <a:ext cx="1080000" cy="792000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CDCDCD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  <a:scene3d>
              <a:camera prst="orthographicFront"/>
              <a:lightRig rig="threePt" dir="t">
                <a:rot lat="0" lon="0" rev="1800000"/>
              </a:lightRig>
            </a:scene3d>
            <a:sp3d>
              <a:bevelT w="19050" h="19050" prst="angle"/>
            </a:sp3d>
          </p:spPr>
          <p:txBody>
            <a:bodyPr lIns="0" tIns="54000" rIns="0" bIns="0"/>
            <a:lstStyle/>
            <a:p>
              <a:pPr algn="ctr">
                <a:lnSpc>
                  <a:spcPts val="700"/>
                </a:lnSpc>
                <a:defRPr/>
              </a:pPr>
              <a:r>
                <a:rPr lang="ru-RU" sz="900" b="1" dirty="0">
                  <a:solidFill>
                    <a:srgbClr val="2E4564"/>
                  </a:solidFill>
                  <a:latin typeface="Arial Narrow" pitchFamily="34" charset="0"/>
                </a:rPr>
                <a:t>СК главных федеральных инспекторов </a:t>
              </a:r>
            </a:p>
            <a:p>
              <a:pPr algn="ctr">
                <a:lnSpc>
                  <a:spcPts val="700"/>
                </a:lnSpc>
                <a:defRPr/>
              </a:pPr>
              <a:r>
                <a:rPr lang="ru-RU" sz="900" b="1" dirty="0">
                  <a:solidFill>
                    <a:srgbClr val="2E4564"/>
                  </a:solidFill>
                  <a:latin typeface="Arial Narrow" pitchFamily="34" charset="0"/>
                </a:rPr>
                <a:t>в субъектах РФ</a:t>
              </a:r>
            </a:p>
          </p:txBody>
        </p:sp>
      </p:grpSp>
      <p:grpSp>
        <p:nvGrpSpPr>
          <p:cNvPr id="12" name="Группа 203"/>
          <p:cNvGrpSpPr>
            <a:grpSpLocks/>
          </p:cNvGrpSpPr>
          <p:nvPr/>
        </p:nvGrpSpPr>
        <p:grpSpPr bwMode="auto">
          <a:xfrm>
            <a:off x="1138238" y="1501775"/>
            <a:ext cx="1778000" cy="1617663"/>
            <a:chOff x="1162340" y="1312358"/>
            <a:chExt cx="1778046" cy="1617455"/>
          </a:xfrm>
        </p:grpSpPr>
        <p:grpSp>
          <p:nvGrpSpPr>
            <p:cNvPr id="13" name="Группа 129"/>
            <p:cNvGrpSpPr>
              <a:grpSpLocks/>
            </p:cNvGrpSpPr>
            <p:nvPr/>
          </p:nvGrpSpPr>
          <p:grpSpPr bwMode="auto">
            <a:xfrm>
              <a:off x="1162340" y="1557366"/>
              <a:ext cx="1701271" cy="1372447"/>
              <a:chOff x="1162340" y="1735166"/>
              <a:chExt cx="1701271" cy="1372447"/>
            </a:xfrm>
          </p:grpSpPr>
          <p:sp>
            <p:nvSpPr>
              <p:cNvPr id="209" name="Text Box 31"/>
              <p:cNvSpPr txBox="1">
                <a:spLocks noChangeArrowheads="1"/>
              </p:cNvSpPr>
              <p:nvPr/>
            </p:nvSpPr>
            <p:spPr bwMode="auto">
              <a:xfrm>
                <a:off x="1162340" y="2207613"/>
                <a:ext cx="1582738" cy="900000"/>
              </a:xfrm>
              <a:prstGeom prst="rect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CDCDCD"/>
                  </a:gs>
                </a:gsLst>
                <a:lin ang="2700000" scaled="1"/>
              </a:gradFill>
              <a:ln w="9525" algn="ctr">
                <a:noFill/>
                <a:miter lim="800000"/>
                <a:headEnd/>
                <a:tailEnd/>
              </a:ln>
              <a:scene3d>
                <a:camera prst="orthographicFront"/>
                <a:lightRig rig="threePt" dir="t">
                  <a:rot lat="0" lon="0" rev="1800000"/>
                </a:lightRig>
              </a:scene3d>
              <a:sp3d>
                <a:bevelT w="19050" h="19050" prst="angle"/>
              </a:sp3d>
            </p:spPr>
            <p:txBody>
              <a:bodyPr lIns="0" tIns="0" rIns="0" bIns="18000" anchor="b"/>
              <a:lstStyle/>
              <a:p>
                <a:pPr algn="ctr">
                  <a:lnSpc>
                    <a:spcPct val="70000"/>
                  </a:lnSpc>
                  <a:defRPr/>
                </a:pPr>
                <a:r>
                  <a:rPr lang="ru-RU" sz="900" b="1" dirty="0">
                    <a:solidFill>
                      <a:srgbClr val="2E4564"/>
                    </a:solidFill>
                    <a:latin typeface="Arial Narrow" pitchFamily="34" charset="0"/>
                  </a:rPr>
                  <a:t>СЦ других управлений</a:t>
                </a:r>
                <a:endParaRPr lang="ru-RU" sz="900" dirty="0">
                  <a:latin typeface="Arial Narrow" pitchFamily="34" charset="0"/>
                </a:endParaRPr>
              </a:p>
            </p:txBody>
          </p:sp>
          <p:sp>
            <p:nvSpPr>
              <p:cNvPr id="210" name="Text Box 31"/>
              <p:cNvSpPr txBox="1">
                <a:spLocks noChangeArrowheads="1"/>
              </p:cNvSpPr>
              <p:nvPr/>
            </p:nvSpPr>
            <p:spPr bwMode="auto">
              <a:xfrm>
                <a:off x="1201851" y="2071520"/>
                <a:ext cx="1582738" cy="900000"/>
              </a:xfrm>
              <a:prstGeom prst="rect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CDCDCD"/>
                  </a:gs>
                </a:gsLst>
                <a:lin ang="2700000" scaled="1"/>
              </a:gradFill>
              <a:ln w="9525" algn="ctr">
                <a:noFill/>
                <a:miter lim="800000"/>
                <a:headEnd/>
                <a:tailEnd/>
              </a:ln>
              <a:scene3d>
                <a:camera prst="orthographicFront"/>
                <a:lightRig rig="threePt" dir="t">
                  <a:rot lat="0" lon="0" rev="1800000"/>
                </a:lightRig>
              </a:scene3d>
              <a:sp3d>
                <a:bevelT w="19050" h="19050" prst="angle"/>
              </a:sp3d>
            </p:spPr>
            <p:txBody>
              <a:bodyPr lIns="0" tIns="0" rIns="0" bIns="18000" anchor="b"/>
              <a:lstStyle/>
              <a:p>
                <a:pPr algn="ctr">
                  <a:lnSpc>
                    <a:spcPts val="600"/>
                  </a:lnSpc>
                  <a:defRPr/>
                </a:pPr>
                <a:r>
                  <a:rPr lang="ru-RU" sz="900" b="1" dirty="0">
                    <a:solidFill>
                      <a:srgbClr val="2E4564"/>
                    </a:solidFill>
                    <a:latin typeface="Arial Narrow" pitchFamily="34" charset="0"/>
                  </a:rPr>
                  <a:t>СЦ Управления по работе </a:t>
                </a:r>
              </a:p>
              <a:p>
                <a:pPr algn="ctr">
                  <a:lnSpc>
                    <a:spcPts val="600"/>
                  </a:lnSpc>
                  <a:defRPr/>
                </a:pPr>
                <a:r>
                  <a:rPr lang="ru-RU" sz="900" b="1" dirty="0">
                    <a:solidFill>
                      <a:srgbClr val="2E4564"/>
                    </a:solidFill>
                    <a:latin typeface="Arial Narrow" pitchFamily="34" charset="0"/>
                  </a:rPr>
                  <a:t>с обращениями граждан</a:t>
                </a:r>
                <a:endParaRPr lang="ru-RU" sz="900" dirty="0">
                  <a:latin typeface="Arial Narrow" pitchFamily="34" charset="0"/>
                </a:endParaRPr>
              </a:p>
            </p:txBody>
          </p:sp>
          <p:sp>
            <p:nvSpPr>
              <p:cNvPr id="211" name="Text Box 31"/>
              <p:cNvSpPr txBox="1">
                <a:spLocks noChangeArrowheads="1"/>
              </p:cNvSpPr>
              <p:nvPr/>
            </p:nvSpPr>
            <p:spPr bwMode="auto">
              <a:xfrm>
                <a:off x="1241362" y="1871259"/>
                <a:ext cx="1582738" cy="900000"/>
              </a:xfrm>
              <a:prstGeom prst="rect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CDCDCD"/>
                  </a:gs>
                </a:gsLst>
                <a:lin ang="2700000" scaled="1"/>
              </a:gradFill>
              <a:ln w="9525" algn="ctr">
                <a:noFill/>
                <a:miter lim="800000"/>
                <a:headEnd/>
                <a:tailEnd/>
              </a:ln>
              <a:scene3d>
                <a:camera prst="orthographicFront"/>
                <a:lightRig rig="threePt" dir="t">
                  <a:rot lat="0" lon="0" rev="1800000"/>
                </a:lightRig>
              </a:scene3d>
              <a:sp3d>
                <a:bevelT w="19050" h="19050" prst="angle"/>
              </a:sp3d>
            </p:spPr>
            <p:txBody>
              <a:bodyPr lIns="0" tIns="0" rIns="0" bIns="18000" anchor="b"/>
              <a:lstStyle/>
              <a:p>
                <a:pPr algn="ctr">
                  <a:lnSpc>
                    <a:spcPct val="70000"/>
                  </a:lnSpc>
                  <a:defRPr/>
                </a:pPr>
                <a:r>
                  <a:rPr lang="ru-RU" sz="900" b="1" dirty="0">
                    <a:solidFill>
                      <a:srgbClr val="2E4564"/>
                    </a:solidFill>
                    <a:latin typeface="Arial Narrow" pitchFamily="34" charset="0"/>
                  </a:rPr>
                  <a:t>СЦ Контрольного управления</a:t>
                </a:r>
                <a:endParaRPr lang="ru-RU" sz="900" dirty="0">
                  <a:latin typeface="Arial Narrow" pitchFamily="34" charset="0"/>
                </a:endParaRPr>
              </a:p>
            </p:txBody>
          </p:sp>
          <p:sp>
            <p:nvSpPr>
              <p:cNvPr id="212" name="Text Box 21"/>
              <p:cNvSpPr txBox="1">
                <a:spLocks noChangeArrowheads="1"/>
              </p:cNvSpPr>
              <p:nvPr/>
            </p:nvSpPr>
            <p:spPr bwMode="auto">
              <a:xfrm>
                <a:off x="1280873" y="1735166"/>
                <a:ext cx="1582738" cy="900000"/>
              </a:xfrm>
              <a:prstGeom prst="rect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CDCDCD"/>
                  </a:gs>
                </a:gsLst>
                <a:lin ang="2700000" scaled="1"/>
              </a:gradFill>
              <a:ln w="9525" algn="ctr">
                <a:noFill/>
                <a:miter lim="800000"/>
                <a:headEnd/>
                <a:tailEnd/>
              </a:ln>
              <a:scene3d>
                <a:camera prst="orthographicFront"/>
                <a:lightRig rig="threePt" dir="t">
                  <a:rot lat="0" lon="0" rev="1800000"/>
                </a:lightRig>
              </a:scene3d>
              <a:sp3d>
                <a:bevelT w="19050" h="19050" prst="angle"/>
              </a:sp3d>
            </p:spPr>
            <p:txBody>
              <a:bodyPr lIns="0" tIns="0" rIns="0" bIns="18000" anchor="b"/>
              <a:lstStyle/>
              <a:p>
                <a:pPr algn="ctr">
                  <a:lnSpc>
                    <a:spcPct val="70000"/>
                  </a:lnSpc>
                  <a:defRPr/>
                </a:pPr>
                <a:r>
                  <a:rPr lang="ru-RU" sz="900" b="1" dirty="0">
                    <a:solidFill>
                      <a:srgbClr val="2E4564"/>
                    </a:solidFill>
                    <a:latin typeface="Arial Narrow" pitchFamily="34" charset="0"/>
                  </a:rPr>
                  <a:t>СЦ Совета Безопасности РФ</a:t>
                </a:r>
                <a:endParaRPr lang="ru-RU" sz="900" dirty="0">
                  <a:latin typeface="Arial Narrow" pitchFamily="34" charset="0"/>
                </a:endParaRPr>
              </a:p>
            </p:txBody>
          </p:sp>
        </p:grpSp>
        <p:grpSp>
          <p:nvGrpSpPr>
            <p:cNvPr id="14" name="Группа 142"/>
            <p:cNvGrpSpPr>
              <a:grpSpLocks/>
            </p:cNvGrpSpPr>
            <p:nvPr/>
          </p:nvGrpSpPr>
          <p:grpSpPr bwMode="auto">
            <a:xfrm>
              <a:off x="1320386" y="1312358"/>
              <a:ext cx="1620000" cy="1008000"/>
              <a:chOff x="1320386" y="1312358"/>
              <a:chExt cx="1620000" cy="1008000"/>
            </a:xfrm>
          </p:grpSpPr>
          <p:sp>
            <p:nvSpPr>
              <p:cNvPr id="207" name="Rectangle 32"/>
              <p:cNvSpPr>
                <a:spLocks noChangeArrowheads="1"/>
              </p:cNvSpPr>
              <p:nvPr/>
            </p:nvSpPr>
            <p:spPr bwMode="auto">
              <a:xfrm>
                <a:off x="1320386" y="1312358"/>
                <a:ext cx="1620000" cy="1008000"/>
              </a:xfrm>
              <a:prstGeom prst="rect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CDCDCD"/>
                  </a:gs>
                </a:gsLst>
                <a:lin ang="2700000" scaled="1"/>
              </a:gradFill>
              <a:ln w="9525" algn="ctr">
                <a:noFill/>
                <a:miter lim="800000"/>
                <a:headEnd/>
                <a:tailEnd/>
              </a:ln>
              <a:effectLst/>
              <a:scene3d>
                <a:camera prst="orthographicFront"/>
                <a:lightRig rig="threePt" dir="t">
                  <a:rot lat="0" lon="0" rev="1800000"/>
                </a:lightRig>
              </a:scene3d>
              <a:sp3d>
                <a:bevelT w="19050" h="19050" prst="angle"/>
              </a:sp3d>
            </p:spPr>
            <p:txBody>
              <a:bodyPr lIns="0" tIns="54000" rIns="0" bIns="0"/>
              <a:lstStyle/>
              <a:p>
                <a:pPr algn="ctr">
                  <a:lnSpc>
                    <a:spcPts val="700"/>
                  </a:lnSpc>
                  <a:defRPr/>
                </a:pPr>
                <a:r>
                  <a:rPr lang="ru-RU" sz="900" b="1" dirty="0">
                    <a:solidFill>
                      <a:srgbClr val="2E4564"/>
                    </a:solidFill>
                    <a:latin typeface="Arial Narrow" pitchFamily="34" charset="0"/>
                  </a:rPr>
                  <a:t>СЦ Администрации </a:t>
                </a:r>
              </a:p>
              <a:p>
                <a:pPr algn="ctr">
                  <a:lnSpc>
                    <a:spcPts val="700"/>
                  </a:lnSpc>
                  <a:defRPr/>
                </a:pPr>
                <a:r>
                  <a:rPr lang="ru-RU" sz="900" b="1" dirty="0">
                    <a:solidFill>
                      <a:srgbClr val="2E4564"/>
                    </a:solidFill>
                    <a:latin typeface="Arial Narrow" pitchFamily="34" charset="0"/>
                  </a:rPr>
                  <a:t>Президента РФ</a:t>
                </a:r>
              </a:p>
            </p:txBody>
          </p:sp>
          <p:pic>
            <p:nvPicPr>
              <p:cNvPr id="208" name="Picture 11"/>
              <p:cNvPicPr>
                <a:picLocks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1627489" y="1556801"/>
                <a:ext cx="1006501" cy="7190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blurRad="57785" dist="33020" dir="3180000" algn="ctr">
                  <a:srgbClr val="000000">
                    <a:alpha val="30000"/>
                  </a:srgbClr>
                </a:outerShdw>
              </a:effectLst>
            </p:spPr>
          </p:pic>
        </p:grpSp>
      </p:grpSp>
      <p:grpSp>
        <p:nvGrpSpPr>
          <p:cNvPr id="15" name="Группа 132"/>
          <p:cNvGrpSpPr>
            <a:grpSpLocks/>
          </p:cNvGrpSpPr>
          <p:nvPr/>
        </p:nvGrpSpPr>
        <p:grpSpPr bwMode="auto">
          <a:xfrm>
            <a:off x="3576638" y="4608513"/>
            <a:ext cx="923925" cy="563562"/>
            <a:chOff x="4355976" y="4581128"/>
            <a:chExt cx="923340" cy="563732"/>
          </a:xfrm>
        </p:grpSpPr>
        <p:sp>
          <p:nvSpPr>
            <p:cNvPr id="214" name="Rectangle 32"/>
            <p:cNvSpPr>
              <a:spLocks noChangeArrowheads="1"/>
            </p:cNvSpPr>
            <p:nvPr/>
          </p:nvSpPr>
          <p:spPr bwMode="auto">
            <a:xfrm>
              <a:off x="4355976" y="4581128"/>
              <a:ext cx="828000" cy="50400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9525" algn="ctr">
              <a:noFill/>
              <a:miter lim="800000"/>
              <a:headEnd/>
              <a:tailEnd/>
            </a:ln>
            <a:effectLst/>
            <a:scene3d>
              <a:camera prst="orthographicFront"/>
              <a:lightRig rig="threePt" dir="t">
                <a:rot lat="0" lon="0" rev="1800000"/>
              </a:lightRig>
            </a:scene3d>
            <a:sp3d>
              <a:bevelT w="19050" h="19050" prst="angle"/>
            </a:sp3d>
          </p:spPr>
          <p:txBody>
            <a:bodyPr lIns="0" tIns="72000" rIns="0" bIns="0" anchor="ctr"/>
            <a:lstStyle/>
            <a:p>
              <a:pPr algn="ctr">
                <a:lnSpc>
                  <a:spcPts val="700"/>
                </a:lnSpc>
                <a:defRPr/>
              </a:pPr>
              <a:endParaRPr lang="ru-RU" sz="800" b="1" dirty="0">
                <a:solidFill>
                  <a:srgbClr val="2E456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15" name="Rectangle 32"/>
            <p:cNvSpPr>
              <a:spLocks noChangeArrowheads="1"/>
            </p:cNvSpPr>
            <p:nvPr/>
          </p:nvSpPr>
          <p:spPr bwMode="auto">
            <a:xfrm>
              <a:off x="4403646" y="4610994"/>
              <a:ext cx="828000" cy="5040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algn="ctr">
              <a:noFill/>
              <a:miter lim="800000"/>
              <a:headEnd/>
              <a:tailEnd/>
            </a:ln>
            <a:effectLst/>
            <a:scene3d>
              <a:camera prst="orthographicFront"/>
              <a:lightRig rig="threePt" dir="t">
                <a:rot lat="0" lon="0" rev="1800000"/>
              </a:lightRig>
            </a:scene3d>
            <a:sp3d>
              <a:bevelT w="19050" h="19050" prst="angle"/>
            </a:sp3d>
          </p:spPr>
          <p:txBody>
            <a:bodyPr lIns="0" tIns="72000" rIns="0" bIns="0" anchor="ctr"/>
            <a:lstStyle/>
            <a:p>
              <a:pPr algn="ctr">
                <a:lnSpc>
                  <a:spcPts val="700"/>
                </a:lnSpc>
                <a:defRPr/>
              </a:pPr>
              <a:endParaRPr lang="ru-RU" sz="800" b="1" dirty="0">
                <a:solidFill>
                  <a:srgbClr val="2E456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16" name="Rectangle 32"/>
            <p:cNvSpPr>
              <a:spLocks noChangeArrowheads="1"/>
            </p:cNvSpPr>
            <p:nvPr/>
          </p:nvSpPr>
          <p:spPr bwMode="auto">
            <a:xfrm>
              <a:off x="4451316" y="4640860"/>
              <a:ext cx="828000" cy="504000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CDCDCD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  <a:scene3d>
              <a:camera prst="orthographicFront"/>
              <a:lightRig rig="threePt" dir="t">
                <a:rot lat="0" lon="0" rev="1800000"/>
              </a:lightRig>
            </a:scene3d>
            <a:sp3d>
              <a:bevelT w="19050" h="19050" prst="angle"/>
            </a:sp3d>
          </p:spPr>
          <p:txBody>
            <a:bodyPr lIns="0" tIns="54000" rIns="0" bIns="0" anchor="ctr"/>
            <a:lstStyle/>
            <a:p>
              <a:pPr algn="ctr">
                <a:lnSpc>
                  <a:spcPts val="700"/>
                </a:lnSpc>
                <a:defRPr/>
              </a:pPr>
              <a:r>
                <a:rPr lang="ru-RU" sz="900" b="1" dirty="0">
                  <a:solidFill>
                    <a:srgbClr val="2E4564"/>
                  </a:solidFill>
                  <a:latin typeface="Arial Narrow" pitchFamily="34" charset="0"/>
                </a:rPr>
                <a:t>Мобильные СЦ</a:t>
              </a:r>
            </a:p>
          </p:txBody>
        </p:sp>
      </p:grpSp>
      <p:sp>
        <p:nvSpPr>
          <p:cNvPr id="218" name="Rectangle 32"/>
          <p:cNvSpPr>
            <a:spLocks noChangeArrowheads="1"/>
          </p:cNvSpPr>
          <p:nvPr/>
        </p:nvSpPr>
        <p:spPr bwMode="auto">
          <a:xfrm>
            <a:off x="7045627" y="5529198"/>
            <a:ext cx="1619387" cy="900204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 algn="ctr">
            <a:noFill/>
            <a:miter lim="800000"/>
            <a:headEnd/>
            <a:tailEnd/>
          </a:ln>
          <a:effectLst/>
          <a:scene3d>
            <a:camera prst="orthographicFront"/>
            <a:lightRig rig="threePt" dir="t">
              <a:rot lat="0" lon="0" rev="1800000"/>
            </a:lightRig>
          </a:scene3d>
          <a:sp3d>
            <a:bevelT w="19050" h="19050" prst="angle"/>
          </a:sp3d>
        </p:spPr>
        <p:txBody>
          <a:bodyPr lIns="0" tIns="72000" rIns="0" bIns="0"/>
          <a:lstStyle/>
          <a:p>
            <a:pPr algn="ctr">
              <a:lnSpc>
                <a:spcPts val="700"/>
              </a:lnSpc>
              <a:defRPr/>
            </a:pPr>
            <a:endParaRPr lang="ru-RU" sz="800" b="1" dirty="0">
              <a:solidFill>
                <a:srgbClr val="2E456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9" name="Rectangle 32"/>
          <p:cNvSpPr>
            <a:spLocks noChangeArrowheads="1"/>
          </p:cNvSpPr>
          <p:nvPr/>
        </p:nvSpPr>
        <p:spPr bwMode="auto">
          <a:xfrm>
            <a:off x="6998973" y="5469157"/>
            <a:ext cx="1619387" cy="900204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algn="ctr">
            <a:noFill/>
            <a:miter lim="800000"/>
            <a:headEnd/>
            <a:tailEnd/>
          </a:ln>
          <a:effectLst/>
          <a:scene3d>
            <a:camera prst="orthographicFront"/>
            <a:lightRig rig="threePt" dir="t">
              <a:rot lat="0" lon="0" rev="1800000"/>
            </a:lightRig>
          </a:scene3d>
          <a:sp3d>
            <a:bevelT w="19050" h="19050" prst="angle"/>
          </a:sp3d>
        </p:spPr>
        <p:txBody>
          <a:bodyPr lIns="0" tIns="72000" rIns="0" bIns="0"/>
          <a:lstStyle/>
          <a:p>
            <a:pPr algn="ctr">
              <a:lnSpc>
                <a:spcPts val="700"/>
              </a:lnSpc>
              <a:defRPr/>
            </a:pPr>
            <a:endParaRPr lang="ru-RU" sz="800" b="1" dirty="0">
              <a:solidFill>
                <a:srgbClr val="2E456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6" name="Группа 111"/>
          <p:cNvGrpSpPr>
            <a:grpSpLocks/>
          </p:cNvGrpSpPr>
          <p:nvPr/>
        </p:nvGrpSpPr>
        <p:grpSpPr bwMode="auto">
          <a:xfrm>
            <a:off x="6951663" y="5408613"/>
            <a:ext cx="1619250" cy="900112"/>
            <a:chOff x="6952319" y="5409116"/>
            <a:chExt cx="1619387" cy="900204"/>
          </a:xfrm>
        </p:grpSpPr>
        <p:sp>
          <p:nvSpPr>
            <p:cNvPr id="220" name="Rectangle 32"/>
            <p:cNvSpPr>
              <a:spLocks noChangeArrowheads="1"/>
            </p:cNvSpPr>
            <p:nvPr/>
          </p:nvSpPr>
          <p:spPr bwMode="auto">
            <a:xfrm>
              <a:off x="6952319" y="5409116"/>
              <a:ext cx="1619387" cy="900204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CDCDCD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  <a:scene3d>
              <a:camera prst="orthographicFront"/>
              <a:lightRig rig="threePt" dir="t">
                <a:rot lat="0" lon="0" rev="5400000"/>
              </a:lightRig>
            </a:scene3d>
            <a:sp3d>
              <a:bevelT w="19050" h="19050" prst="angle"/>
            </a:sp3d>
          </p:spPr>
          <p:txBody>
            <a:bodyPr lIns="0" tIns="36000" rIns="0" bIns="0"/>
            <a:lstStyle/>
            <a:p>
              <a:pPr algn="ctr">
                <a:lnSpc>
                  <a:spcPts val="700"/>
                </a:lnSpc>
                <a:defRPr/>
              </a:pPr>
              <a:r>
                <a:rPr lang="ru-RU" sz="900" b="1" dirty="0">
                  <a:solidFill>
                    <a:srgbClr val="2E4564"/>
                  </a:solidFill>
                  <a:latin typeface="Arial Narrow" pitchFamily="34" charset="0"/>
                </a:rPr>
                <a:t>СЦ предприятий</a:t>
              </a:r>
            </a:p>
            <a:p>
              <a:pPr algn="ctr">
                <a:lnSpc>
                  <a:spcPts val="700"/>
                </a:lnSpc>
                <a:defRPr/>
              </a:pPr>
              <a:r>
                <a:rPr lang="ru-RU" sz="900" b="1" dirty="0">
                  <a:solidFill>
                    <a:srgbClr val="2E4564"/>
                  </a:solidFill>
                  <a:latin typeface="Arial Narrow" pitchFamily="34" charset="0"/>
                </a:rPr>
                <a:t>и организаций</a:t>
              </a:r>
            </a:p>
          </p:txBody>
        </p:sp>
        <p:pic>
          <p:nvPicPr>
            <p:cNvPr id="221" name="Picture 13"/>
            <p:cNvPicPr>
              <a:picLocks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257145" y="5629801"/>
              <a:ext cx="1009735" cy="6477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</p:spPr>
        </p:pic>
      </p:grpSp>
      <p:sp>
        <p:nvSpPr>
          <p:cNvPr id="97" name="Text Box 23"/>
          <p:cNvSpPr txBox="1">
            <a:spLocks noChangeArrowheads="1"/>
          </p:cNvSpPr>
          <p:nvPr/>
        </p:nvSpPr>
        <p:spPr bwMode="auto">
          <a:xfrm>
            <a:off x="6692956" y="4187844"/>
            <a:ext cx="1584302" cy="898986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CDCDCD"/>
              </a:gs>
            </a:gsLst>
            <a:lin ang="2700000" scaled="1"/>
          </a:gradFill>
          <a:ln w="9525" algn="ctr">
            <a:noFill/>
            <a:miter lim="800000"/>
            <a:headEnd/>
            <a:tailEnd/>
          </a:ln>
          <a:scene3d>
            <a:camera prst="orthographicFront"/>
            <a:lightRig rig="threePt" dir="t">
              <a:rot lat="0" lon="0" rev="1800000"/>
            </a:lightRig>
          </a:scene3d>
          <a:sp3d>
            <a:bevelT w="19050" h="19050" prst="angle"/>
          </a:sp3d>
        </p:spPr>
        <p:txBody>
          <a:bodyPr lIns="18000" tIns="18000" rIns="18000" bIns="18000" anchor="b"/>
          <a:lstStyle/>
          <a:p>
            <a:pPr algn="ctr">
              <a:lnSpc>
                <a:spcPct val="70000"/>
              </a:lnSpc>
              <a:defRPr/>
            </a:pPr>
            <a:r>
              <a:rPr lang="ru-RU" sz="900" b="1" dirty="0">
                <a:solidFill>
                  <a:srgbClr val="2E4564"/>
                </a:solidFill>
                <a:latin typeface="Arial Narrow" pitchFamily="34" charset="0"/>
              </a:rPr>
              <a:t>СЦ других ведомств</a:t>
            </a:r>
            <a:endParaRPr lang="ru-RU" sz="900" dirty="0">
              <a:latin typeface="Arial Narrow" pitchFamily="34" charset="0"/>
            </a:endParaRPr>
          </a:p>
        </p:txBody>
      </p:sp>
      <p:sp>
        <p:nvSpPr>
          <p:cNvPr id="227" name="Text Box 23"/>
          <p:cNvSpPr txBox="1">
            <a:spLocks noChangeArrowheads="1"/>
          </p:cNvSpPr>
          <p:nvPr/>
        </p:nvSpPr>
        <p:spPr bwMode="auto">
          <a:xfrm>
            <a:off x="6651667" y="4050522"/>
            <a:ext cx="1584302" cy="898986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CDCDCD"/>
              </a:gs>
            </a:gsLst>
            <a:lin ang="2700000" scaled="1"/>
          </a:gradFill>
          <a:ln w="9525" algn="ctr">
            <a:noFill/>
            <a:miter lim="800000"/>
            <a:headEnd/>
            <a:tailEnd/>
          </a:ln>
          <a:scene3d>
            <a:camera prst="orthographicFront"/>
            <a:lightRig rig="threePt" dir="t">
              <a:rot lat="0" lon="0" rev="1800000"/>
            </a:lightRig>
          </a:scene3d>
          <a:sp3d>
            <a:bevelT w="19050" h="19050" prst="angle"/>
          </a:sp3d>
        </p:spPr>
        <p:txBody>
          <a:bodyPr lIns="18000" tIns="18000" rIns="18000" bIns="18000" anchor="b"/>
          <a:lstStyle/>
          <a:p>
            <a:pPr algn="ctr">
              <a:lnSpc>
                <a:spcPct val="70000"/>
              </a:lnSpc>
              <a:defRPr/>
            </a:pPr>
            <a:r>
              <a:rPr lang="ru-RU" sz="900" b="1">
                <a:solidFill>
                  <a:srgbClr val="2E4564"/>
                </a:solidFill>
                <a:latin typeface="Arial Narrow" pitchFamily="34" charset="0"/>
              </a:rPr>
              <a:t>СЦ ФТС России</a:t>
            </a:r>
            <a:endParaRPr lang="ru-RU" sz="900">
              <a:latin typeface="Arial Narrow" pitchFamily="34" charset="0"/>
            </a:endParaRPr>
          </a:p>
        </p:txBody>
      </p:sp>
      <p:sp>
        <p:nvSpPr>
          <p:cNvPr id="228" name="Text Box 25"/>
          <p:cNvSpPr txBox="1">
            <a:spLocks noChangeArrowheads="1"/>
          </p:cNvSpPr>
          <p:nvPr/>
        </p:nvSpPr>
        <p:spPr bwMode="auto">
          <a:xfrm>
            <a:off x="6610378" y="3913198"/>
            <a:ext cx="1584302" cy="898986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CDCDCD"/>
              </a:gs>
            </a:gsLst>
            <a:lin ang="2700000" scaled="1"/>
          </a:gradFill>
          <a:ln w="9525" algn="ctr">
            <a:noFill/>
            <a:miter lim="800000"/>
            <a:headEnd/>
            <a:tailEnd/>
          </a:ln>
          <a:scene3d>
            <a:camera prst="orthographicFront"/>
            <a:lightRig rig="threePt" dir="t">
              <a:rot lat="0" lon="0" rev="1800000"/>
            </a:lightRig>
          </a:scene3d>
          <a:sp3d>
            <a:bevelT w="19050" h="19050" prst="angle"/>
          </a:sp3d>
        </p:spPr>
        <p:txBody>
          <a:bodyPr lIns="18000" tIns="18000" rIns="18000" bIns="18000" anchor="b"/>
          <a:lstStyle/>
          <a:p>
            <a:pPr algn="ctr">
              <a:lnSpc>
                <a:spcPct val="70000"/>
              </a:lnSpc>
              <a:defRPr/>
            </a:pPr>
            <a:r>
              <a:rPr lang="ru-RU" sz="900" b="1">
                <a:solidFill>
                  <a:srgbClr val="2E4564"/>
                </a:solidFill>
                <a:latin typeface="Arial Narrow" pitchFamily="34" charset="0"/>
              </a:rPr>
              <a:t>СЦ Росатом  </a:t>
            </a:r>
            <a:endParaRPr lang="ru-RU" sz="900">
              <a:latin typeface="Arial Narrow" pitchFamily="34" charset="0"/>
            </a:endParaRPr>
          </a:p>
        </p:txBody>
      </p:sp>
      <p:sp>
        <p:nvSpPr>
          <p:cNvPr id="229" name="Text Box 25"/>
          <p:cNvSpPr txBox="1">
            <a:spLocks noChangeArrowheads="1"/>
          </p:cNvSpPr>
          <p:nvPr/>
        </p:nvSpPr>
        <p:spPr bwMode="auto">
          <a:xfrm>
            <a:off x="6569089" y="3775874"/>
            <a:ext cx="1584302" cy="898986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CDCDCD"/>
              </a:gs>
            </a:gsLst>
            <a:lin ang="2700000" scaled="1"/>
          </a:gradFill>
          <a:ln w="9525" algn="ctr">
            <a:noFill/>
            <a:miter lim="800000"/>
            <a:headEnd/>
            <a:tailEnd/>
          </a:ln>
          <a:scene3d>
            <a:camera prst="orthographicFront"/>
            <a:lightRig rig="threePt" dir="t">
              <a:rot lat="0" lon="0" rev="1800000"/>
            </a:lightRig>
          </a:scene3d>
          <a:sp3d>
            <a:bevelT w="19050" h="19050" prst="angle"/>
          </a:sp3d>
        </p:spPr>
        <p:txBody>
          <a:bodyPr lIns="18000" tIns="18000" rIns="18000" bIns="18000" anchor="b"/>
          <a:lstStyle/>
          <a:p>
            <a:pPr algn="ctr">
              <a:lnSpc>
                <a:spcPct val="70000"/>
              </a:lnSpc>
              <a:defRPr/>
            </a:pPr>
            <a:r>
              <a:rPr lang="ru-RU" sz="900" b="1" dirty="0">
                <a:solidFill>
                  <a:srgbClr val="2E4564"/>
                </a:solidFill>
                <a:latin typeface="Arial Narrow" pitchFamily="34" charset="0"/>
              </a:rPr>
              <a:t>СЦ Минприроды России</a:t>
            </a:r>
            <a:endParaRPr lang="ru-RU" sz="900" dirty="0">
              <a:latin typeface="Arial Narrow" pitchFamily="34" charset="0"/>
            </a:endParaRPr>
          </a:p>
        </p:txBody>
      </p:sp>
      <p:grpSp>
        <p:nvGrpSpPr>
          <p:cNvPr id="17" name="Группа 165"/>
          <p:cNvGrpSpPr>
            <a:grpSpLocks/>
          </p:cNvGrpSpPr>
          <p:nvPr/>
        </p:nvGrpSpPr>
        <p:grpSpPr bwMode="auto">
          <a:xfrm>
            <a:off x="6527800" y="3638550"/>
            <a:ext cx="1584325" cy="898525"/>
            <a:chOff x="6528497" y="3677931"/>
            <a:chExt cx="1584000" cy="900000"/>
          </a:xfrm>
        </p:grpSpPr>
        <p:sp>
          <p:nvSpPr>
            <p:cNvPr id="225" name="Text Box 25"/>
            <p:cNvSpPr txBox="1">
              <a:spLocks noChangeArrowheads="1"/>
            </p:cNvSpPr>
            <p:nvPr/>
          </p:nvSpPr>
          <p:spPr bwMode="auto">
            <a:xfrm>
              <a:off x="6528497" y="3677931"/>
              <a:ext cx="1584000" cy="900000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CDCDCD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scene3d>
              <a:camera prst="orthographicFront"/>
              <a:lightRig rig="threePt" dir="t">
                <a:rot lat="0" lon="0" rev="1800000"/>
              </a:lightRig>
            </a:scene3d>
            <a:sp3d>
              <a:bevelT w="19050" h="19050" prst="angle"/>
            </a:sp3d>
          </p:spPr>
          <p:txBody>
            <a:bodyPr lIns="0" tIns="54000" rIns="0" bIns="0"/>
            <a:lstStyle/>
            <a:p>
              <a:pPr algn="ctr">
                <a:lnSpc>
                  <a:spcPct val="70000"/>
                </a:lnSpc>
                <a:defRPr/>
              </a:pPr>
              <a:r>
                <a:rPr lang="ru-RU" sz="900" b="1">
                  <a:solidFill>
                    <a:srgbClr val="2E4564"/>
                  </a:solidFill>
                  <a:latin typeface="Arial Narrow" pitchFamily="34" charset="0"/>
                </a:rPr>
                <a:t>СЦ Минкомсвязи России</a:t>
              </a:r>
              <a:endParaRPr lang="ru-RU" sz="900">
                <a:latin typeface="Arial Narrow" pitchFamily="34" charset="0"/>
              </a:endParaRPr>
            </a:p>
          </p:txBody>
        </p:sp>
        <p:pic>
          <p:nvPicPr>
            <p:cNvPr id="226" name="Picture 16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815776" y="3819451"/>
              <a:ext cx="1009443" cy="7203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</p:spPr>
        </p:pic>
      </p:grpSp>
      <p:grpSp>
        <p:nvGrpSpPr>
          <p:cNvPr id="18" name="Группа 104"/>
          <p:cNvGrpSpPr>
            <a:grpSpLocks/>
          </p:cNvGrpSpPr>
          <p:nvPr/>
        </p:nvGrpSpPr>
        <p:grpSpPr bwMode="auto">
          <a:xfrm>
            <a:off x="725488" y="3638550"/>
            <a:ext cx="1879600" cy="1649413"/>
            <a:chOff x="726100" y="3638550"/>
            <a:chExt cx="1878988" cy="1649602"/>
          </a:xfrm>
        </p:grpSpPr>
        <p:sp>
          <p:nvSpPr>
            <p:cNvPr id="99" name="Text Box 17"/>
            <p:cNvSpPr txBox="1">
              <a:spLocks noChangeArrowheads="1"/>
            </p:cNvSpPr>
            <p:nvPr/>
          </p:nvSpPr>
          <p:spPr bwMode="auto">
            <a:xfrm>
              <a:off x="726100" y="4388152"/>
              <a:ext cx="1584000" cy="900000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CDCDCD"/>
                </a:gs>
              </a:gsLst>
              <a:lin ang="2700000" scaled="1"/>
            </a:gradFill>
            <a:ln w="12700" algn="ctr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scene3d>
              <a:camera prst="orthographicFront"/>
              <a:lightRig rig="threePt" dir="t">
                <a:rot lat="0" lon="0" rev="1800000"/>
              </a:lightRig>
            </a:scene3d>
            <a:sp3d/>
          </p:spPr>
          <p:txBody>
            <a:bodyPr lIns="0" tIns="0" rIns="0" bIns="0" anchor="ctr"/>
            <a:lstStyle/>
            <a:p>
              <a:pPr algn="ctr" defTabSz="652463">
                <a:lnSpc>
                  <a:spcPts val="800"/>
                </a:lnSpc>
                <a:defRPr/>
              </a:pPr>
              <a:endParaRPr lang="ru-RU" sz="900" b="1" dirty="0">
                <a:solidFill>
                  <a:srgbClr val="2E4564"/>
                </a:solidFill>
                <a:latin typeface="Arial Narrow" pitchFamily="34" charset="0"/>
              </a:endParaRPr>
            </a:p>
          </p:txBody>
        </p:sp>
        <p:sp>
          <p:nvSpPr>
            <p:cNvPr id="235" name="Text Box 23"/>
            <p:cNvSpPr txBox="1">
              <a:spLocks noChangeArrowheads="1"/>
            </p:cNvSpPr>
            <p:nvPr/>
          </p:nvSpPr>
          <p:spPr bwMode="auto">
            <a:xfrm>
              <a:off x="776316" y="4325898"/>
              <a:ext cx="1582015" cy="899237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CDCDCD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>
                <a:rot lat="0" lon="0" rev="1800000"/>
              </a:lightRig>
            </a:scene3d>
            <a:sp3d extrusionH="76200">
              <a:bevelT w="19050" h="19050" prst="angle"/>
              <a:extrusionClr>
                <a:schemeClr val="bg1"/>
              </a:extrusionClr>
            </a:sp3d>
          </p:spPr>
          <p:txBody>
            <a:bodyPr lIns="0" tIns="0" rIns="0" bIns="18000" anchor="b"/>
            <a:lstStyle/>
            <a:p>
              <a:pPr algn="ctr">
                <a:lnSpc>
                  <a:spcPct val="70000"/>
                </a:lnSpc>
                <a:defRPr/>
              </a:pPr>
              <a:r>
                <a:rPr lang="ru-RU" sz="900" b="1" dirty="0">
                  <a:solidFill>
                    <a:srgbClr val="2E4564"/>
                  </a:solidFill>
                  <a:latin typeface="Arial Narrow" pitchFamily="34" charset="0"/>
                </a:rPr>
                <a:t>СЦ других ведомств</a:t>
              </a:r>
              <a:endParaRPr lang="ru-RU" sz="900" dirty="0">
                <a:latin typeface="Arial Narrow" pitchFamily="34" charset="0"/>
              </a:endParaRPr>
            </a:p>
          </p:txBody>
        </p:sp>
        <p:sp>
          <p:nvSpPr>
            <p:cNvPr id="236" name="Text Box 23"/>
            <p:cNvSpPr txBox="1">
              <a:spLocks noChangeArrowheads="1"/>
            </p:cNvSpPr>
            <p:nvPr/>
          </p:nvSpPr>
          <p:spPr bwMode="auto">
            <a:xfrm>
              <a:off x="816637" y="4193309"/>
              <a:ext cx="1582015" cy="899237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CDCDCD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>
                <a:rot lat="0" lon="0" rev="1800000"/>
              </a:lightRig>
            </a:scene3d>
            <a:sp3d extrusionH="76200">
              <a:bevelT w="19050" h="19050" prst="angle"/>
              <a:extrusionClr>
                <a:schemeClr val="bg1"/>
              </a:extrusionClr>
            </a:sp3d>
          </p:spPr>
          <p:txBody>
            <a:bodyPr lIns="0" tIns="0" rIns="0" bIns="18000" anchor="b"/>
            <a:lstStyle/>
            <a:p>
              <a:pPr algn="ctr">
                <a:lnSpc>
                  <a:spcPct val="70000"/>
                </a:lnSpc>
                <a:defRPr/>
              </a:pPr>
              <a:r>
                <a:rPr lang="ru-RU" sz="900" b="1">
                  <a:solidFill>
                    <a:srgbClr val="2E4564"/>
                  </a:solidFill>
                  <a:latin typeface="Arial Narrow" pitchFamily="34" charset="0"/>
                </a:rPr>
                <a:t>СЦ МЧС России</a:t>
              </a:r>
              <a:endParaRPr lang="ru-RU" sz="900">
                <a:latin typeface="Arial Narrow" pitchFamily="34" charset="0"/>
              </a:endParaRPr>
            </a:p>
          </p:txBody>
        </p:sp>
        <p:sp>
          <p:nvSpPr>
            <p:cNvPr id="237" name="Text Box 24"/>
            <p:cNvSpPr txBox="1">
              <a:spLocks noChangeArrowheads="1"/>
            </p:cNvSpPr>
            <p:nvPr/>
          </p:nvSpPr>
          <p:spPr bwMode="auto">
            <a:xfrm>
              <a:off x="856957" y="4059054"/>
              <a:ext cx="1582014" cy="899237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CDCDCD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>
                <a:rot lat="0" lon="0" rev="1800000"/>
              </a:lightRig>
            </a:scene3d>
            <a:sp3d extrusionH="76200">
              <a:bevelT w="19050" h="19050" prst="angle"/>
              <a:extrusionClr>
                <a:schemeClr val="bg1"/>
              </a:extrusionClr>
            </a:sp3d>
          </p:spPr>
          <p:txBody>
            <a:bodyPr lIns="0" tIns="0" rIns="0" bIns="18000" anchor="b"/>
            <a:lstStyle/>
            <a:p>
              <a:pPr algn="ctr">
                <a:lnSpc>
                  <a:spcPct val="70000"/>
                </a:lnSpc>
                <a:defRPr/>
              </a:pPr>
              <a:r>
                <a:rPr lang="ru-RU" sz="900" b="1">
                  <a:solidFill>
                    <a:srgbClr val="2E4564"/>
                  </a:solidFill>
                  <a:latin typeface="Arial Narrow" pitchFamily="34" charset="0"/>
                </a:rPr>
                <a:t>СЦ МВД России</a:t>
              </a:r>
              <a:endParaRPr lang="ru-RU" sz="900">
                <a:latin typeface="Arial Narrow" pitchFamily="34" charset="0"/>
              </a:endParaRPr>
            </a:p>
          </p:txBody>
        </p:sp>
        <p:sp>
          <p:nvSpPr>
            <p:cNvPr id="238" name="Text Box 25"/>
            <p:cNvSpPr txBox="1">
              <a:spLocks noChangeArrowheads="1"/>
            </p:cNvSpPr>
            <p:nvPr/>
          </p:nvSpPr>
          <p:spPr bwMode="auto">
            <a:xfrm>
              <a:off x="897277" y="3926469"/>
              <a:ext cx="1582015" cy="899237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CDCDCD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>
                <a:rot lat="0" lon="0" rev="1800000"/>
              </a:lightRig>
            </a:scene3d>
            <a:sp3d extrusionH="76200">
              <a:bevelT w="19050" h="19050" prst="angle"/>
              <a:extrusionClr>
                <a:schemeClr val="bg1"/>
              </a:extrusionClr>
            </a:sp3d>
          </p:spPr>
          <p:txBody>
            <a:bodyPr lIns="0" tIns="0" rIns="0" bIns="18000" anchor="b"/>
            <a:lstStyle/>
            <a:p>
              <a:pPr algn="ctr">
                <a:lnSpc>
                  <a:spcPct val="70000"/>
                </a:lnSpc>
                <a:defRPr/>
              </a:pPr>
              <a:r>
                <a:rPr lang="ru-RU" sz="900" b="1">
                  <a:solidFill>
                    <a:srgbClr val="2E4564"/>
                  </a:solidFill>
                  <a:latin typeface="Arial Narrow" pitchFamily="34" charset="0"/>
                </a:rPr>
                <a:t>СЦ ФСБ России</a:t>
              </a:r>
              <a:endParaRPr lang="ru-RU" sz="900">
                <a:latin typeface="Arial Narrow" pitchFamily="34" charset="0"/>
              </a:endParaRPr>
            </a:p>
          </p:txBody>
        </p:sp>
        <p:sp>
          <p:nvSpPr>
            <p:cNvPr id="239" name="Text Box 26"/>
            <p:cNvSpPr txBox="1">
              <a:spLocks noChangeArrowheads="1"/>
            </p:cNvSpPr>
            <p:nvPr/>
          </p:nvSpPr>
          <p:spPr bwMode="auto">
            <a:xfrm>
              <a:off x="937597" y="3785869"/>
              <a:ext cx="1582014" cy="899237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CDCDCD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>
                <a:rot lat="0" lon="0" rev="1800000"/>
              </a:lightRig>
            </a:scene3d>
            <a:sp3d extrusionH="76200">
              <a:bevelT w="19050" h="19050" prst="angle"/>
              <a:extrusionClr>
                <a:schemeClr val="bg1"/>
              </a:extrusionClr>
            </a:sp3d>
          </p:spPr>
          <p:txBody>
            <a:bodyPr lIns="0" tIns="0" rIns="0" bIns="18000" anchor="b"/>
            <a:lstStyle/>
            <a:p>
              <a:pPr algn="ctr">
                <a:lnSpc>
                  <a:spcPct val="70000"/>
                </a:lnSpc>
                <a:defRPr/>
              </a:pPr>
              <a:r>
                <a:rPr lang="ru-RU" sz="900" b="1" dirty="0">
                  <a:solidFill>
                    <a:srgbClr val="2E4564"/>
                  </a:solidFill>
                  <a:latin typeface="Arial Narrow" pitchFamily="34" charset="0"/>
                </a:rPr>
                <a:t>СЦ Минобороны России</a:t>
              </a:r>
              <a:endParaRPr lang="ru-RU" sz="900" dirty="0">
                <a:latin typeface="Arial Narrow" pitchFamily="34" charset="0"/>
              </a:endParaRPr>
            </a:p>
          </p:txBody>
        </p:sp>
        <p:grpSp>
          <p:nvGrpSpPr>
            <p:cNvPr id="19" name="Группа 103"/>
            <p:cNvGrpSpPr>
              <a:grpSpLocks/>
            </p:cNvGrpSpPr>
            <p:nvPr/>
          </p:nvGrpSpPr>
          <p:grpSpPr bwMode="auto">
            <a:xfrm>
              <a:off x="985828" y="3638550"/>
              <a:ext cx="1619260" cy="899237"/>
              <a:chOff x="985828" y="3638550"/>
              <a:chExt cx="1619260" cy="899237"/>
            </a:xfrm>
          </p:grpSpPr>
          <p:sp>
            <p:nvSpPr>
              <p:cNvPr id="233" name="Rectangle 32"/>
              <p:cNvSpPr>
                <a:spLocks noChangeArrowheads="1"/>
              </p:cNvSpPr>
              <p:nvPr/>
            </p:nvSpPr>
            <p:spPr bwMode="auto">
              <a:xfrm>
                <a:off x="985828" y="3638550"/>
                <a:ext cx="1619260" cy="899237"/>
              </a:xfrm>
              <a:prstGeom prst="rect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CDCDCD"/>
                  </a:gs>
                </a:gsLst>
                <a:lin ang="2700000" scaled="1"/>
              </a:gradFill>
              <a:ln w="9525" algn="ctr">
                <a:noFill/>
                <a:miter lim="800000"/>
                <a:headEnd/>
                <a:tailEnd/>
              </a:ln>
              <a:effectLst/>
              <a:scene3d>
                <a:camera prst="orthographicFront"/>
                <a:lightRig rig="threePt" dir="t">
                  <a:rot lat="0" lon="0" rev="1800000"/>
                </a:lightRig>
              </a:scene3d>
              <a:sp3d>
                <a:bevelT w="19050" h="19050" prst="angle"/>
              </a:sp3d>
            </p:spPr>
            <p:txBody>
              <a:bodyPr lIns="0" tIns="54000" rIns="0" bIns="0"/>
              <a:lstStyle/>
              <a:p>
                <a:pPr algn="ctr">
                  <a:lnSpc>
                    <a:spcPts val="700"/>
                  </a:lnSpc>
                  <a:defRPr/>
                </a:pPr>
                <a:r>
                  <a:rPr lang="ru-RU" sz="900" b="1" dirty="0">
                    <a:solidFill>
                      <a:srgbClr val="2E4564"/>
                    </a:solidFill>
                    <a:latin typeface="Arial Narrow" pitchFamily="34" charset="0"/>
                  </a:rPr>
                  <a:t>СЦ ФСО России</a:t>
                </a:r>
              </a:p>
            </p:txBody>
          </p:sp>
          <p:pic>
            <p:nvPicPr>
              <p:cNvPr id="234" name="Picture 17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291066" y="3779854"/>
                <a:ext cx="1009322" cy="7192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blurRad="57785" dist="33020" dir="3180000" algn="ctr">
                  <a:srgbClr val="000000">
                    <a:alpha val="30000"/>
                  </a:srgbClr>
                </a:outerShdw>
              </a:effectLst>
            </p:spPr>
          </p:pic>
        </p:grpSp>
      </p:grpSp>
      <p:grpSp>
        <p:nvGrpSpPr>
          <p:cNvPr id="20" name="Группа 239"/>
          <p:cNvGrpSpPr>
            <a:grpSpLocks/>
          </p:cNvGrpSpPr>
          <p:nvPr/>
        </p:nvGrpSpPr>
        <p:grpSpPr bwMode="auto">
          <a:xfrm>
            <a:off x="6227763" y="1501775"/>
            <a:ext cx="1619250" cy="1008063"/>
            <a:chOff x="6227692" y="1542456"/>
            <a:chExt cx="1620000" cy="1008000"/>
          </a:xfrm>
        </p:grpSpPr>
        <p:sp>
          <p:nvSpPr>
            <p:cNvPr id="241" name="Rectangle 32"/>
            <p:cNvSpPr>
              <a:spLocks noChangeArrowheads="1"/>
            </p:cNvSpPr>
            <p:nvPr/>
          </p:nvSpPr>
          <p:spPr bwMode="auto">
            <a:xfrm>
              <a:off x="6227692" y="1542456"/>
              <a:ext cx="1620000" cy="1008000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CDCDCD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  <a:scene3d>
              <a:camera prst="orthographicFront"/>
              <a:lightRig rig="threePt" dir="t">
                <a:rot lat="0" lon="0" rev="1800000"/>
              </a:lightRig>
            </a:scene3d>
            <a:sp3d>
              <a:bevelT w="19050" h="19050" prst="angle"/>
            </a:sp3d>
          </p:spPr>
          <p:txBody>
            <a:bodyPr lIns="0" tIns="54000" rIns="0" bIns="0"/>
            <a:lstStyle/>
            <a:p>
              <a:pPr algn="ctr">
                <a:lnSpc>
                  <a:spcPts val="700"/>
                </a:lnSpc>
                <a:defRPr/>
              </a:pPr>
              <a:r>
                <a:rPr lang="ru-RU" sz="900" b="1" dirty="0">
                  <a:solidFill>
                    <a:srgbClr val="2E4564"/>
                  </a:solidFill>
                  <a:latin typeface="Arial Narrow" pitchFamily="34" charset="0"/>
                </a:rPr>
                <a:t>СИТУАЦИОННЫЙ ЦЕНТР </a:t>
              </a:r>
            </a:p>
            <a:p>
              <a:pPr algn="ctr">
                <a:lnSpc>
                  <a:spcPts val="700"/>
                </a:lnSpc>
                <a:defRPr/>
              </a:pPr>
              <a:r>
                <a:rPr lang="ru-RU" sz="900" b="1" dirty="0">
                  <a:solidFill>
                    <a:srgbClr val="2E4564"/>
                  </a:solidFill>
                  <a:latin typeface="Arial Narrow" pitchFamily="34" charset="0"/>
                </a:rPr>
                <a:t>Правительства РФ</a:t>
              </a:r>
              <a:endParaRPr lang="ru-RU" sz="900" dirty="0">
                <a:latin typeface="Arial Narrow" pitchFamily="34" charset="0"/>
              </a:endParaRPr>
            </a:p>
          </p:txBody>
        </p:sp>
        <p:pic>
          <p:nvPicPr>
            <p:cNvPr id="242" name="Picture 4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6532633" y="1785329"/>
              <a:ext cx="1010118" cy="7206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</p:spPr>
        </p:pic>
      </p:grpSp>
      <p:grpSp>
        <p:nvGrpSpPr>
          <p:cNvPr id="21" name="Группа 242"/>
          <p:cNvGrpSpPr>
            <a:grpSpLocks/>
          </p:cNvGrpSpPr>
          <p:nvPr/>
        </p:nvGrpSpPr>
        <p:grpSpPr bwMode="auto">
          <a:xfrm>
            <a:off x="3762375" y="1406525"/>
            <a:ext cx="1619250" cy="1008063"/>
            <a:chOff x="3762000" y="1446206"/>
            <a:chExt cx="1620000" cy="1008000"/>
          </a:xfrm>
        </p:grpSpPr>
        <p:sp>
          <p:nvSpPr>
            <p:cNvPr id="244" name="Rectangle 32"/>
            <p:cNvSpPr>
              <a:spLocks noChangeArrowheads="1"/>
            </p:cNvSpPr>
            <p:nvPr/>
          </p:nvSpPr>
          <p:spPr bwMode="auto">
            <a:xfrm>
              <a:off x="3762000" y="1446206"/>
              <a:ext cx="1620000" cy="1008000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CDCDCD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  <a:scene3d>
              <a:camera prst="orthographicFront"/>
              <a:lightRig rig="threePt" dir="t">
                <a:rot lat="0" lon="0" rev="1800000"/>
              </a:lightRig>
            </a:scene3d>
            <a:sp3d>
              <a:bevelT w="19050" h="19050" prst="angle"/>
            </a:sp3d>
          </p:spPr>
          <p:txBody>
            <a:bodyPr lIns="0" tIns="54000" rIns="0" bIns="0"/>
            <a:lstStyle/>
            <a:p>
              <a:pPr algn="ctr">
                <a:lnSpc>
                  <a:spcPts val="700"/>
                </a:lnSpc>
                <a:defRPr/>
              </a:pPr>
              <a:r>
                <a:rPr lang="ru-RU" sz="900" b="1" dirty="0">
                  <a:solidFill>
                    <a:srgbClr val="2E4564"/>
                  </a:solidFill>
                  <a:latin typeface="Arial Narrow" pitchFamily="34" charset="0"/>
                </a:rPr>
                <a:t>СИТУАЦИОННЫЙ ЦЕНТР </a:t>
              </a:r>
            </a:p>
            <a:p>
              <a:pPr algn="ctr">
                <a:lnSpc>
                  <a:spcPts val="700"/>
                </a:lnSpc>
                <a:defRPr/>
              </a:pPr>
              <a:r>
                <a:rPr lang="ru-RU" sz="900" b="1" dirty="0">
                  <a:solidFill>
                    <a:srgbClr val="2E4564"/>
                  </a:solidFill>
                  <a:latin typeface="Arial Narrow" pitchFamily="34" charset="0"/>
                </a:rPr>
                <a:t>Президента РФ</a:t>
              </a:r>
              <a:endParaRPr lang="ru-RU" sz="900" b="1" dirty="0">
                <a:latin typeface="Arial Narrow" pitchFamily="34" charset="0"/>
              </a:endParaRPr>
            </a:p>
          </p:txBody>
        </p:sp>
        <p:pic>
          <p:nvPicPr>
            <p:cNvPr id="245" name="Picture 6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4066941" y="1690666"/>
              <a:ext cx="1008530" cy="7206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</p:spPr>
        </p:pic>
      </p:grpSp>
      <p:pic>
        <p:nvPicPr>
          <p:cNvPr id="246" name="Picture 124" descr="герб_РФ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568700" y="1431925"/>
            <a:ext cx="4032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</p:spPr>
      </p:pic>
      <p:grpSp>
        <p:nvGrpSpPr>
          <p:cNvPr id="22" name="Группа 125"/>
          <p:cNvGrpSpPr>
            <a:grpSpLocks/>
          </p:cNvGrpSpPr>
          <p:nvPr/>
        </p:nvGrpSpPr>
        <p:grpSpPr bwMode="auto">
          <a:xfrm>
            <a:off x="4416425" y="5238750"/>
            <a:ext cx="1765300" cy="1044575"/>
            <a:chOff x="4410623" y="5157192"/>
            <a:chExt cx="1764752" cy="1045702"/>
          </a:xfrm>
        </p:grpSpPr>
        <p:sp>
          <p:nvSpPr>
            <p:cNvPr id="118" name="Text Box 17"/>
            <p:cNvSpPr txBox="1">
              <a:spLocks noChangeArrowheads="1"/>
            </p:cNvSpPr>
            <p:nvPr/>
          </p:nvSpPr>
          <p:spPr bwMode="auto">
            <a:xfrm>
              <a:off x="4410623" y="5302894"/>
              <a:ext cx="1620000" cy="900000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CDCDCD"/>
                </a:gs>
              </a:gsLst>
              <a:lin ang="2700000" scaled="1"/>
            </a:gradFill>
            <a:ln w="12700" algn="ctr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scene3d>
              <a:camera prst="orthographicFront"/>
              <a:lightRig rig="threePt" dir="t">
                <a:rot lat="0" lon="0" rev="1800000"/>
              </a:lightRig>
            </a:scene3d>
            <a:sp3d/>
          </p:spPr>
          <p:txBody>
            <a:bodyPr lIns="0" tIns="0" rIns="0" bIns="0" anchor="ctr"/>
            <a:lstStyle/>
            <a:p>
              <a:pPr algn="ctr" defTabSz="652463">
                <a:lnSpc>
                  <a:spcPts val="800"/>
                </a:lnSpc>
                <a:defRPr/>
              </a:pPr>
              <a:endParaRPr lang="ru-RU" sz="900" b="1" dirty="0">
                <a:solidFill>
                  <a:srgbClr val="2E4564"/>
                </a:solidFill>
                <a:latin typeface="Arial Narrow" pitchFamily="34" charset="0"/>
              </a:endParaRPr>
            </a:p>
          </p:txBody>
        </p:sp>
        <p:sp>
          <p:nvSpPr>
            <p:cNvPr id="119" name="Rectangle 32"/>
            <p:cNvSpPr>
              <a:spLocks noChangeArrowheads="1"/>
            </p:cNvSpPr>
            <p:nvPr/>
          </p:nvSpPr>
          <p:spPr bwMode="auto">
            <a:xfrm>
              <a:off x="4457894" y="5254327"/>
              <a:ext cx="1621060" cy="90020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9525" algn="ctr">
              <a:noFill/>
              <a:miter lim="800000"/>
              <a:headEnd/>
              <a:tailEnd/>
            </a:ln>
            <a:effectLst/>
            <a:scene3d>
              <a:camera prst="orthographicFront"/>
              <a:lightRig rig="threePt" dir="t">
                <a:rot lat="0" lon="0" rev="1800000"/>
              </a:lightRig>
            </a:scene3d>
            <a:sp3d>
              <a:bevelT w="19050" h="19050" prst="angle"/>
            </a:sp3d>
          </p:spPr>
          <p:txBody>
            <a:bodyPr lIns="0" tIns="72000" rIns="0" bIns="0"/>
            <a:lstStyle/>
            <a:p>
              <a:pPr algn="ctr">
                <a:lnSpc>
                  <a:spcPts val="700"/>
                </a:lnSpc>
                <a:defRPr/>
              </a:pPr>
              <a:endParaRPr lang="ru-RU" sz="800" b="1" dirty="0">
                <a:solidFill>
                  <a:srgbClr val="2E456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20" name="Rectangle 32"/>
            <p:cNvSpPr>
              <a:spLocks noChangeArrowheads="1"/>
            </p:cNvSpPr>
            <p:nvPr/>
          </p:nvSpPr>
          <p:spPr bwMode="auto">
            <a:xfrm>
              <a:off x="4506225" y="5205759"/>
              <a:ext cx="1621060" cy="90020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algn="ctr">
              <a:noFill/>
              <a:miter lim="800000"/>
              <a:headEnd/>
              <a:tailEnd/>
            </a:ln>
            <a:effectLst/>
            <a:scene3d>
              <a:camera prst="orthographicFront"/>
              <a:lightRig rig="threePt" dir="t">
                <a:rot lat="0" lon="0" rev="1800000"/>
              </a:lightRig>
            </a:scene3d>
            <a:sp3d>
              <a:bevelT w="19050" h="19050" prst="angle"/>
            </a:sp3d>
          </p:spPr>
          <p:txBody>
            <a:bodyPr lIns="0" tIns="72000" rIns="0" bIns="0"/>
            <a:lstStyle/>
            <a:p>
              <a:pPr algn="ctr">
                <a:lnSpc>
                  <a:spcPts val="700"/>
                </a:lnSpc>
                <a:defRPr/>
              </a:pPr>
              <a:endParaRPr lang="ru-RU" sz="800" b="1" dirty="0">
                <a:solidFill>
                  <a:srgbClr val="2E456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50" name="Rectangle 32"/>
            <p:cNvSpPr>
              <a:spLocks noChangeArrowheads="1"/>
            </p:cNvSpPr>
            <p:nvPr/>
          </p:nvSpPr>
          <p:spPr bwMode="auto">
            <a:xfrm>
              <a:off x="4554556" y="5157192"/>
              <a:ext cx="1620819" cy="900203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CDCDCD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  <a:scene3d>
              <a:camera prst="orthographicFront"/>
              <a:lightRig rig="threePt" dir="t">
                <a:rot lat="0" lon="0" rev="5400000"/>
              </a:lightRig>
            </a:scene3d>
            <a:sp3d>
              <a:bevelT w="19050" h="19050" prst="angle"/>
            </a:sp3d>
          </p:spPr>
          <p:txBody>
            <a:bodyPr lIns="0" tIns="36000" rIns="0" bIns="0"/>
            <a:lstStyle/>
            <a:p>
              <a:pPr algn="ctr">
                <a:lnSpc>
                  <a:spcPts val="700"/>
                </a:lnSpc>
                <a:defRPr/>
              </a:pPr>
              <a:r>
                <a:rPr lang="ru-RU" sz="900" b="1" dirty="0">
                  <a:solidFill>
                    <a:srgbClr val="2E4564"/>
                  </a:solidFill>
                  <a:latin typeface="Arial Narrow" pitchFamily="34" charset="0"/>
                </a:rPr>
                <a:t>СЦ глав субъектов РФ</a:t>
              </a:r>
            </a:p>
          </p:txBody>
        </p:sp>
        <p:pic>
          <p:nvPicPr>
            <p:cNvPr id="251" name="Picture 7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4861333" y="5298632"/>
              <a:ext cx="1007750" cy="7199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</p:spPr>
        </p:pic>
      </p:grpSp>
      <p:sp>
        <p:nvSpPr>
          <p:cNvPr id="253" name="AutoShape 4" descr="Темный диагональный 2"/>
          <p:cNvSpPr>
            <a:spLocks noChangeArrowheads="1"/>
          </p:cNvSpPr>
          <p:nvPr/>
        </p:nvSpPr>
        <p:spPr bwMode="auto">
          <a:xfrm>
            <a:off x="3402013" y="2566989"/>
            <a:ext cx="2339975" cy="1726108"/>
          </a:xfrm>
          <a:prstGeom prst="roundRect">
            <a:avLst>
              <a:gd name="adj" fmla="val 7042"/>
            </a:avLst>
          </a:prstGeom>
          <a:gradFill flip="none" rotWithShape="1">
            <a:gsLst>
              <a:gs pos="2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3500000" scaled="1"/>
            <a:tileRect/>
          </a:gradFill>
          <a:ln w="19050" cmpd="dbl" algn="ctr">
            <a:noFill/>
            <a:prstDash val="sysDash"/>
            <a:round/>
            <a:headEnd/>
            <a:tailEnd/>
          </a:ln>
          <a:effectLst>
            <a:glow rad="228600">
              <a:schemeClr val="bg1">
                <a:lumMod val="75000"/>
                <a:alpha val="40000"/>
              </a:schemeClr>
            </a:glow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B/>
          </a:sp3d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 wrap="none" lIns="60807" tIns="15998" rIns="60807" bIns="0"/>
          <a:lstStyle/>
          <a:p>
            <a:pPr algn="ctr">
              <a:lnSpc>
                <a:spcPct val="70000"/>
              </a:lnSpc>
              <a:defRPr/>
            </a:pPr>
            <a:r>
              <a:rPr lang="ru-RU" sz="1100" b="1" i="1" dirty="0">
                <a:solidFill>
                  <a:srgbClr val="003366"/>
                </a:solidFill>
                <a:latin typeface="Arial Narrow" pitchFamily="34" charset="0"/>
              </a:rPr>
              <a:t>Защищенная</a:t>
            </a:r>
          </a:p>
          <a:p>
            <a:pPr algn="ctr">
              <a:lnSpc>
                <a:spcPct val="70000"/>
              </a:lnSpc>
              <a:defRPr/>
            </a:pPr>
            <a:r>
              <a:rPr lang="ru-RU" sz="1100" b="1" i="1" dirty="0">
                <a:solidFill>
                  <a:srgbClr val="003366"/>
                </a:solidFill>
                <a:latin typeface="Arial Narrow" pitchFamily="34" charset="0"/>
              </a:rPr>
              <a:t>транспортно-</a:t>
            </a:r>
          </a:p>
          <a:p>
            <a:pPr algn="ctr">
              <a:lnSpc>
                <a:spcPct val="70000"/>
              </a:lnSpc>
              <a:defRPr/>
            </a:pPr>
            <a:r>
              <a:rPr lang="ru-RU" sz="1100" b="1" i="1" dirty="0">
                <a:solidFill>
                  <a:srgbClr val="003366"/>
                </a:solidFill>
                <a:latin typeface="Arial Narrow" pitchFamily="34" charset="0"/>
              </a:rPr>
              <a:t>коммуникационная сеть </a:t>
            </a:r>
          </a:p>
          <a:p>
            <a:pPr algn="ctr">
              <a:lnSpc>
                <a:spcPct val="70000"/>
              </a:lnSpc>
              <a:defRPr/>
            </a:pPr>
            <a:r>
              <a:rPr lang="ru-RU" sz="1100" b="1" i="1" dirty="0">
                <a:solidFill>
                  <a:srgbClr val="003366"/>
                </a:solidFill>
                <a:latin typeface="Arial Narrow" pitchFamily="34" charset="0"/>
              </a:rPr>
              <a:t>ФСО России</a:t>
            </a:r>
            <a:endParaRPr lang="ru-RU" sz="1100" i="1" dirty="0">
              <a:latin typeface="Arial Narrow" pitchFamily="34" charset="0"/>
            </a:endParaRPr>
          </a:p>
        </p:txBody>
      </p:sp>
      <p:pic>
        <p:nvPicPr>
          <p:cNvPr id="254" name="Рисунок 253" descr="ФСО1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 bwMode="auto">
          <a:xfrm>
            <a:off x="5308600" y="2628900"/>
            <a:ext cx="363538" cy="43180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</p:spPr>
      </p:pic>
      <p:sp>
        <p:nvSpPr>
          <p:cNvPr id="135" name="Rectangle 38"/>
          <p:cNvSpPr>
            <a:spLocks noChangeArrowheads="1"/>
          </p:cNvSpPr>
          <p:nvPr/>
        </p:nvSpPr>
        <p:spPr bwMode="auto">
          <a:xfrm>
            <a:off x="3690000" y="3284984"/>
            <a:ext cx="1764000" cy="325438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CDCDCD"/>
              </a:gs>
            </a:gsLst>
            <a:lin ang="2700000" scaled="1"/>
          </a:gradFill>
          <a:ln w="9525" algn="ctr">
            <a:noFill/>
            <a:miter lim="800000"/>
            <a:headEnd/>
            <a:tailEnd/>
          </a:ln>
          <a:effectLst/>
          <a:scene3d>
            <a:camera prst="orthographicFront"/>
            <a:lightRig rig="threePt" dir="t">
              <a:rot lat="0" lon="0" rev="1800000"/>
            </a:lightRig>
          </a:scene3d>
          <a:sp3d>
            <a:bevelT w="19050" h="19050" prst="angle"/>
          </a:sp3d>
        </p:spPr>
        <p:txBody>
          <a:bodyPr lIns="0" tIns="0" rIns="0" bIns="0" anchor="ctr"/>
          <a:lstStyle/>
          <a:p>
            <a:pPr algn="ctr" defTabSz="652463">
              <a:lnSpc>
                <a:spcPts val="800"/>
              </a:lnSpc>
              <a:defRPr/>
            </a:pPr>
            <a:r>
              <a:rPr lang="ru-RU" sz="900" b="1" dirty="0">
                <a:solidFill>
                  <a:srgbClr val="2E4564"/>
                </a:solidFill>
                <a:latin typeface="Arial Narrow" pitchFamily="34" charset="0"/>
              </a:rPr>
              <a:t>Центр управления</a:t>
            </a:r>
            <a:r>
              <a:rPr lang="en-US" sz="900" b="1" dirty="0">
                <a:solidFill>
                  <a:srgbClr val="2E4564"/>
                </a:solidFill>
                <a:latin typeface="Arial Narrow" pitchFamily="34" charset="0"/>
              </a:rPr>
              <a:t> </a:t>
            </a:r>
            <a:r>
              <a:rPr lang="ru-RU" sz="900" b="1" dirty="0">
                <a:solidFill>
                  <a:srgbClr val="2E4564"/>
                </a:solidFill>
                <a:latin typeface="Arial Narrow" pitchFamily="34" charset="0"/>
              </a:rPr>
              <a:t>защищенной видеосвязи </a:t>
            </a:r>
          </a:p>
        </p:txBody>
      </p:sp>
      <p:sp>
        <p:nvSpPr>
          <p:cNvPr id="137" name="Rectangle 38"/>
          <p:cNvSpPr>
            <a:spLocks noChangeArrowheads="1"/>
          </p:cNvSpPr>
          <p:nvPr/>
        </p:nvSpPr>
        <p:spPr bwMode="auto">
          <a:xfrm>
            <a:off x="3690000" y="3701645"/>
            <a:ext cx="1764000" cy="322262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CDCDCD"/>
              </a:gs>
            </a:gsLst>
            <a:lin ang="2700000" scaled="1"/>
          </a:gradFill>
          <a:ln w="12700" algn="ctr">
            <a:solidFill>
              <a:srgbClr val="C00000"/>
            </a:solidFill>
            <a:prstDash val="sysDash"/>
            <a:miter lim="800000"/>
            <a:headEnd/>
            <a:tailEnd/>
          </a:ln>
          <a:effectLst/>
          <a:scene3d>
            <a:camera prst="orthographicFront"/>
            <a:lightRig rig="threePt" dir="t">
              <a:rot lat="0" lon="0" rev="1800000"/>
            </a:lightRig>
          </a:scene3d>
          <a:sp3d/>
        </p:spPr>
        <p:txBody>
          <a:bodyPr lIns="0" tIns="0" rIns="0" bIns="0" anchor="ctr"/>
          <a:lstStyle/>
          <a:p>
            <a:pPr algn="ctr" defTabSz="652463">
              <a:lnSpc>
                <a:spcPts val="800"/>
              </a:lnSpc>
              <a:defRPr/>
            </a:pPr>
            <a:r>
              <a:rPr lang="ru-RU" sz="900" b="1" dirty="0">
                <a:solidFill>
                  <a:srgbClr val="2E4564"/>
                </a:solidFill>
                <a:latin typeface="Arial Narrow" pitchFamily="34" charset="0"/>
              </a:rPr>
              <a:t>Центр управления</a:t>
            </a:r>
            <a:r>
              <a:rPr lang="en-US" sz="900" b="1" dirty="0">
                <a:solidFill>
                  <a:srgbClr val="2E4564"/>
                </a:solidFill>
                <a:latin typeface="Arial Narrow" pitchFamily="34" charset="0"/>
              </a:rPr>
              <a:t> </a:t>
            </a:r>
            <a:r>
              <a:rPr lang="ru-RU" sz="900" b="1" dirty="0">
                <a:solidFill>
                  <a:srgbClr val="2E4564"/>
                </a:solidFill>
                <a:latin typeface="Arial Narrow" pitchFamily="34" charset="0"/>
              </a:rPr>
              <a:t>и координации</a:t>
            </a:r>
            <a:r>
              <a:rPr lang="en-US" sz="900" b="1" dirty="0">
                <a:solidFill>
                  <a:srgbClr val="2E4564"/>
                </a:solidFill>
                <a:latin typeface="Arial Narrow" pitchFamily="34" charset="0"/>
              </a:rPr>
              <a:t> </a:t>
            </a:r>
          </a:p>
          <a:p>
            <a:pPr algn="ctr" defTabSz="652463">
              <a:lnSpc>
                <a:spcPts val="800"/>
              </a:lnSpc>
              <a:defRPr/>
            </a:pPr>
            <a:r>
              <a:rPr lang="ru-RU" sz="900" b="1" dirty="0">
                <a:solidFill>
                  <a:srgbClr val="2E4564"/>
                </a:solidFill>
                <a:latin typeface="Arial Narrow" pitchFamily="34" charset="0"/>
              </a:rPr>
              <a:t>системы распределенных СЦ ОГВ</a:t>
            </a:r>
          </a:p>
        </p:txBody>
      </p:sp>
      <p:sp>
        <p:nvSpPr>
          <p:cNvPr id="100" name="Text Box 17"/>
          <p:cNvSpPr txBox="1">
            <a:spLocks noChangeArrowheads="1"/>
          </p:cNvSpPr>
          <p:nvPr/>
        </p:nvSpPr>
        <p:spPr bwMode="auto">
          <a:xfrm>
            <a:off x="4429207" y="6381328"/>
            <a:ext cx="1620000" cy="2889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CDCDCD"/>
              </a:gs>
            </a:gsLst>
            <a:lin ang="2700000" scaled="1"/>
          </a:gradFill>
          <a:ln w="12700" algn="ctr">
            <a:solidFill>
              <a:srgbClr val="C00000"/>
            </a:solidFill>
            <a:prstDash val="sysDash"/>
            <a:miter lim="800000"/>
            <a:headEnd/>
            <a:tailEnd/>
          </a:ln>
          <a:effectLst/>
          <a:scene3d>
            <a:camera prst="orthographicFront"/>
            <a:lightRig rig="threePt" dir="t">
              <a:rot lat="0" lon="0" rev="1800000"/>
            </a:lightRig>
          </a:scene3d>
          <a:sp3d/>
        </p:spPr>
        <p:txBody>
          <a:bodyPr lIns="0" tIns="0" rIns="0" bIns="0" anchor="ctr"/>
          <a:lstStyle/>
          <a:p>
            <a:pPr algn="ctr" defTabSz="652463">
              <a:lnSpc>
                <a:spcPts val="800"/>
              </a:lnSpc>
              <a:defRPr/>
            </a:pPr>
            <a:r>
              <a:rPr lang="ru-RU" sz="900" b="1" dirty="0">
                <a:solidFill>
                  <a:srgbClr val="2E4564"/>
                </a:solidFill>
                <a:latin typeface="Arial Narrow" pitchFamily="34" charset="0"/>
              </a:rPr>
              <a:t>СК муниципальных образований </a:t>
            </a:r>
          </a:p>
        </p:txBody>
      </p:sp>
      <p:sp>
        <p:nvSpPr>
          <p:cNvPr id="103" name="Прямоугольник 102"/>
          <p:cNvSpPr/>
          <p:nvPr/>
        </p:nvSpPr>
        <p:spPr>
          <a:xfrm>
            <a:off x="0" y="-1916"/>
            <a:ext cx="9145108" cy="792000"/>
          </a:xfrm>
          <a:prstGeom prst="rect">
            <a:avLst/>
          </a:prstGeom>
          <a:gradFill flip="none" rotWithShape="1">
            <a:gsLst>
              <a:gs pos="0">
                <a:schemeClr val="tx2">
                  <a:shade val="30000"/>
                  <a:satMod val="115000"/>
                </a:schemeClr>
              </a:gs>
              <a:gs pos="50000">
                <a:schemeClr val="tx2">
                  <a:shade val="67500"/>
                  <a:satMod val="115000"/>
                </a:schemeClr>
              </a:gs>
              <a:gs pos="100000">
                <a:schemeClr val="tx2"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entury Gothic" pitchFamily="34" charset="0"/>
              </a:rPr>
              <a:t>СИСТЕМА СИТУАЦИОННЫХ </a:t>
            </a:r>
            <a:r>
              <a:rPr lang="ru-RU" sz="2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entury Gothic" pitchFamily="34" charset="0"/>
              </a:rPr>
              <a:t>ЦЕНТРОВ</a:t>
            </a:r>
            <a:endParaRPr lang="en-US" sz="2000" b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entury Gothic" pitchFamily="34" charset="0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entury Gothic" pitchFamily="34" charset="0"/>
              </a:rPr>
              <a:t>(из презентации </a:t>
            </a:r>
            <a: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управления  информационных систем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Спецсвязи</a:t>
            </a:r>
            <a: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 ФСО России</a:t>
            </a:r>
            <a:r>
              <a:rPr lang="ru-RU" b="1" i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entury Gothic" pitchFamily="34" charset="0"/>
              </a:rPr>
              <a:t>)</a:t>
            </a:r>
            <a:endParaRPr lang="ru-RU" b="1" i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entury Gothic" pitchFamily="34" charset="0"/>
            </a:endParaRPr>
          </a:p>
        </p:txBody>
      </p:sp>
      <p:pic>
        <p:nvPicPr>
          <p:cNvPr id="101" name="Рисунок 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53" y="125606"/>
            <a:ext cx="641263" cy="66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0" y="2897188"/>
            <a:ext cx="9144000" cy="604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>
            <a:lvl1pPr marL="26988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A89D7F"/>
                </a:solidFill>
                <a:latin typeface="Century Gothic" pitchFamily="34" charset="0"/>
              </a:defRPr>
            </a:lvl1pPr>
            <a:lvl2pPr marL="742950" indent="-28575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3pPr>
            <a:lvl4pPr marL="1600200" indent="-22860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A89D7F"/>
                </a:solidFill>
                <a:latin typeface="Century Gothic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A89D7F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ru-RU" altLang="ru-RU" sz="3200" b="1" dirty="0">
                <a:solidFill>
                  <a:srgbClr val="990000"/>
                </a:solidFill>
                <a:latin typeface="Tahoma" pitchFamily="34" charset="0"/>
                <a:cs typeface="Tahoma" pitchFamily="34" charset="0"/>
              </a:rPr>
              <a:t>Спасибо за внимание!</a:t>
            </a: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1212015" y="4861301"/>
            <a:ext cx="5668963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ts val="600"/>
              </a:spcBef>
            </a:pPr>
            <a:r>
              <a:rPr lang="ru-RU" altLang="ru-RU" sz="1600" b="1" dirty="0" smtClean="0"/>
              <a:t>Сонькин Михаил Аркадьевич</a:t>
            </a:r>
            <a:endParaRPr lang="ru-RU" altLang="ru-RU" sz="1600" b="1" dirty="0"/>
          </a:p>
          <a:p>
            <a:pPr eaLnBrk="1" hangingPunct="1">
              <a:spcBef>
                <a:spcPts val="600"/>
              </a:spcBef>
            </a:pPr>
            <a:r>
              <a:rPr lang="ru-RU" altLang="ru-RU" sz="1600" dirty="0"/>
              <a:t>Заместитель </a:t>
            </a:r>
            <a:r>
              <a:rPr lang="ru-RU" altLang="ru-RU" sz="1600" dirty="0" smtClean="0"/>
              <a:t>Губернатора Томской области по научно-образовательному комплексу и инновационной политике</a:t>
            </a:r>
            <a:endParaRPr lang="ru-RU" altLang="ru-RU" sz="1600" dirty="0"/>
          </a:p>
          <a:p>
            <a:pPr eaLnBrk="1" hangingPunct="1">
              <a:spcBef>
                <a:spcPts val="600"/>
              </a:spcBef>
            </a:pPr>
            <a:r>
              <a:rPr lang="en-US" altLang="ru-RU" sz="1600" dirty="0" smtClean="0"/>
              <a:t>sonkinma@tomsk.gov.ru</a:t>
            </a:r>
            <a:endParaRPr lang="ru-RU" altLang="ru-RU" sz="1600" dirty="0"/>
          </a:p>
        </p:txBody>
      </p:sp>
      <p:pic>
        <p:nvPicPr>
          <p:cNvPr id="7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376" y="441147"/>
            <a:ext cx="1715248" cy="1790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Соседство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13174</TotalTime>
  <Words>1750</Words>
  <Application>Microsoft Office PowerPoint</Application>
  <PresentationFormat>Экран (4:3)</PresentationFormat>
  <Paragraphs>348</Paragraphs>
  <Slides>26</Slides>
  <Notes>25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8" baseType="lpstr">
      <vt:lpstr>Исполнительная</vt:lpstr>
      <vt:lpstr>Visio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Плешков Алексей Геннадьевич</dc:creator>
  <cp:lastModifiedBy>magarramovada</cp:lastModifiedBy>
  <cp:revision>134</cp:revision>
  <cp:lastPrinted>2014-11-27T03:38:55Z</cp:lastPrinted>
  <dcterms:created xsi:type="dcterms:W3CDTF">2005-01-28T09:04:20Z</dcterms:created>
  <dcterms:modified xsi:type="dcterms:W3CDTF">2015-11-16T09:54:19Z</dcterms:modified>
</cp:coreProperties>
</file>