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86" r:id="rId2"/>
    <p:sldId id="290" r:id="rId3"/>
    <p:sldId id="256" r:id="rId4"/>
    <p:sldId id="284" r:id="rId5"/>
    <p:sldId id="287" r:id="rId6"/>
    <p:sldId id="292" r:id="rId7"/>
    <p:sldId id="289" r:id="rId8"/>
    <p:sldId id="293" r:id="rId9"/>
    <p:sldId id="291" r:id="rId10"/>
    <p:sldId id="288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72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4" pos="5080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06A"/>
    <a:srgbClr val="73A58E"/>
    <a:srgbClr val="78663C"/>
    <a:srgbClr val="48705E"/>
    <a:srgbClr val="CDB67E"/>
    <a:srgbClr val="FDEFCF"/>
    <a:srgbClr val="99814D"/>
    <a:srgbClr val="D3E3DD"/>
    <a:srgbClr val="C0D6CD"/>
    <a:srgbClr val="A6C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24" y="-252"/>
      </p:cViewPr>
      <p:guideLst>
        <p:guide orient="horz" pos="3158"/>
        <p:guide orient="horz" pos="459"/>
        <p:guide pos="272"/>
        <p:guide pos="5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86D91-AF75-4F7B-ADF7-31B326C1718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C36A6-7DEC-42B6-A86A-8E6DD0C90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1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7464-5E44-4BD2-BF58-C9C0CF48C303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9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0E75-31A6-46D0-85BA-9D65D252C819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0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290-BAA5-43E4-A9A1-D42E1D10B6F1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7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A81-CD88-4AC3-8293-B1EDBFBA2082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3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5DFE-2105-4FEF-97B9-A98766E84624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B74C-A690-4780-9357-2C76812532DB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3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39E3-BAD8-4143-974B-669062FA910B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9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FD71-16FE-41EB-85CD-2097B8EFAE06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6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C5BD-4446-4771-BA2C-8BEAA1579CD6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1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0D4-6356-4183-9F37-53AB1359DD68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3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2CCA-6A71-4588-8F9C-DCCACB5C03E8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A57F-06E6-4D2B-ABC2-B05F891E0A2F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BE61-8DF7-4C89-A64D-DB7452A93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0" y="-92147"/>
            <a:ext cx="12055257" cy="70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376" y="6518042"/>
            <a:ext cx="2057400" cy="365125"/>
          </a:xfrm>
        </p:spPr>
        <p:txBody>
          <a:bodyPr/>
          <a:lstStyle/>
          <a:p>
            <a:fld id="{C402BE61-8DF7-4C89-A64D-DB7452A93681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/>
              <a:t>1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973" y="1793648"/>
            <a:ext cx="8521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 информировании граждан органами исполнительной власти о преимуществах получения государственных и муниципальных услуг в электронной форме в соответствии Методическими рекомендациями по информированию об электронных формах представления государственных и муниципальных услуг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2169" y="5257926"/>
            <a:ext cx="67775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DEFCF"/>
                </a:solidFill>
              </a:rPr>
              <a:t>Андрей Максименко</a:t>
            </a:r>
            <a:r>
              <a:rPr lang="ru-RU" dirty="0" smtClean="0">
                <a:solidFill>
                  <a:srgbClr val="FDEFCF"/>
                </a:solidFill>
              </a:rPr>
              <a:t>,</a:t>
            </a:r>
          </a:p>
          <a:p>
            <a:pPr algn="r"/>
            <a:r>
              <a:rPr lang="ru-RU" sz="1600" dirty="0" smtClean="0">
                <a:solidFill>
                  <a:srgbClr val="FDEFCF"/>
                </a:solidFill>
              </a:rPr>
              <a:t>начальник Департамента</a:t>
            </a:r>
          </a:p>
        </p:txBody>
      </p:sp>
    </p:spTree>
    <p:extLst>
      <p:ext uri="{BB962C8B-B14F-4D97-AF65-F5344CB8AC3E}">
        <p14:creationId xmlns:p14="http://schemas.microsoft.com/office/powerpoint/2010/main" val="34616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31800" y="765147"/>
            <a:ext cx="7632700" cy="0"/>
          </a:xfrm>
          <a:prstGeom prst="line">
            <a:avLst/>
          </a:prstGeom>
          <a:ln w="28575">
            <a:solidFill>
              <a:srgbClr val="EC6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1800" y="91466"/>
            <a:ext cx="800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граждан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преимуществах получения государственных и муниципальных услуг в электронной форме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62" y="812192"/>
            <a:ext cx="830852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Мониторинг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 оценка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уровня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информированности граждан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ониторинг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внедрения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осуществляет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Минкомсвязи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России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показатели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для оценки уровня информированности граждан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 получении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 в электронной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форме разрабатываются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Минкомсвязь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России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официальных сайтах региональных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органов исполнительной власти, предоставляющих государственные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муниципальные услуги в электронной форме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рекомендуется установить общедоступный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инструмент российской разработки для оценки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посещаемости сайтов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анализа поведения пользователей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высшим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исполнительным органам государственной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власти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субъектов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Российской Федерации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ежеквартально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представлять в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Минкомсвязь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России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размещать на своем официальном сайте отчет 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проведенных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мероприятиях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органах исполнительной власти и органах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местного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самоуправления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территории субъекта Российской Федерации.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376" y="6518042"/>
            <a:ext cx="2057400" cy="365125"/>
          </a:xfrm>
        </p:spPr>
        <p:txBody>
          <a:bodyPr/>
          <a:lstStyle/>
          <a:p>
            <a:fld id="{C402BE61-8DF7-4C89-A64D-DB7452A93681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666" y="2257390"/>
            <a:ext cx="67775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СПАСИБО ЗА ВНИМАНИЕ</a:t>
            </a:r>
          </a:p>
          <a:p>
            <a:pPr algn="ctr"/>
            <a:endParaRPr lang="en-US" sz="2000" dirty="0" smtClean="0">
              <a:solidFill>
                <a:srgbClr val="FDEFCF"/>
              </a:solidFill>
            </a:endParaRPr>
          </a:p>
          <a:p>
            <a:pPr algn="ctr"/>
            <a:endParaRPr lang="en-US" sz="2000" dirty="0" smtClean="0">
              <a:solidFill>
                <a:srgbClr val="FDEFCF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deprio.tomsk.gov.ru</a:t>
            </a:r>
          </a:p>
          <a:p>
            <a:pPr algn="ctr"/>
            <a:r>
              <a:rPr lang="ru-RU" sz="2000" u="sng" dirty="0" err="1" smtClean="0">
                <a:solidFill>
                  <a:schemeClr val="bg1"/>
                </a:solidFill>
              </a:rPr>
              <a:t>деприо.томскаяобласть.рф</a:t>
            </a:r>
            <a:endParaRPr lang="en-US" sz="2000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+7(3822)510-811</a:t>
            </a: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deprio@tomsk.gov.ru</a:t>
            </a:r>
            <a:endParaRPr lang="ru-RU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encrypted-tbn1.gstatic.com/images?q=tbn:ANd9GcRqYtp45emxoU8RzNgNUoSsJvTkK93XoBsfRCCTEFRxoItQ-s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514" y="1958287"/>
            <a:ext cx="1438081" cy="22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31800" y="765147"/>
            <a:ext cx="7632700" cy="0"/>
          </a:xfrm>
          <a:prstGeom prst="line">
            <a:avLst/>
          </a:prstGeom>
          <a:ln w="28575">
            <a:solidFill>
              <a:srgbClr val="EC6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1800" y="91466"/>
            <a:ext cx="800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граждан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преимуществах получения государственных и муниципальных услуг в электронной форме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3525" y="796869"/>
            <a:ext cx="72199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соответствии с Приложением № 1 к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Протоколу от 08.09.2015 № 361пр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заседания подкомиссии по использованию информационных технологий при предоставлении государственных и муниципальных услуг Правительственной комиссии по использованию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информационных технологий для улучшения качества жизни и условий ведения предпринимательской деятельности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для достижения показателя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Указа Президента Российской Федерации от 7 мая 2012 г.№ 601 «доля граждан, использующих механизм получения государственных и муниципальных услуг в электронной форме, к 2018 году – не менее 70 процентов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»: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необходимо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руководствоваться разработанными </a:t>
            </a:r>
            <a:r>
              <a:rPr lang="ru-RU" sz="2000" u="sng" dirty="0" err="1" smtClean="0">
                <a:solidFill>
                  <a:schemeClr val="accent1">
                    <a:lumMod val="75000"/>
                  </a:schemeClr>
                </a:solidFill>
              </a:rPr>
              <a:t>Минкомсвязью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 России Методическими рекомендациями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органам государственной власти субъектов Российской Федерации и органам местного самоуправления по информированию граждан о преимуществах получения государственных и муниципальных услуг в электронной форме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376" y="6518042"/>
            <a:ext cx="2057400" cy="365125"/>
          </a:xfrm>
        </p:spPr>
        <p:txBody>
          <a:bodyPr/>
          <a:lstStyle/>
          <a:p>
            <a:fld id="{C402BE61-8DF7-4C89-A64D-DB7452A93681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31800" y="765147"/>
            <a:ext cx="7632700" cy="0"/>
          </a:xfrm>
          <a:prstGeom prst="line">
            <a:avLst/>
          </a:prstGeom>
          <a:ln w="28575">
            <a:solidFill>
              <a:srgbClr val="EC6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1800" y="91466"/>
            <a:ext cx="800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граждан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преимуществах получения государственных и муниципальных услуг в электронной форме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170" y="988824"/>
            <a:ext cx="8045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Методические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рекомендации органам государственной власти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субъектов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Российской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Федерации и органам местного самоуправления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информированию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граждан о преимуществах получения государственных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муниципальных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услуг в электронной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форме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информированию об электронных формах представления государственных и муниципальных услуг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рассмотрены и одобрены  в соответствии с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пунктом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раздела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III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Протокола заседания  Консультативного совета по вопросам развития и эксплуатации инфраструктуры электронного правительства при Министерстве связи и массовых коммуникаций Российской Федерации от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28.08.2015 № 353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пр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376" y="6518042"/>
            <a:ext cx="2057400" cy="365125"/>
          </a:xfrm>
        </p:spPr>
        <p:txBody>
          <a:bodyPr/>
          <a:lstStyle/>
          <a:p>
            <a:fld id="{C402BE61-8DF7-4C89-A64D-DB7452A93681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31800" y="765147"/>
            <a:ext cx="7632700" cy="0"/>
          </a:xfrm>
          <a:prstGeom prst="line">
            <a:avLst/>
          </a:prstGeom>
          <a:ln w="28575">
            <a:solidFill>
              <a:srgbClr val="EC6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1800" y="91466"/>
            <a:ext cx="800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граждан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преимуществах получения государственных и муниципальных услуг в электронной форме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63" y="942185"/>
            <a:ext cx="830852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Минкомсвязи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России создает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Репозиторий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следующих материалов, используемых при информировании граждан о преимуществах получения государственных и муниципальных услуг в электронной форме: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материалы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для официальных сайтов в сети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Интернет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материалы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для мест приема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граждан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онтентматериалы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услугах, предоставляемых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электронной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форме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уководства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справочники по предоставлению государственных и муниципальных услуг в электронной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форме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Репозиторий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размещается в сети Интернет по адресу: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http://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forum.minsvyaz.ru/mr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Полное комплектование всех разделов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Репозитория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завершается к 30 ноября 2015 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., после чего проводится актуализация размещаемых материалов.   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376" y="6518042"/>
            <a:ext cx="2057400" cy="365125"/>
          </a:xfrm>
        </p:spPr>
        <p:txBody>
          <a:bodyPr/>
          <a:lstStyle/>
          <a:p>
            <a:fld id="{C402BE61-8DF7-4C89-A64D-DB7452A93681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31800" y="696671"/>
            <a:ext cx="7632700" cy="0"/>
          </a:xfrm>
          <a:prstGeom prst="line">
            <a:avLst/>
          </a:prstGeom>
          <a:ln w="28575">
            <a:solidFill>
              <a:srgbClr val="EC6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1800" y="91466"/>
            <a:ext cx="800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граждан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преимуществах получения государственных и муниципальных услуг в электронной форме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3447" y="4232140"/>
            <a:ext cx="7503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Целесообразно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официальных сайтах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региональных органов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исполнительной власти и органов местного самоуправления,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предоставляющих государственные или муниципальные услуги,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создавать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специальный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тематический раздел о предоставлении государственных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или муниципальных услуг.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376" y="6518042"/>
            <a:ext cx="2057400" cy="365125"/>
          </a:xfrm>
        </p:spPr>
        <p:txBody>
          <a:bodyPr/>
          <a:lstStyle/>
          <a:p>
            <a:fld id="{C402BE61-8DF7-4C89-A64D-DB7452A93681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71281" y="4841510"/>
            <a:ext cx="686177" cy="889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897952"/>
            <a:ext cx="8495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	Официальные интернет-сайты ведомств</a:t>
            </a: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Федеральным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законом №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8-ФЗ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административные регламенты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стандарты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 включены в перечень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обязательный информации о деятельности государственных органов и органов местного самоуправления, размещаемой в сети Интернет.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Обеспечение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доступа заявителей к сведениям 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государственных 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муниципальных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услугах в Федеральном законе №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210ФЗ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определено в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качестве одного из основных требований к организации предоставления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 в электронной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3214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31800" y="765147"/>
            <a:ext cx="7632700" cy="0"/>
          </a:xfrm>
          <a:prstGeom prst="line">
            <a:avLst/>
          </a:prstGeom>
          <a:ln w="28575">
            <a:solidFill>
              <a:srgbClr val="EC6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1800" y="91466"/>
            <a:ext cx="800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граждан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преимуществах получения государственных и муниципальных услуг в электронной форме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63" y="942185"/>
            <a:ext cx="830852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	Целесообразно на официальных сайтов ведомств размещать материалы о предоставлении государственных или муниципальных услуг в электронной форме, в том числе по следующим вопросам: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преимуществах получения государственных 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муниципальных услуг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электронной форме и отличии от получения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традиционным способом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;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перечни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услуг, доступных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для получения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электронной форме;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схемы по регистрации и подтверждению личности при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регистрации на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Едином портале государственных и муниципальных услуг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Информационно-коммуникационной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сети Интернет 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доменным именем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gosuslugi.ru и beta.gosuslugi.ru (далее – ЕПГУ);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информационные материалы, направленные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информирование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граждан о получении государственных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муниципальных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услуг в электронной форме.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376" y="6518042"/>
            <a:ext cx="2057400" cy="365125"/>
          </a:xfrm>
        </p:spPr>
        <p:txBody>
          <a:bodyPr/>
          <a:lstStyle/>
          <a:p>
            <a:fld id="{C402BE61-8DF7-4C89-A64D-DB7452A93681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31800" y="765147"/>
            <a:ext cx="7632700" cy="0"/>
          </a:xfrm>
          <a:prstGeom prst="line">
            <a:avLst/>
          </a:prstGeom>
          <a:ln w="28575">
            <a:solidFill>
              <a:srgbClr val="EC6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1800" y="91466"/>
            <a:ext cx="800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граждан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преимуществах получения государственных и муниципальных услуг в электронной форме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63" y="942185"/>
            <a:ext cx="83085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Должностные лица органов государственной власти, а также подведомственных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организаций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оказывающих гражданам государственные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муниципальные услуги,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личном приеме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или ином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взаимодействии должны обладать компетенциями: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давать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консультации о регистрации и повышении уровня учётной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записи на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ЕПГУ, о подтверждении личности при регистрации на ЕПГУ;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давать консультации о получении государственных 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муниципальных услуг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электронной форме, которые предоставляет данное ведомство;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обладать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навыками работы на ЕПГУ и РПГУ;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давать консультации о возможностях и преимуществах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получения государственных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муниципальных услуг в электронной форме и отличии от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их получения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традиционном виде;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давать консультации об этапах, каналах и видах государственных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муниципальных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услуг ведомства, доступных на текущий момент для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получения 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электронной форме.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376" y="6518042"/>
            <a:ext cx="2057400" cy="365125"/>
          </a:xfrm>
        </p:spPr>
        <p:txBody>
          <a:bodyPr/>
          <a:lstStyle/>
          <a:p>
            <a:fld id="{C402BE61-8DF7-4C89-A64D-DB7452A93681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31800" y="765147"/>
            <a:ext cx="7632700" cy="0"/>
          </a:xfrm>
          <a:prstGeom prst="line">
            <a:avLst/>
          </a:prstGeom>
          <a:ln w="28575">
            <a:solidFill>
              <a:srgbClr val="EC6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1800" y="91466"/>
            <a:ext cx="800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граждан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преимуществах получения государственных и муниципальных услуг в электронной форме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63" y="942185"/>
            <a:ext cx="830852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	Информирование граждан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помещениях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органов власти о преимуществах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получения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услуг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электронной форме.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	На информационных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стендах размещать плакаты 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постеры, содержащие краткую информацию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 преимуществах получения государственных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услуг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электронной форме и отличии от получения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традиционным способом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;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перечни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услуг, доступных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для получения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электронной форме;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схемы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регистрации 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подтверждению личности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ЕПГУ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Оборудовать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пециальные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места для приема населения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техническими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средствами, в том числе компьютерами и (или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 планшетными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устройствами с доступом в Интернет и (или)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бесплатным подключением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обеспечения права неограниченного круга лиц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доступ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 информации о деятельности государственных органов 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органов местного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самоуправления на территории субъекта Российской Федерации,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 также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для регистрации на ЕПГУ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376" y="6518042"/>
            <a:ext cx="2057400" cy="365125"/>
          </a:xfrm>
        </p:spPr>
        <p:txBody>
          <a:bodyPr/>
          <a:lstStyle/>
          <a:p>
            <a:fld id="{C402BE61-8DF7-4C89-A64D-DB7452A93681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31800" y="765147"/>
            <a:ext cx="7632700" cy="0"/>
          </a:xfrm>
          <a:prstGeom prst="line">
            <a:avLst/>
          </a:prstGeom>
          <a:ln w="28575">
            <a:solidFill>
              <a:srgbClr val="EC6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1800" y="91466"/>
            <a:ext cx="800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граждан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преимуществах получения государственных и муниципальных услуг в электронной форме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63" y="942185"/>
            <a:ext cx="83085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	Популяризация электронного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формата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получения государственных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муниципальных услуг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рамках просветительских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образовательных программ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Органам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управления в сфере образования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территории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субъекта Российской Федерации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разработать планы 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программы) образовательных и просветительских мероприятий для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учащихся по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популяризации получения государственных и муниципальных услуг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 электронной форме.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Высшим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исполнительным органам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государственной власти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субъекта Российской Федерации разработать систему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просветительских мероприятий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 популяризации для лиц среднего и старшего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возраста получения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 в электронной форме.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376" y="6518042"/>
            <a:ext cx="2057400" cy="365125"/>
          </a:xfrm>
        </p:spPr>
        <p:txBody>
          <a:bodyPr/>
          <a:lstStyle/>
          <a:p>
            <a:fld id="{C402BE61-8DF7-4C89-A64D-DB7452A93681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</TotalTime>
  <Words>291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Тинка</dc:creator>
  <cp:lastModifiedBy>yankovskaya</cp:lastModifiedBy>
  <cp:revision>243</cp:revision>
  <dcterms:created xsi:type="dcterms:W3CDTF">2015-01-29T14:03:08Z</dcterms:created>
  <dcterms:modified xsi:type="dcterms:W3CDTF">2015-10-29T10:53:20Z</dcterms:modified>
</cp:coreProperties>
</file>