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51" r:id="rId2"/>
    <p:sldId id="453" r:id="rId3"/>
    <p:sldId id="508" r:id="rId4"/>
    <p:sldId id="509" r:id="rId5"/>
    <p:sldId id="510" r:id="rId6"/>
    <p:sldId id="283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272" userDrawn="1">
          <p15:clr>
            <a:srgbClr val="A4A3A4"/>
          </p15:clr>
        </p15:guide>
        <p15:guide id="3" orient="horz" pos="3158" userDrawn="1">
          <p15:clr>
            <a:srgbClr val="A4A3A4"/>
          </p15:clr>
        </p15:guide>
        <p15:guide id="4" pos="5080" userDrawn="1">
          <p15:clr>
            <a:srgbClr val="A4A3A4"/>
          </p15:clr>
        </p15:guide>
        <p15:guide id="5" orient="horz" pos="4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663C"/>
    <a:srgbClr val="99814D"/>
    <a:srgbClr val="73A58E"/>
    <a:srgbClr val="48705E"/>
    <a:srgbClr val="FDEFCF"/>
    <a:srgbClr val="CDB67E"/>
    <a:srgbClr val="A6C6B8"/>
    <a:srgbClr val="C0D6CD"/>
    <a:srgbClr val="D3E3D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2472" y="-462"/>
      </p:cViewPr>
      <p:guideLst>
        <p:guide orient="horz" pos="3158"/>
        <p:guide orient="horz" pos="459"/>
        <p:guide pos="272"/>
        <p:guide pos="5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D5A84-DF1F-4592-AF75-C8ACEACA52A5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AB7E5-EB03-47F4-9ECE-7F5B1043B0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914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86D91-AF75-4F7B-ADF7-31B326C17188}" type="datetimeFigureOut">
              <a:rPr lang="ru-RU" smtClean="0"/>
              <a:pPr/>
              <a:t>19.12.2016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C36A6-7DEC-42B6-A86A-8E6DD0C90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9132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C36A6-7DEC-42B6-A86A-8E6DD0C9052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1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C36A6-7DEC-42B6-A86A-8E6DD0C9052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C36A6-7DEC-42B6-A86A-8E6DD0C9052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1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C36A6-7DEC-42B6-A86A-8E6DD0C9052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1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C36A6-7DEC-42B6-A86A-8E6DD0C9052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722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C247-0406-43F0-A9FA-83CC0FD45EBC}" type="datetime1">
              <a:rPr lang="ru-RU" smtClean="0"/>
              <a:t>19.12.2016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496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64DC-4FAF-4AD0-BA84-EF486B3ECF05}" type="datetime1">
              <a:rPr lang="ru-RU" smtClean="0"/>
              <a:t>19.12.2016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80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BFFE1-2A0F-4C53-A5EF-CA87E44E4262}" type="datetime1">
              <a:rPr lang="ru-RU" smtClean="0"/>
              <a:t>19.12.2016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87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AD66-301A-4549-828C-6FE6FC4D6946}" type="datetime1">
              <a:rPr lang="ru-RU" smtClean="0"/>
              <a:t>19.12.2016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435FD-72D8-4C85-87F6-CD9B3F396A6E}" type="datetime1">
              <a:rPr lang="ru-RU" smtClean="0"/>
              <a:t>19.12.2016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99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819C-7EE7-4AA3-9022-631838A92CF2}" type="datetime1">
              <a:rPr lang="ru-RU" smtClean="0"/>
              <a:t>19.12.2016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83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4E55-BD54-47D4-B6E7-C4B14DDEEA0D}" type="datetime1">
              <a:rPr lang="ru-RU" smtClean="0"/>
              <a:t>19.12.2016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59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C47F-32BA-4809-8F59-D12FD3222E64}" type="datetime1">
              <a:rPr lang="ru-RU" smtClean="0"/>
              <a:t>19.12.2016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96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27BA-0215-4F8E-B905-119CF3D03709}" type="datetime1">
              <a:rPr lang="ru-RU" smtClean="0"/>
              <a:t>19.12.2016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3DBC8-0049-4F7E-805E-DD09475D9E87}" type="datetime1">
              <a:rPr lang="ru-RU" smtClean="0"/>
              <a:t>19.12.2016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23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E9F6-68F6-43E7-B4C8-D8F55B8F061A}" type="datetime1">
              <a:rPr lang="ru-RU" smtClean="0"/>
              <a:t>19.12.2016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92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0FE5F-C322-4BCF-9D21-17F21F8FB4B5}" type="datetime1">
              <a:rPr lang="ru-RU" smtClean="0"/>
              <a:t>19.12.2016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2BE61-8DF7-4C89-A64D-DB7452A936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4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file:///C:\DOCUME~1\MAMETY~1\LOCALS~1\Temp\FineReader10\media\image1.p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izovee@tomsk.gov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632857" y="4618603"/>
            <a:ext cx="6774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>
                <a:solidFill>
                  <a:srgbClr val="FDEFCF"/>
                </a:solidFill>
              </a:rPr>
              <a:t>Евгений </a:t>
            </a:r>
            <a:r>
              <a:rPr lang="ru-RU" sz="2400" dirty="0" err="1" smtClean="0">
                <a:solidFill>
                  <a:srgbClr val="FDEFCF"/>
                </a:solidFill>
              </a:rPr>
              <a:t>Сизов</a:t>
            </a:r>
            <a:r>
              <a:rPr lang="ru-RU" sz="2400" dirty="0" smtClean="0">
                <a:solidFill>
                  <a:srgbClr val="FDEFCF"/>
                </a:solidFill>
              </a:rPr>
              <a:t>,</a:t>
            </a:r>
            <a:endParaRPr lang="ru-RU" sz="2400" dirty="0">
              <a:solidFill>
                <a:srgbClr val="FDEFCF"/>
              </a:solidFill>
            </a:endParaRPr>
          </a:p>
          <a:p>
            <a:pPr algn="r"/>
            <a:r>
              <a:rPr lang="ru-RU" sz="2400" dirty="0" smtClean="0">
                <a:solidFill>
                  <a:srgbClr val="FDEFCF"/>
                </a:solidFill>
              </a:rPr>
              <a:t>председатель </a:t>
            </a:r>
            <a:r>
              <a:rPr lang="ru-RU" sz="2400" dirty="0">
                <a:solidFill>
                  <a:srgbClr val="FDEFCF"/>
                </a:solidFill>
              </a:rPr>
              <a:t>Комитета развития </a:t>
            </a:r>
            <a:endParaRPr lang="ru-RU" sz="2400" dirty="0" smtClean="0">
              <a:solidFill>
                <a:srgbClr val="FDEFCF"/>
              </a:solidFill>
            </a:endParaRPr>
          </a:p>
          <a:p>
            <a:pPr algn="r"/>
            <a:r>
              <a:rPr lang="ru-RU" sz="2400" dirty="0" smtClean="0">
                <a:solidFill>
                  <a:srgbClr val="FDEFCF"/>
                </a:solidFill>
              </a:rPr>
              <a:t>электронного правительства</a:t>
            </a:r>
            <a:endParaRPr lang="ru-RU" sz="2400" dirty="0">
              <a:solidFill>
                <a:srgbClr val="FDEFC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49" y="1264366"/>
            <a:ext cx="75498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DEFCF"/>
                </a:solidFill>
              </a:rPr>
              <a:t>«Сводный план по приведению в соответствие с требованиями нормативных правовых актов, устанавливающих порядок предоставления в электронной форме государственных и муниципальных услуг»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7035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2"/>
          <p:cNvSpPr txBox="1">
            <a:spLocks/>
          </p:cNvSpPr>
          <p:nvPr/>
        </p:nvSpPr>
        <p:spPr>
          <a:xfrm>
            <a:off x="7086600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02BE61-8DF7-4C89-A64D-DB7452A93681}" type="slidenum"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z="1800" b="1" smtClean="0">
                <a:solidFill>
                  <a:srgbClr val="78663C"/>
                </a:solidFill>
              </a:rPr>
              <a:pPr/>
              <a:t>2</a:t>
            </a:fld>
            <a:endParaRPr lang="ru-RU" sz="1800" b="1" dirty="0">
              <a:solidFill>
                <a:srgbClr val="78663C"/>
              </a:solidFill>
            </a:endParaRPr>
          </a:p>
        </p:txBody>
      </p:sp>
      <p:sp>
        <p:nvSpPr>
          <p:cNvPr id="18" name="Номер слайда 3"/>
          <p:cNvSpPr txBox="1">
            <a:spLocks/>
          </p:cNvSpPr>
          <p:nvPr/>
        </p:nvSpPr>
        <p:spPr>
          <a:xfrm>
            <a:off x="8625016" y="6534518"/>
            <a:ext cx="39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3050" y="18331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Arial Narrow" pitchFamily="34" charset="0"/>
              </a:rPr>
              <a:t>.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2348" y="166008"/>
            <a:ext cx="80758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78663C"/>
                </a:solidFill>
              </a:rPr>
              <a:t>Постановление Правительства Российской Федерации от 26.03.2016 № 236 «О требованиях к предоставлению в электронной форме государственных и муниципальных услуг» (далее – Постановление)</a:t>
            </a:r>
            <a:endParaRPr lang="ru-RU" altLang="ru-RU" b="1" dirty="0">
              <a:solidFill>
                <a:srgbClr val="78663C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96623" y="4397365"/>
            <a:ext cx="816156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srgbClr val="48705E"/>
                </a:solidFill>
              </a:rPr>
              <a:t>Пунктом 3 Постановления рекомендовано субъектам Российской Федерации:</a:t>
            </a:r>
          </a:p>
          <a:p>
            <a:pPr marL="285750" indent="-285750" algn="just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600" b="1" dirty="0">
                <a:solidFill>
                  <a:srgbClr val="48705E"/>
                </a:solidFill>
              </a:rPr>
              <a:t>о</a:t>
            </a:r>
            <a:r>
              <a:rPr lang="ru-RU" altLang="ru-RU" sz="1600" b="1" dirty="0" smtClean="0">
                <a:solidFill>
                  <a:srgbClr val="48705E"/>
                </a:solidFill>
              </a:rPr>
              <a:t>беспечить предоставление в электронной форме государственных и муниципальных услуг в соответствии с требованиями не позднее 31 декабря 2018 года;</a:t>
            </a:r>
          </a:p>
          <a:p>
            <a:pPr marL="285750" indent="-285750" algn="just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1600" b="1" dirty="0">
                <a:solidFill>
                  <a:srgbClr val="48705E"/>
                </a:solidFill>
              </a:rPr>
              <a:t>у</a:t>
            </a:r>
            <a:r>
              <a:rPr lang="ru-RU" altLang="ru-RU" sz="1600" b="1" dirty="0" smtClean="0">
                <a:solidFill>
                  <a:srgbClr val="48705E"/>
                </a:solidFill>
              </a:rPr>
              <a:t>твердить не позднее 1 января 2017 года сводный план по проведению в соответствие с требованиями нормативных правовых актов, устанавливающих порядок предоставления в электронной форме государственных и муниципальных услуг.</a:t>
            </a:r>
          </a:p>
          <a:p>
            <a:pPr marL="285750" indent="-285750" algn="ctr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altLang="ru-RU" b="1" dirty="0">
              <a:solidFill>
                <a:srgbClr val="48705E"/>
              </a:solidFill>
            </a:endParaRPr>
          </a:p>
        </p:txBody>
      </p:sp>
      <p:pic>
        <p:nvPicPr>
          <p:cNvPr id="16" name="Picture 6" descr="C:\DOCUME~1\MAMETY~1\LOCALS~1\Temp\FineReader10\media\image1.png"/>
          <p:cNvPicPr>
            <a:picLocks noChangeAspect="1" noChangeArrowheads="1"/>
          </p:cNvPicPr>
          <p:nvPr/>
        </p:nvPicPr>
        <p:blipFill>
          <a:blip r:embed="rId3" r:link="rId4" cstate="print"/>
          <a:srcRect l="3960" t="1908" r="6940"/>
          <a:stretch>
            <a:fillRect/>
          </a:stretch>
        </p:blipFill>
        <p:spPr bwMode="auto">
          <a:xfrm>
            <a:off x="2045437" y="1217699"/>
            <a:ext cx="1979383" cy="3068541"/>
          </a:xfrm>
          <a:prstGeom prst="rect">
            <a:avLst/>
          </a:prstGeom>
          <a:noFill/>
        </p:spPr>
      </p:pic>
      <p:pic>
        <p:nvPicPr>
          <p:cNvPr id="19" name="Picture 4" descr="image2"/>
          <p:cNvPicPr>
            <a:picLocks noChangeAspect="1" noChangeArrowheads="1"/>
          </p:cNvPicPr>
          <p:nvPr/>
        </p:nvPicPr>
        <p:blipFill>
          <a:blip r:embed="rId5" cstate="print"/>
          <a:srcRect l="4285" r="6303"/>
          <a:stretch>
            <a:fillRect/>
          </a:stretch>
        </p:blipFill>
        <p:spPr bwMode="auto">
          <a:xfrm>
            <a:off x="4201205" y="1217699"/>
            <a:ext cx="2008565" cy="1777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461055" y="1172672"/>
            <a:ext cx="7632700" cy="0"/>
          </a:xfrm>
          <a:prstGeom prst="line">
            <a:avLst/>
          </a:prstGeom>
          <a:ln w="28575">
            <a:solidFill>
              <a:srgbClr val="CDB6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61055" y="4295755"/>
            <a:ext cx="7632700" cy="0"/>
          </a:xfrm>
          <a:prstGeom prst="line">
            <a:avLst/>
          </a:prstGeom>
          <a:ln w="28575">
            <a:solidFill>
              <a:srgbClr val="CDB6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35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2"/>
          <p:cNvSpPr txBox="1">
            <a:spLocks/>
          </p:cNvSpPr>
          <p:nvPr/>
        </p:nvSpPr>
        <p:spPr>
          <a:xfrm>
            <a:off x="7086600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02BE61-8DF7-4C89-A64D-DB7452A93681}" type="slidenum"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z="1800" b="1" smtClean="0">
                <a:solidFill>
                  <a:srgbClr val="78663C"/>
                </a:solidFill>
              </a:rPr>
              <a:pPr/>
              <a:t>3</a:t>
            </a:fld>
            <a:endParaRPr lang="ru-RU" sz="1800" b="1" dirty="0">
              <a:solidFill>
                <a:srgbClr val="78663C"/>
              </a:solidFill>
            </a:endParaRPr>
          </a:p>
        </p:txBody>
      </p:sp>
      <p:sp>
        <p:nvSpPr>
          <p:cNvPr id="18" name="Номер слайда 3"/>
          <p:cNvSpPr txBox="1">
            <a:spLocks/>
          </p:cNvSpPr>
          <p:nvPr/>
        </p:nvSpPr>
        <p:spPr>
          <a:xfrm>
            <a:off x="8625016" y="6534518"/>
            <a:ext cx="39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3050" y="18331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Arial Narrow" pitchFamily="34" charset="0"/>
              </a:rPr>
              <a:t>.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9486" y="184771"/>
            <a:ext cx="80758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78663C"/>
                </a:solidFill>
              </a:rPr>
              <a:t>Требования к предоставлению в электронной форме государственных и муниципальных услуг, утверждены Постановлением</a:t>
            </a:r>
            <a:endParaRPr lang="ru-RU" altLang="ru-RU" b="1" dirty="0">
              <a:solidFill>
                <a:srgbClr val="78663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1477978"/>
            <a:ext cx="5829300" cy="1477328"/>
          </a:xfrm>
          <a:prstGeom prst="rect">
            <a:avLst/>
          </a:prstGeom>
          <a:solidFill>
            <a:srgbClr val="FDEFCF"/>
          </a:solidFill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48705E"/>
                </a:solidFill>
              </a:rPr>
              <a:t>Состав действий, которые заявитель вправе совершить в электронной форме при получении услуги с использованием Единого портала государственных и муниципальных услуг (функций), определяется в административном регламенте предоставления услуги</a:t>
            </a:r>
            <a:endParaRPr lang="ru-RU" altLang="ru-RU" b="1" dirty="0">
              <a:solidFill>
                <a:srgbClr val="48705E"/>
              </a:solidFill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1108015" y="1477978"/>
            <a:ext cx="1021499" cy="932333"/>
          </a:xfrm>
          <a:prstGeom prst="chevron">
            <a:avLst>
              <a:gd name="adj" fmla="val 62260"/>
            </a:avLst>
          </a:prstGeom>
          <a:solidFill>
            <a:srgbClr val="73A5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Нашивка 11"/>
          <p:cNvSpPr/>
          <p:nvPr/>
        </p:nvSpPr>
        <p:spPr>
          <a:xfrm>
            <a:off x="438941" y="1477978"/>
            <a:ext cx="1021499" cy="932333"/>
          </a:xfrm>
          <a:prstGeom prst="chevron">
            <a:avLst>
              <a:gd name="adj" fmla="val 62260"/>
            </a:avLst>
          </a:prstGeom>
          <a:solidFill>
            <a:srgbClr val="73A5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289037" y="1477978"/>
            <a:ext cx="25124" cy="1477328"/>
          </a:xfrm>
          <a:prstGeom prst="line">
            <a:avLst/>
          </a:prstGeom>
          <a:ln w="31750">
            <a:solidFill>
              <a:srgbClr val="9981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38941" y="851249"/>
            <a:ext cx="7632700" cy="0"/>
          </a:xfrm>
          <a:prstGeom prst="line">
            <a:avLst/>
          </a:prstGeom>
          <a:ln w="28575">
            <a:solidFill>
              <a:srgbClr val="CDB6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39486" y="4042396"/>
            <a:ext cx="80758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78663C"/>
                </a:solidFill>
              </a:rPr>
              <a:t>В административный регламент предоставления услуги включаются состав, последовательность и сроки выполнения действий в электронной форме, а также требования к порядку их выполнения</a:t>
            </a:r>
            <a:endParaRPr lang="ru-RU" altLang="ru-RU" b="1" dirty="0">
              <a:solidFill>
                <a:srgbClr val="78663C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72266" y="3623296"/>
            <a:ext cx="7632700" cy="0"/>
          </a:xfrm>
          <a:prstGeom prst="line">
            <a:avLst/>
          </a:prstGeom>
          <a:ln w="28575">
            <a:solidFill>
              <a:srgbClr val="CDB6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70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2"/>
          <p:cNvSpPr txBox="1">
            <a:spLocks/>
          </p:cNvSpPr>
          <p:nvPr/>
        </p:nvSpPr>
        <p:spPr>
          <a:xfrm>
            <a:off x="7086600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02BE61-8DF7-4C89-A64D-DB7452A93681}" type="slidenum"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z="1800" b="1" smtClean="0">
                <a:solidFill>
                  <a:srgbClr val="78663C"/>
                </a:solidFill>
              </a:rPr>
              <a:pPr/>
              <a:t>4</a:t>
            </a:fld>
            <a:endParaRPr lang="ru-RU" sz="1800" b="1" dirty="0">
              <a:solidFill>
                <a:srgbClr val="78663C"/>
              </a:solidFill>
            </a:endParaRPr>
          </a:p>
        </p:txBody>
      </p:sp>
      <p:sp>
        <p:nvSpPr>
          <p:cNvPr id="18" name="Номер слайда 3"/>
          <p:cNvSpPr txBox="1">
            <a:spLocks/>
          </p:cNvSpPr>
          <p:nvPr/>
        </p:nvSpPr>
        <p:spPr>
          <a:xfrm>
            <a:off x="8625016" y="6534518"/>
            <a:ext cx="39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3050" y="18331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Arial Narrow" pitchFamily="34" charset="0"/>
              </a:rPr>
              <a:t>.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9486" y="184771"/>
            <a:ext cx="80758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78663C"/>
                </a:solidFill>
              </a:rPr>
              <a:t>Требования к предоставлению в электронной форме государственных и муниципальных услуг, утверждены Постановлением</a:t>
            </a:r>
            <a:endParaRPr lang="ru-RU" altLang="ru-RU" b="1" dirty="0">
              <a:solidFill>
                <a:srgbClr val="78663C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38941" y="851249"/>
            <a:ext cx="7632700" cy="0"/>
          </a:xfrm>
          <a:prstGeom prst="line">
            <a:avLst/>
          </a:prstGeom>
          <a:ln w="28575">
            <a:solidFill>
              <a:srgbClr val="CDB6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85750" y="1213560"/>
            <a:ext cx="802957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48705E"/>
                </a:solidFill>
              </a:rPr>
              <a:t>Состав действий, которые включаются в административный регламент предоставления услуги, одобряются:</a:t>
            </a:r>
          </a:p>
          <a:p>
            <a:pPr algn="just">
              <a:spcBef>
                <a:spcPct val="0"/>
              </a:spcBef>
              <a:spcAft>
                <a:spcPct val="0"/>
              </a:spcAft>
            </a:pPr>
            <a:endParaRPr lang="ru-RU" altLang="ru-RU" b="1" dirty="0" smtClean="0">
              <a:solidFill>
                <a:srgbClr val="48705E"/>
              </a:solidFill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48705E"/>
                </a:solidFill>
              </a:rPr>
              <a:t>- решением Правительственной комиссией по использованию информационных технологий для улучшения качества жизни и условий ведения предпринимательской деятельности для первоочередных услуг подлежащих оптимизации, утвержденных распоряжением Правительства Российской федерации от 25.12.2013 № 2516-р (примерный перечень);</a:t>
            </a:r>
          </a:p>
          <a:p>
            <a:pPr algn="just">
              <a:spcBef>
                <a:spcPct val="0"/>
              </a:spcBef>
              <a:spcAft>
                <a:spcPct val="0"/>
              </a:spcAft>
            </a:pPr>
            <a:endParaRPr lang="ru-RU" altLang="ru-RU" b="1" dirty="0" smtClean="0">
              <a:solidFill>
                <a:srgbClr val="48705E"/>
              </a:solidFill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48705E"/>
                </a:solidFill>
              </a:rPr>
              <a:t>- решением органов исполнительной власти субъектов Российской Федерации в отношении услуг, не включенных в примерный перечень.</a:t>
            </a:r>
            <a:endParaRPr lang="ru-RU" altLang="ru-RU" b="1" dirty="0">
              <a:solidFill>
                <a:srgbClr val="4870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2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2"/>
          <p:cNvSpPr txBox="1">
            <a:spLocks/>
          </p:cNvSpPr>
          <p:nvPr/>
        </p:nvSpPr>
        <p:spPr>
          <a:xfrm>
            <a:off x="7086600" y="649287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02BE61-8DF7-4C89-A64D-DB7452A93681}" type="slidenum"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z="1800" b="1" smtClean="0">
                <a:solidFill>
                  <a:srgbClr val="78663C"/>
                </a:solidFill>
              </a:rPr>
              <a:pPr/>
              <a:t>5</a:t>
            </a:fld>
            <a:endParaRPr lang="ru-RU" sz="1800" b="1" dirty="0">
              <a:solidFill>
                <a:srgbClr val="78663C"/>
              </a:solidFill>
            </a:endParaRPr>
          </a:p>
        </p:txBody>
      </p:sp>
      <p:sp>
        <p:nvSpPr>
          <p:cNvPr id="18" name="Номер слайда 3"/>
          <p:cNvSpPr txBox="1">
            <a:spLocks/>
          </p:cNvSpPr>
          <p:nvPr/>
        </p:nvSpPr>
        <p:spPr>
          <a:xfrm>
            <a:off x="8625016" y="6534518"/>
            <a:ext cx="39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3050" y="18331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Arial Narrow" pitchFamily="34" charset="0"/>
              </a:rPr>
              <a:t>.</a:t>
            </a:r>
            <a:endParaRPr lang="ru-RU" dirty="0">
              <a:latin typeface="Arial Narrow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260043"/>
              </p:ext>
            </p:extLst>
          </p:nvPr>
        </p:nvGraphicFramePr>
        <p:xfrm>
          <a:off x="230186" y="1212374"/>
          <a:ext cx="8142288" cy="459038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60364"/>
                <a:gridCol w="3619500"/>
                <a:gridCol w="1066800"/>
                <a:gridCol w="3095624"/>
              </a:tblGrid>
              <a:tr h="212260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№ п/п</a:t>
                      </a:r>
                      <a:endParaRPr lang="ru-RU" sz="14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Наименование мероприятия</a:t>
                      </a:r>
                      <a:endParaRPr lang="ru-RU" sz="14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Срок исполнения</a:t>
                      </a:r>
                      <a:endParaRPr lang="ru-RU" sz="14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Ответственный исполнитель</a:t>
                      </a:r>
                      <a:endParaRPr lang="ru-RU" sz="14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</a:tr>
              <a:tr h="95551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Внесение изменений в Порядок разработки и утверждения административных регламентов предоставления государственных услуг, утвержденный постановлением Администрации Томской области от 28 января 2011 </a:t>
                      </a:r>
                      <a:r>
                        <a:rPr lang="ru-RU" sz="1200" dirty="0" smtClean="0">
                          <a:effectLst/>
                        </a:rPr>
                        <a:t>года  </a:t>
                      </a:r>
                      <a:r>
                        <a:rPr lang="ru-RU" sz="1200" dirty="0">
                          <a:effectLst/>
                        </a:rPr>
                        <a:t>№ 18а, в части реализации положений постановления Правительства Российской Федерации от 26 марта 2016 </a:t>
                      </a:r>
                      <a:r>
                        <a:rPr lang="ru-RU" sz="1200" dirty="0" smtClean="0">
                          <a:effectLst/>
                        </a:rPr>
                        <a:t>года  </a:t>
                      </a:r>
                      <a:r>
                        <a:rPr lang="ru-RU" sz="1200" dirty="0">
                          <a:effectLst/>
                        </a:rPr>
                        <a:t>№ 236 «О требованиях к предоставлению в электронной форме государственных и муниципальных услуг» (далее- Постановление)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 августа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2017 </a:t>
                      </a:r>
                      <a:r>
                        <a:rPr lang="ru-RU" sz="1200" dirty="0">
                          <a:effectLst/>
                        </a:rPr>
                        <a:t>года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Департамент развития информационного общества Администрации Томской области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</a:tr>
              <a:tr h="742911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Внесение изменений в порядки разработки и утверждения административных регламентов предоставления муниципальных </a:t>
                      </a:r>
                      <a:r>
                        <a:rPr lang="ru-RU" sz="1200" dirty="0" smtClean="0">
                          <a:effectLst/>
                        </a:rPr>
                        <a:t>услуг </a:t>
                      </a:r>
                      <a:r>
                        <a:rPr lang="ru-RU" sz="1200" dirty="0">
                          <a:effectLst/>
                        </a:rPr>
                        <a:t>в части реализации положений Постановления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сентября 2017 года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Органы местного самоуправления городских округов, муниципальных районов и сельских поселений Томской области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</a:tr>
              <a:tr h="955172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Внесение изменений </a:t>
                      </a:r>
                      <a:r>
                        <a:rPr lang="ru-RU" sz="1200" dirty="0">
                          <a:effectLst/>
                        </a:rPr>
                        <a:t>в административные регламенты предоставления государственных </a:t>
                      </a:r>
                      <a:r>
                        <a:rPr lang="ru-RU" sz="1200" dirty="0" smtClean="0">
                          <a:effectLst/>
                        </a:rPr>
                        <a:t>услуг </a:t>
                      </a:r>
                      <a:r>
                        <a:rPr lang="ru-RU" sz="1200" dirty="0">
                          <a:effectLst/>
                        </a:rPr>
                        <a:t>в части реализаций положений Постановления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октября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2017 года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Исполнительные органы государственной власти Томской области и структурные подразделения Администрации Томской области, предоставляющие государственные услуги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</a:tr>
              <a:tr h="636781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>
                    <a:solidFill>
                      <a:srgbClr val="73A58E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smtClean="0">
                          <a:effectLst/>
                        </a:rPr>
                        <a:t>Внесение изменений </a:t>
                      </a:r>
                      <a:r>
                        <a:rPr lang="ru-RU" sz="1200" dirty="0">
                          <a:effectLst/>
                        </a:rPr>
                        <a:t>в административные регламенты предоставления муниципальных услуг в части реализаций положений Постановления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ноября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2017 года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Органы местного самоуправления городских округов, муниципальных районов и сельских поселений Томской области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737" marR="36737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0188" y="152537"/>
            <a:ext cx="79898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78663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Сводный план по приведению нормативных правовых актов Томской области, устанавливающих порядок предоставления в электронной форме государственных и муниципальных услуг, в соответствие с требованиями к предоставлению в электронной форме государственных и муниципальных услуг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78663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84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3666" y="2917267"/>
            <a:ext cx="6777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DEFCF"/>
                </a:solidFill>
              </a:rPr>
              <a:t>СПАСИБО </a:t>
            </a:r>
            <a:r>
              <a:rPr lang="ru-RU" sz="3200" dirty="0" smtClean="0">
                <a:solidFill>
                  <a:srgbClr val="FDEFCF"/>
                </a:solidFill>
              </a:rPr>
              <a:t>ЗА ВНИМАНИЕ!</a:t>
            </a:r>
            <a:endParaRPr lang="en-US" sz="3200" dirty="0" smtClean="0">
              <a:solidFill>
                <a:srgbClr val="FDEFCF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2BE61-8DF7-4C89-A64D-DB7452A93681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34605" y="5142751"/>
            <a:ext cx="48515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Тел.: +7(3822) 510-680. </a:t>
            </a:r>
          </a:p>
          <a:p>
            <a:pPr algn="just"/>
            <a:r>
              <a:rPr lang="ru-RU" sz="2000" dirty="0" smtClean="0"/>
              <a:t>Электронная почта: </a:t>
            </a:r>
            <a:r>
              <a:rPr lang="en-US" sz="2000" dirty="0">
                <a:hlinkClick r:id="rId4"/>
              </a:rPr>
              <a:t>sizovee@tomsk.gov.ru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68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10128</TotalTime>
  <Words>509</Words>
  <Application>Microsoft Office PowerPoint</Application>
  <PresentationFormat>Экран (4:3)</PresentationFormat>
  <Paragraphs>63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Тинка</dc:creator>
  <cp:lastModifiedBy>Анжелика Владимировна Полосина</cp:lastModifiedBy>
  <cp:revision>771</cp:revision>
  <cp:lastPrinted>2016-08-04T03:22:41Z</cp:lastPrinted>
  <dcterms:created xsi:type="dcterms:W3CDTF">2015-01-29T14:03:08Z</dcterms:created>
  <dcterms:modified xsi:type="dcterms:W3CDTF">2016-12-19T10:05:53Z</dcterms:modified>
</cp:coreProperties>
</file>