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36"/>
  </p:notesMasterIdLst>
  <p:handoutMasterIdLst>
    <p:handoutMasterId r:id="rId37"/>
  </p:handoutMasterIdLst>
  <p:sldIdLst>
    <p:sldId id="440" r:id="rId3"/>
    <p:sldId id="438" r:id="rId4"/>
    <p:sldId id="439" r:id="rId5"/>
    <p:sldId id="427" r:id="rId6"/>
    <p:sldId id="428" r:id="rId7"/>
    <p:sldId id="429" r:id="rId8"/>
    <p:sldId id="443" r:id="rId9"/>
    <p:sldId id="430" r:id="rId10"/>
    <p:sldId id="444" r:id="rId11"/>
    <p:sldId id="431" r:id="rId12"/>
    <p:sldId id="445" r:id="rId13"/>
    <p:sldId id="446" r:id="rId14"/>
    <p:sldId id="447" r:id="rId15"/>
    <p:sldId id="432" r:id="rId16"/>
    <p:sldId id="448" r:id="rId17"/>
    <p:sldId id="449" r:id="rId18"/>
    <p:sldId id="450" r:id="rId19"/>
    <p:sldId id="451" r:id="rId20"/>
    <p:sldId id="433" r:id="rId21"/>
    <p:sldId id="452" r:id="rId22"/>
    <p:sldId id="460" r:id="rId23"/>
    <p:sldId id="434" r:id="rId24"/>
    <p:sldId id="453" r:id="rId25"/>
    <p:sldId id="435" r:id="rId26"/>
    <p:sldId id="454" r:id="rId27"/>
    <p:sldId id="455" r:id="rId28"/>
    <p:sldId id="461" r:id="rId29"/>
    <p:sldId id="456" r:id="rId30"/>
    <p:sldId id="457" r:id="rId31"/>
    <p:sldId id="437" r:id="rId32"/>
    <p:sldId id="459" r:id="rId33"/>
    <p:sldId id="436" r:id="rId34"/>
    <p:sldId id="442" r:id="rId35"/>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Default Section" id="{AB7AF09E-00A6-BF46-81F7-3866D87DA167}">
          <p14:sldIdLst>
            <p14:sldId id="330"/>
            <p14:sldId id="331"/>
            <p14:sldId id="366"/>
            <p14:sldId id="360"/>
            <p14:sldId id="347"/>
            <p14:sldId id="346"/>
            <p14:sldId id="349"/>
            <p14:sldId id="319"/>
            <p14:sldId id="352"/>
            <p14:sldId id="361"/>
            <p14:sldId id="278"/>
            <p14:sldId id="341"/>
            <p14:sldId id="335"/>
            <p14:sldId id="336"/>
            <p14:sldId id="363"/>
            <p14:sldId id="362"/>
            <p14:sldId id="364"/>
          </p14:sldIdLst>
        </p14:section>
      </p14:sectionLst>
    </p:ext>
    <p:ext uri="{EFAFB233-063F-42B5-8137-9DF3F51BA10A}">
      <p15:sldGuideLst xmlns=""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FFFF66"/>
    <a:srgbClr val="003399"/>
    <a:srgbClr val="0000CC"/>
    <a:srgbClr val="0033CC"/>
    <a:srgbClr val="A50021"/>
    <a:srgbClr val="7A9FCC"/>
    <a:srgbClr val="C4CAD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99462" autoAdjust="0"/>
  </p:normalViewPr>
  <p:slideViewPr>
    <p:cSldViewPr snapToGrid="0">
      <p:cViewPr varScale="1">
        <p:scale>
          <a:sx n="73" d="100"/>
          <a:sy n="73" d="100"/>
        </p:scale>
        <p:origin x="-624"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101" d="100"/>
          <a:sy n="101" d="100"/>
        </p:scale>
        <p:origin x="1764" y="7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plotArea>
      <c:layout>
        <c:manualLayout>
          <c:layoutTarget val="inner"/>
          <c:xMode val="edge"/>
          <c:yMode val="edge"/>
          <c:x val="9.0639042738394071E-2"/>
          <c:y val="3.3209008765651422E-2"/>
          <c:w val="0.88827187644456718"/>
          <c:h val="0.87965197830301756"/>
        </c:manualLayout>
      </c:layout>
      <c:barChart>
        <c:barDir val="col"/>
        <c:grouping val="clustered"/>
        <c:ser>
          <c:idx val="0"/>
          <c:order val="0"/>
          <c:tx>
            <c:strRef>
              <c:f>Sheet1!$B$1</c:f>
              <c:strCache>
                <c:ptCount val="1"/>
                <c:pt idx="0">
                  <c:v>Series 1</c:v>
                </c:pt>
              </c:strCache>
            </c:strRef>
          </c:tx>
          <c:spPr>
            <a:solidFill>
              <a:schemeClr val="accent1"/>
            </a:solidFill>
            <a:ln>
              <a:noFill/>
            </a:ln>
          </c:spPr>
          <c:dLbls>
            <c:dLbl>
              <c:idx val="0"/>
              <c:layout/>
              <c:dLblPos val="outEnd"/>
              <c:showVal val="1"/>
            </c:dLbl>
            <c:dLbl>
              <c:idx val="1"/>
              <c:dLblPos val="outEnd"/>
              <c:showVal val="1"/>
            </c:dLbl>
            <c:delete val="1"/>
            <c:dLblPos val="outEnd"/>
          </c:dLbls>
          <c:cat>
            <c:strRef>
              <c:f>Sheet1!$A$2</c:f>
              <c:strCache>
                <c:ptCount val="1"/>
                <c:pt idx="0">
                  <c:v>ПРОЕКТЫ ТС</c:v>
                </c:pt>
              </c:strCache>
            </c:strRef>
          </c:cat>
          <c:val>
            <c:numRef>
              <c:f>Sheet1!$B$2</c:f>
              <c:numCache>
                <c:formatCode>General</c:formatCode>
                <c:ptCount val="1"/>
                <c:pt idx="0">
                  <c:v>12</c:v>
                </c:pt>
              </c:numCache>
            </c:numRef>
          </c:val>
        </c:ser>
        <c:ser>
          <c:idx val="1"/>
          <c:order val="1"/>
          <c:tx>
            <c:strRef>
              <c:f>Sheet1!$C$1</c:f>
              <c:strCache>
                <c:ptCount val="1"/>
                <c:pt idx="0">
                  <c:v>Series 2</c:v>
                </c:pt>
              </c:strCache>
            </c:strRef>
          </c:tx>
          <c:spPr>
            <a:solidFill>
              <a:schemeClr val="accent2"/>
            </a:solidFill>
          </c:spPr>
          <c:cat>
            <c:strRef>
              <c:f>Sheet1!$A$2</c:f>
              <c:strCache>
                <c:ptCount val="1"/>
                <c:pt idx="0">
                  <c:v>ПРОЕКТЫ ТС</c:v>
                </c:pt>
              </c:strCache>
            </c:strRef>
          </c:cat>
          <c:val>
            <c:numRef>
              <c:f>Sheet1!$C$2</c:f>
              <c:numCache>
                <c:formatCode>General</c:formatCode>
                <c:ptCount val="1"/>
                <c:pt idx="0">
                  <c:v>6</c:v>
                </c:pt>
              </c:numCache>
            </c:numRef>
          </c:val>
        </c:ser>
        <c:ser>
          <c:idx val="2"/>
          <c:order val="2"/>
          <c:tx>
            <c:strRef>
              <c:f>Sheet1!$D$1</c:f>
              <c:strCache>
                <c:ptCount val="1"/>
                <c:pt idx="0">
                  <c:v>Series 3</c:v>
                </c:pt>
              </c:strCache>
            </c:strRef>
          </c:tx>
          <c:spPr>
            <a:solidFill>
              <a:schemeClr val="accent3"/>
            </a:solidFill>
            <a:effectLst/>
          </c:spPr>
          <c:dLbls>
            <c:dLbl>
              <c:idx val="0"/>
              <c:layout/>
              <c:tx>
                <c:rich>
                  <a:bodyPr/>
                  <a:lstStyle/>
                  <a:p>
                    <a:r>
                      <a:rPr lang="ru-RU" dirty="0" smtClean="0"/>
                      <a:t>6</a:t>
                    </a:r>
                    <a:endParaRPr lang="en-US" dirty="0"/>
                  </a:p>
                </c:rich>
              </c:tx>
              <c:dLblPos val="outEnd"/>
              <c:showVal val="1"/>
            </c:dLbl>
            <c:dLblPos val="outEnd"/>
            <c:showVal val="1"/>
          </c:dLbls>
          <c:cat>
            <c:strRef>
              <c:f>Sheet1!$A$2</c:f>
              <c:strCache>
                <c:ptCount val="1"/>
                <c:pt idx="0">
                  <c:v>ПРОЕКТЫ ТС</c:v>
                </c:pt>
              </c:strCache>
            </c:strRef>
          </c:cat>
          <c:val>
            <c:numRef>
              <c:f>Sheet1!$D$2</c:f>
              <c:numCache>
                <c:formatCode>General</c:formatCode>
                <c:ptCount val="1"/>
                <c:pt idx="0">
                  <c:v>6</c:v>
                </c:pt>
              </c:numCache>
            </c:numRef>
          </c:val>
        </c:ser>
        <c:ser>
          <c:idx val="3"/>
          <c:order val="3"/>
          <c:tx>
            <c:strRef>
              <c:f>Sheet1!$E$1</c:f>
              <c:strCache>
                <c:ptCount val="1"/>
                <c:pt idx="0">
                  <c:v>Series 32</c:v>
                </c:pt>
              </c:strCache>
            </c:strRef>
          </c:tx>
          <c:spPr>
            <a:solidFill>
              <a:schemeClr val="accent4"/>
            </a:solidFill>
          </c:spPr>
          <c:dLbls>
            <c:dLbl>
              <c:idx val="0"/>
              <c:layout/>
              <c:tx>
                <c:rich>
                  <a:bodyPr/>
                  <a:lstStyle/>
                  <a:p>
                    <a:r>
                      <a:rPr lang="ru-RU" dirty="0" smtClean="0"/>
                      <a:t>5</a:t>
                    </a:r>
                    <a:endParaRPr lang="en-US" dirty="0"/>
                  </a:p>
                </c:rich>
              </c:tx>
              <c:showVal val="1"/>
            </c:dLbl>
            <c:showVal val="1"/>
          </c:dLbls>
          <c:cat>
            <c:strRef>
              <c:f>Sheet1!$A$2</c:f>
              <c:strCache>
                <c:ptCount val="1"/>
                <c:pt idx="0">
                  <c:v>ПРОЕКТЫ ТС</c:v>
                </c:pt>
              </c:strCache>
            </c:strRef>
          </c:cat>
          <c:val>
            <c:numRef>
              <c:f>Sheet1!$E$2</c:f>
              <c:numCache>
                <c:formatCode>General</c:formatCode>
                <c:ptCount val="1"/>
                <c:pt idx="0">
                  <c:v>5</c:v>
                </c:pt>
              </c:numCache>
            </c:numRef>
          </c:val>
        </c:ser>
        <c:ser>
          <c:idx val="4"/>
          <c:order val="4"/>
          <c:tx>
            <c:strRef>
              <c:f>Sheet1!$F$1</c:f>
              <c:strCache>
                <c:ptCount val="1"/>
                <c:pt idx="0">
                  <c:v>Series 322</c:v>
                </c:pt>
              </c:strCache>
            </c:strRef>
          </c:tx>
          <c:spPr>
            <a:solidFill>
              <a:schemeClr val="accent5"/>
            </a:solidFill>
          </c:spPr>
          <c:dLbls>
            <c:dLbl>
              <c:idx val="0"/>
              <c:layout/>
              <c:dLblPos val="outEnd"/>
              <c:showVal val="1"/>
            </c:dLbl>
            <c:delete val="1"/>
            <c:dLblPos val="outEnd"/>
          </c:dLbls>
          <c:cat>
            <c:strRef>
              <c:f>Sheet1!$A$2</c:f>
              <c:strCache>
                <c:ptCount val="1"/>
                <c:pt idx="0">
                  <c:v>ПРОЕКТЫ ТС</c:v>
                </c:pt>
              </c:strCache>
            </c:strRef>
          </c:cat>
          <c:val>
            <c:numRef>
              <c:f>Sheet1!$F$2</c:f>
              <c:numCache>
                <c:formatCode>General</c:formatCode>
                <c:ptCount val="1"/>
                <c:pt idx="0">
                  <c:v>3</c:v>
                </c:pt>
              </c:numCache>
            </c:numRef>
          </c:val>
        </c:ser>
        <c:ser>
          <c:idx val="5"/>
          <c:order val="5"/>
          <c:tx>
            <c:strRef>
              <c:f>Sheet1!$G$1</c:f>
              <c:strCache>
                <c:ptCount val="1"/>
                <c:pt idx="0">
                  <c:v>Series 323</c:v>
                </c:pt>
              </c:strCache>
            </c:strRef>
          </c:tx>
          <c:spPr>
            <a:solidFill>
              <a:schemeClr val="accent3">
                <a:lumMod val="60000"/>
                <a:lumOff val="40000"/>
              </a:schemeClr>
            </a:solidFill>
          </c:spPr>
          <c:cat>
            <c:strRef>
              <c:f>Sheet1!$A$2</c:f>
              <c:strCache>
                <c:ptCount val="1"/>
                <c:pt idx="0">
                  <c:v>ПРОЕКТЫ ТС</c:v>
                </c:pt>
              </c:strCache>
            </c:strRef>
          </c:cat>
          <c:val>
            <c:numRef>
              <c:f>Sheet1!$G$2</c:f>
              <c:numCache>
                <c:formatCode>General</c:formatCode>
                <c:ptCount val="1"/>
                <c:pt idx="0">
                  <c:v>2</c:v>
                </c:pt>
              </c:numCache>
            </c:numRef>
          </c:val>
        </c:ser>
        <c:ser>
          <c:idx val="6"/>
          <c:order val="6"/>
          <c:tx>
            <c:strRef>
              <c:f>Sheet1!$H$1</c:f>
              <c:strCache>
                <c:ptCount val="1"/>
                <c:pt idx="0">
                  <c:v>Series 324</c:v>
                </c:pt>
              </c:strCache>
            </c:strRef>
          </c:tx>
          <c:cat>
            <c:strRef>
              <c:f>Sheet1!$A$2</c:f>
              <c:strCache>
                <c:ptCount val="1"/>
                <c:pt idx="0">
                  <c:v>ПРОЕКТЫ ТС</c:v>
                </c:pt>
              </c:strCache>
            </c:strRef>
          </c:cat>
          <c:val>
            <c:numRef>
              <c:f>Sheet1!$H$2</c:f>
              <c:numCache>
                <c:formatCode>General</c:formatCode>
                <c:ptCount val="1"/>
                <c:pt idx="0">
                  <c:v>1</c:v>
                </c:pt>
              </c:numCache>
            </c:numRef>
          </c:val>
        </c:ser>
        <c:ser>
          <c:idx val="7"/>
          <c:order val="7"/>
          <c:tx>
            <c:strRef>
              <c:f>Sheet1!$I$1</c:f>
              <c:strCache>
                <c:ptCount val="1"/>
                <c:pt idx="0">
                  <c:v>Series 325</c:v>
                </c:pt>
              </c:strCache>
            </c:strRef>
          </c:tx>
          <c:cat>
            <c:strRef>
              <c:f>Sheet1!$A$2</c:f>
              <c:strCache>
                <c:ptCount val="1"/>
                <c:pt idx="0">
                  <c:v>ПРОЕКТЫ ТС</c:v>
                </c:pt>
              </c:strCache>
            </c:strRef>
          </c:cat>
          <c:val>
            <c:numRef>
              <c:f>Sheet1!$I$2</c:f>
              <c:numCache>
                <c:formatCode>General</c:formatCode>
                <c:ptCount val="1"/>
                <c:pt idx="0">
                  <c:v>1</c:v>
                </c:pt>
              </c:numCache>
            </c:numRef>
          </c:val>
        </c:ser>
        <c:ser>
          <c:idx val="8"/>
          <c:order val="8"/>
          <c:tx>
            <c:strRef>
              <c:f>Sheet1!$J$1</c:f>
              <c:strCache>
                <c:ptCount val="1"/>
                <c:pt idx="0">
                  <c:v>Series 326</c:v>
                </c:pt>
              </c:strCache>
            </c:strRef>
          </c:tx>
          <c:spPr>
            <a:solidFill>
              <a:schemeClr val="accent6">
                <a:lumMod val="75000"/>
              </a:schemeClr>
            </a:solidFill>
          </c:spPr>
          <c:cat>
            <c:strRef>
              <c:f>Sheet1!$A$2</c:f>
              <c:strCache>
                <c:ptCount val="1"/>
                <c:pt idx="0">
                  <c:v>ПРОЕКТЫ ТС</c:v>
                </c:pt>
              </c:strCache>
            </c:strRef>
          </c:cat>
          <c:val>
            <c:numRef>
              <c:f>Sheet1!$J$2</c:f>
              <c:numCache>
                <c:formatCode>General</c:formatCode>
                <c:ptCount val="1"/>
                <c:pt idx="0">
                  <c:v>1</c:v>
                </c:pt>
              </c:numCache>
            </c:numRef>
          </c:val>
        </c:ser>
        <c:dLbls>
          <c:showVal val="1"/>
        </c:dLbls>
        <c:gapWidth val="115"/>
        <c:overlap val="-50"/>
        <c:axId val="78589312"/>
        <c:axId val="78611584"/>
      </c:barChart>
      <c:catAx>
        <c:axId val="78589312"/>
        <c:scaling>
          <c:orientation val="minMax"/>
        </c:scaling>
        <c:axPos val="b"/>
        <c:numFmt formatCode="General" sourceLinked="0"/>
        <c:tickLblPos val="nextTo"/>
        <c:spPr>
          <a:noFill/>
        </c:spPr>
        <c:crossAx val="78611584"/>
        <c:crosses val="autoZero"/>
        <c:auto val="1"/>
        <c:lblAlgn val="ctr"/>
        <c:lblOffset val="100"/>
      </c:catAx>
      <c:valAx>
        <c:axId val="78611584"/>
        <c:scaling>
          <c:orientation val="minMax"/>
        </c:scaling>
        <c:axPos val="l"/>
        <c:majorGridlines>
          <c:spPr>
            <a:ln>
              <a:solidFill>
                <a:prstClr val="white">
                  <a:lumMod val="85000"/>
                  <a:alpha val="48000"/>
                </a:prstClr>
              </a:solidFill>
            </a:ln>
          </c:spPr>
        </c:majorGridlines>
        <c:numFmt formatCode="General" sourceLinked="0"/>
        <c:majorTickMark val="none"/>
        <c:minorTickMark val="in"/>
        <c:tickLblPos val="low"/>
        <c:spPr>
          <a:noFill/>
          <a:ln>
            <a:solidFill>
              <a:schemeClr val="bg1">
                <a:lumMod val="85000"/>
              </a:schemeClr>
            </a:solidFill>
          </a:ln>
        </c:spPr>
        <c:crossAx val="78589312"/>
        <c:crosses val="autoZero"/>
        <c:crossBetween val="between"/>
      </c:valAx>
    </c:plotArea>
    <c:plotVisOnly val="1"/>
  </c:chart>
  <c:txPr>
    <a:bodyPr/>
    <a:lstStyle/>
    <a:p>
      <a:pPr>
        <a:defRPr sz="1050" b="1">
          <a:solidFill>
            <a:schemeClr val="tx1">
              <a:lumMod val="65000"/>
              <a:lumOff val="35000"/>
            </a:schemeClr>
          </a:solidFill>
        </a:defRPr>
      </a:pPr>
      <a:endParaRPr lang="ru-RU"/>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5428"/>
          </a:xfrm>
          <a:prstGeom prst="rect">
            <a:avLst/>
          </a:prstGeom>
        </p:spPr>
        <p:txBody>
          <a:bodyPr vert="horz" lIns="90718" tIns="45359" rIns="90718" bIns="45359" rtlCol="0"/>
          <a:lstStyle>
            <a:lvl1pPr algn="l">
              <a:defRPr sz="1200"/>
            </a:lvl1pPr>
          </a:lstStyle>
          <a:p>
            <a:endParaRPr lang="ru-RU" dirty="0"/>
          </a:p>
        </p:txBody>
      </p:sp>
      <p:sp>
        <p:nvSpPr>
          <p:cNvPr id="3" name="Дата 2"/>
          <p:cNvSpPr>
            <a:spLocks noGrp="1"/>
          </p:cNvSpPr>
          <p:nvPr>
            <p:ph type="dt" sz="quarter" idx="1"/>
          </p:nvPr>
        </p:nvSpPr>
        <p:spPr>
          <a:xfrm>
            <a:off x="3850443" y="0"/>
            <a:ext cx="2945659" cy="495428"/>
          </a:xfrm>
          <a:prstGeom prst="rect">
            <a:avLst/>
          </a:prstGeom>
        </p:spPr>
        <p:txBody>
          <a:bodyPr vert="horz" lIns="90718" tIns="45359" rIns="90718" bIns="45359" rtlCol="0"/>
          <a:lstStyle>
            <a:lvl1pPr algn="r">
              <a:defRPr sz="1200"/>
            </a:lvl1pPr>
          </a:lstStyle>
          <a:p>
            <a:fld id="{1A9BCE0C-CD74-4A59-802C-6D2F8C15331A}" type="datetimeFigureOut">
              <a:rPr lang="ru-RU" smtClean="0"/>
              <a:pPr/>
              <a:t>19.10.2017</a:t>
            </a:fld>
            <a:endParaRPr lang="ru-RU" dirty="0"/>
          </a:p>
        </p:txBody>
      </p:sp>
      <p:sp>
        <p:nvSpPr>
          <p:cNvPr id="4" name="Нижний колонтитул 3"/>
          <p:cNvSpPr>
            <a:spLocks noGrp="1"/>
          </p:cNvSpPr>
          <p:nvPr>
            <p:ph type="ftr" sz="quarter" idx="2"/>
          </p:nvPr>
        </p:nvSpPr>
        <p:spPr>
          <a:xfrm>
            <a:off x="0" y="9378825"/>
            <a:ext cx="2945659" cy="495427"/>
          </a:xfrm>
          <a:prstGeom prst="rect">
            <a:avLst/>
          </a:prstGeom>
        </p:spPr>
        <p:txBody>
          <a:bodyPr vert="horz" lIns="90718" tIns="45359" rIns="90718" bIns="45359" rtlCol="0" anchor="b"/>
          <a:lstStyle>
            <a:lvl1pPr algn="l">
              <a:defRPr sz="1200"/>
            </a:lvl1pPr>
          </a:lstStyle>
          <a:p>
            <a:endParaRPr lang="ru-RU" dirty="0"/>
          </a:p>
        </p:txBody>
      </p:sp>
      <p:sp>
        <p:nvSpPr>
          <p:cNvPr id="5" name="Номер слайда 4"/>
          <p:cNvSpPr>
            <a:spLocks noGrp="1"/>
          </p:cNvSpPr>
          <p:nvPr>
            <p:ph type="sldNum" sz="quarter" idx="3"/>
          </p:nvPr>
        </p:nvSpPr>
        <p:spPr>
          <a:xfrm>
            <a:off x="3850443" y="9378825"/>
            <a:ext cx="2945659" cy="495427"/>
          </a:xfrm>
          <a:prstGeom prst="rect">
            <a:avLst/>
          </a:prstGeom>
        </p:spPr>
        <p:txBody>
          <a:bodyPr vert="horz" lIns="90718" tIns="45359" rIns="90718" bIns="45359" rtlCol="0" anchor="b"/>
          <a:lstStyle>
            <a:lvl1pPr algn="r">
              <a:defRPr sz="1200"/>
            </a:lvl1pPr>
          </a:lstStyle>
          <a:p>
            <a:fld id="{7798501B-77B5-4365-9881-C6E19A3C1E42}" type="slidenum">
              <a:rPr lang="ru-RU" smtClean="0"/>
              <a:pPr/>
              <a:t>‹#›</a:t>
            </a:fld>
            <a:endParaRPr lang="ru-RU" dirty="0"/>
          </a:p>
        </p:txBody>
      </p:sp>
    </p:spTree>
    <p:extLst>
      <p:ext uri="{BB962C8B-B14F-4D97-AF65-F5344CB8AC3E}">
        <p14:creationId xmlns="" xmlns:p14="http://schemas.microsoft.com/office/powerpoint/2010/main" val="285145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5428"/>
          </a:xfrm>
          <a:prstGeom prst="rect">
            <a:avLst/>
          </a:prstGeom>
        </p:spPr>
        <p:txBody>
          <a:bodyPr vert="horz" lIns="90718" tIns="45359" rIns="90718" bIns="45359" rtlCol="0"/>
          <a:lstStyle>
            <a:lvl1pPr algn="l">
              <a:defRPr sz="1200"/>
            </a:lvl1pPr>
          </a:lstStyle>
          <a:p>
            <a:endParaRPr lang="ru-RU" dirty="0"/>
          </a:p>
        </p:txBody>
      </p:sp>
      <p:sp>
        <p:nvSpPr>
          <p:cNvPr id="3" name="Дата 2"/>
          <p:cNvSpPr>
            <a:spLocks noGrp="1"/>
          </p:cNvSpPr>
          <p:nvPr>
            <p:ph type="dt" idx="1"/>
          </p:nvPr>
        </p:nvSpPr>
        <p:spPr>
          <a:xfrm>
            <a:off x="3850443" y="0"/>
            <a:ext cx="2945659" cy="495428"/>
          </a:xfrm>
          <a:prstGeom prst="rect">
            <a:avLst/>
          </a:prstGeom>
        </p:spPr>
        <p:txBody>
          <a:bodyPr vert="horz" lIns="90718" tIns="45359" rIns="90718" bIns="45359" rtlCol="0"/>
          <a:lstStyle>
            <a:lvl1pPr algn="r">
              <a:defRPr sz="1200"/>
            </a:lvl1pPr>
          </a:lstStyle>
          <a:p>
            <a:fld id="{F04FDEA8-CBB8-46CC-9562-028963DBC55A}" type="datetimeFigureOut">
              <a:rPr lang="ru-RU" smtClean="0"/>
              <a:pPr/>
              <a:t>19.10.2017</a:t>
            </a:fld>
            <a:endParaRPr lang="ru-RU" dirty="0"/>
          </a:p>
        </p:txBody>
      </p:sp>
      <p:sp>
        <p:nvSpPr>
          <p:cNvPr id="4" name="Образ слайда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0718" tIns="45359" rIns="90718" bIns="45359" rtlCol="0" anchor="ctr"/>
          <a:lstStyle/>
          <a:p>
            <a:endParaRPr lang="ru-RU" dirty="0"/>
          </a:p>
        </p:txBody>
      </p:sp>
      <p:sp>
        <p:nvSpPr>
          <p:cNvPr id="5" name="Заметки 4"/>
          <p:cNvSpPr>
            <a:spLocks noGrp="1"/>
          </p:cNvSpPr>
          <p:nvPr>
            <p:ph type="body" sz="quarter" idx="3"/>
          </p:nvPr>
        </p:nvSpPr>
        <p:spPr>
          <a:xfrm>
            <a:off x="679768" y="4751983"/>
            <a:ext cx="5438140" cy="3887986"/>
          </a:xfrm>
          <a:prstGeom prst="rect">
            <a:avLst/>
          </a:prstGeom>
        </p:spPr>
        <p:txBody>
          <a:bodyPr vert="horz" lIns="90718" tIns="45359" rIns="90718" bIns="45359" rtlCol="0"/>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ижний колонтитул 5"/>
          <p:cNvSpPr>
            <a:spLocks noGrp="1"/>
          </p:cNvSpPr>
          <p:nvPr>
            <p:ph type="ftr" sz="quarter" idx="4"/>
          </p:nvPr>
        </p:nvSpPr>
        <p:spPr>
          <a:xfrm>
            <a:off x="0" y="9378825"/>
            <a:ext cx="2945659" cy="495427"/>
          </a:xfrm>
          <a:prstGeom prst="rect">
            <a:avLst/>
          </a:prstGeom>
        </p:spPr>
        <p:txBody>
          <a:bodyPr vert="horz" lIns="90718" tIns="45359" rIns="90718" bIns="45359" rtlCol="0" anchor="b"/>
          <a:lstStyle>
            <a:lvl1pPr algn="l">
              <a:defRPr sz="1200"/>
            </a:lvl1pPr>
          </a:lstStyle>
          <a:p>
            <a:endParaRPr lang="ru-RU" dirty="0"/>
          </a:p>
        </p:txBody>
      </p:sp>
      <p:sp>
        <p:nvSpPr>
          <p:cNvPr id="7" name="Номер слайда 6"/>
          <p:cNvSpPr>
            <a:spLocks noGrp="1"/>
          </p:cNvSpPr>
          <p:nvPr>
            <p:ph type="sldNum" sz="quarter" idx="5"/>
          </p:nvPr>
        </p:nvSpPr>
        <p:spPr>
          <a:xfrm>
            <a:off x="3850443" y="9378825"/>
            <a:ext cx="2945659" cy="495427"/>
          </a:xfrm>
          <a:prstGeom prst="rect">
            <a:avLst/>
          </a:prstGeom>
        </p:spPr>
        <p:txBody>
          <a:bodyPr vert="horz" lIns="90718" tIns="45359" rIns="90718" bIns="45359" rtlCol="0" anchor="b"/>
          <a:lstStyle>
            <a:lvl1pPr algn="r">
              <a:defRPr sz="1200"/>
            </a:lvl1pPr>
          </a:lstStyle>
          <a:p>
            <a:fld id="{FC8BD8E7-1312-41F3-99C4-6DA5AF891969}" type="slidenum">
              <a:rPr lang="ru-RU" smtClean="0"/>
              <a:pPr/>
              <a:t>‹#›</a:t>
            </a:fld>
            <a:endParaRPr lang="ru-RU" dirty="0"/>
          </a:p>
        </p:txBody>
      </p:sp>
    </p:spTree>
    <p:extLst>
      <p:ext uri="{BB962C8B-B14F-4D97-AF65-F5344CB8AC3E}">
        <p14:creationId xmlns="" xmlns:p14="http://schemas.microsoft.com/office/powerpoint/2010/main" val="2892084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C8BD8E7-1312-41F3-99C4-6DA5AF891969}" type="slidenum">
              <a:rPr lang="ru-RU" smtClean="0"/>
              <a:pPr/>
              <a:t>1</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41363"/>
            <a:ext cx="6578600" cy="370205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41363"/>
            <a:ext cx="6580187" cy="370205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38200" y="1600200"/>
            <a:ext cx="10515600" cy="2240280"/>
          </a:xfrm>
        </p:spPr>
        <p:txBody>
          <a:bodyPr anchor="b">
            <a:normAutofit/>
          </a:bodyPr>
          <a:lstStyle>
            <a:lvl1pPr algn="ctr">
              <a:defRPr sz="4400">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38200" y="3854659"/>
            <a:ext cx="10515600" cy="1143000"/>
          </a:xfrm>
        </p:spPr>
        <p:txBody>
          <a:bodyPr>
            <a:normAutofit/>
          </a:bodyPr>
          <a:lstStyle>
            <a:lvl1pPr marL="0" indent="0" algn="ctr">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dirty="0"/>
          </a:p>
        </p:txBody>
      </p:sp>
      <p:sp>
        <p:nvSpPr>
          <p:cNvPr id="7" name="Прямоугольник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 xmlns:p14="http://schemas.microsoft.com/office/powerpoint/2010/main" val="79886275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Рисунок с подписью">
    <p:spTree>
      <p:nvGrpSpPr>
        <p:cNvPr id="1" name=""/>
        <p:cNvGrpSpPr/>
        <p:nvPr/>
      </p:nvGrpSpPr>
      <p:grpSpPr>
        <a:xfrm>
          <a:off x="0" y="0"/>
          <a:ext cx="0" cy="0"/>
          <a:chOff x="0" y="0"/>
          <a:chExt cx="0" cy="0"/>
        </a:xfrm>
      </p:grpSpPr>
      <p:sp>
        <p:nvSpPr>
          <p:cNvPr id="8" name="Прямоугольник 7"/>
          <p:cNvSpPr/>
          <p:nvPr userDrawn="1"/>
        </p:nvSpPr>
        <p:spPr>
          <a:xfrm>
            <a:off x="8153400" y="0"/>
            <a:ext cx="4038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Текст 3"/>
          <p:cNvSpPr>
            <a:spLocks noGrp="1"/>
          </p:cNvSpPr>
          <p:nvPr>
            <p:ph type="body" sz="half" idx="2"/>
          </p:nvPr>
        </p:nvSpPr>
        <p:spPr>
          <a:xfrm>
            <a:off x="8532813" y="4591761"/>
            <a:ext cx="3125787" cy="1580440"/>
          </a:xfrm>
        </p:spPr>
        <p:txBody>
          <a:bodyPr/>
          <a:lstStyle>
            <a:lvl1pPr marL="0" indent="0">
              <a:spcBef>
                <a:spcPts val="8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2" name="Заголовок 1"/>
          <p:cNvSpPr>
            <a:spLocks noGrp="1"/>
          </p:cNvSpPr>
          <p:nvPr>
            <p:ph type="title"/>
          </p:nvPr>
        </p:nvSpPr>
        <p:spPr>
          <a:xfrm>
            <a:off x="8532813" y="1714500"/>
            <a:ext cx="3125787" cy="2877260"/>
          </a:xfrm>
        </p:spPr>
        <p:txBody>
          <a:bodyPr anchor="b">
            <a:normAutofit/>
          </a:bodyPr>
          <a:lstStyle>
            <a:lvl1pPr>
              <a:defRPr sz="3000">
                <a:solidFill>
                  <a:schemeClr val="bg1"/>
                </a:solidFill>
              </a:defRPr>
            </a:lvl1pPr>
          </a:lstStyle>
          <a:p>
            <a:r>
              <a:rPr lang="ru-RU" smtClean="0"/>
              <a:t>Образец заголовка</a:t>
            </a:r>
            <a:endParaRPr lang="ru-RU" dirty="0"/>
          </a:p>
        </p:txBody>
      </p:sp>
      <p:sp>
        <p:nvSpPr>
          <p:cNvPr id="6" name="Рисунок 2"/>
          <p:cNvSpPr>
            <a:spLocks noGrp="1"/>
          </p:cNvSpPr>
          <p:nvPr>
            <p:ph type="pic" idx="1"/>
          </p:nvPr>
        </p:nvSpPr>
        <p:spPr>
          <a:xfrm>
            <a:off x="0" y="0"/>
            <a:ext cx="8101584" cy="6857999"/>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Tree>
    <p:extLst>
      <p:ext uri="{BB962C8B-B14F-4D97-AF65-F5344CB8AC3E}">
        <p14:creationId xmlns="" xmlns:p14="http://schemas.microsoft.com/office/powerpoint/2010/main" val="297724975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31375A4-56A4-47D6-9801-1991572033F7}" type="slidenum">
              <a:rPr lang="ru-RU" smtClean="0"/>
              <a:pPr/>
              <a:t>‹#›</a:t>
            </a:fld>
            <a:endParaRPr lang="ru-RU" dirty="0"/>
          </a:p>
        </p:txBody>
      </p:sp>
    </p:spTree>
    <p:extLst>
      <p:ext uri="{BB962C8B-B14F-4D97-AF65-F5344CB8AC3E}">
        <p14:creationId xmlns="" xmlns:p14="http://schemas.microsoft.com/office/powerpoint/2010/main" val="247715422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457200"/>
            <a:ext cx="1943100" cy="5719762"/>
          </a:xfrm>
        </p:spPr>
        <p:txBody>
          <a:bodyPr vert="eaVert"/>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1524000" y="457200"/>
            <a:ext cx="7048500" cy="57197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31375A4-56A4-47D6-9801-1991572033F7}" type="slidenum">
              <a:rPr lang="ru-RU" smtClean="0"/>
              <a:pPr/>
              <a:t>‹#›</a:t>
            </a:fld>
            <a:endParaRPr lang="ru-RU" dirty="0"/>
          </a:p>
        </p:txBody>
      </p:sp>
    </p:spTree>
    <p:extLst>
      <p:ext uri="{BB962C8B-B14F-4D97-AF65-F5344CB8AC3E}">
        <p14:creationId xmlns="" xmlns:p14="http://schemas.microsoft.com/office/powerpoint/2010/main" val="252463502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ain Title+ SubTitle+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72965" y="356628"/>
            <a:ext cx="7518400" cy="471365"/>
          </a:xfrm>
          <a:prstGeom prst="rect">
            <a:avLst/>
          </a:prstGeom>
        </p:spPr>
        <p:txBody>
          <a:bodyPr wrap="none" lIns="0" tIns="0" rIns="0" bIns="0" anchor="ctr">
            <a:noAutofit/>
          </a:bodyPr>
          <a:lstStyle>
            <a:lvl1pPr algn="l">
              <a:defRPr sz="3200" b="1" baseline="0">
                <a:solidFill>
                  <a:schemeClr val="tx1">
                    <a:lumMod val="85000"/>
                    <a:lumOff val="15000"/>
                  </a:schemeClr>
                </a:solidFill>
              </a:defRPr>
            </a:lvl1pPr>
          </a:lstStyle>
          <a:p>
            <a:r>
              <a:rPr lang="en-US" dirty="0" smtClean="0"/>
              <a:t>Click To Edit Master Title Style</a:t>
            </a:r>
            <a:endParaRPr lang="en-US" dirty="0"/>
          </a:p>
        </p:txBody>
      </p:sp>
      <p:sp>
        <p:nvSpPr>
          <p:cNvPr id="15" name="Text Placeholder 3"/>
          <p:cNvSpPr>
            <a:spLocks noGrp="1"/>
          </p:cNvSpPr>
          <p:nvPr>
            <p:ph type="body" sz="half" idx="2" hasCustomPrompt="1"/>
          </p:nvPr>
        </p:nvSpPr>
        <p:spPr>
          <a:xfrm>
            <a:off x="872965" y="825950"/>
            <a:ext cx="5486400" cy="267661"/>
          </a:xfrm>
          <a:prstGeom prst="rect">
            <a:avLst/>
          </a:prstGeom>
        </p:spPr>
        <p:txBody>
          <a:bodyPr wrap="none" lIns="0" tIns="0" rIns="0" bIns="0" anchor="ctr">
            <a:noAutofit/>
          </a:bodyPr>
          <a:lstStyle>
            <a:lvl1pPr marL="0" indent="0" algn="l">
              <a:buNone/>
              <a:defRPr sz="1900" b="1" baseline="0">
                <a:solidFill>
                  <a:schemeClr val="bg1">
                    <a:lumMod val="75000"/>
                  </a:schemeClr>
                </a:solidFill>
              </a:defRPr>
            </a:lvl1pPr>
            <a:lvl2pPr marL="609585" indent="0">
              <a:buNone/>
              <a:defRPr sz="1600"/>
            </a:lvl2pPr>
            <a:lvl3pPr marL="1219170" indent="0">
              <a:buNone/>
              <a:defRPr sz="13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smtClean="0"/>
              <a:t>SUBTEXT GOES HERE</a:t>
            </a:r>
          </a:p>
        </p:txBody>
      </p:sp>
      <p:grpSp>
        <p:nvGrpSpPr>
          <p:cNvPr id="3" name="Group 7"/>
          <p:cNvGrpSpPr/>
          <p:nvPr userDrawn="1"/>
        </p:nvGrpSpPr>
        <p:grpSpPr>
          <a:xfrm>
            <a:off x="0" y="6731802"/>
            <a:ext cx="12192000" cy="126199"/>
            <a:chOff x="0" y="2573904"/>
            <a:chExt cx="8767278" cy="44695"/>
          </a:xfrm>
        </p:grpSpPr>
        <p:grpSp>
          <p:nvGrpSpPr>
            <p:cNvPr id="4" name="Group 43"/>
            <p:cNvGrpSpPr/>
            <p:nvPr/>
          </p:nvGrpSpPr>
          <p:grpSpPr>
            <a:xfrm>
              <a:off x="0" y="2573904"/>
              <a:ext cx="3752335" cy="44695"/>
              <a:chOff x="0" y="2573904"/>
              <a:chExt cx="3752335" cy="44695"/>
            </a:xfrm>
          </p:grpSpPr>
          <p:sp>
            <p:nvSpPr>
              <p:cNvPr id="18" name="Rectangle 17"/>
              <p:cNvSpPr/>
              <p:nvPr/>
            </p:nvSpPr>
            <p:spPr>
              <a:xfrm>
                <a:off x="0"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1262608" y="2573904"/>
                <a:ext cx="1262608" cy="44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2489727" y="2573904"/>
                <a:ext cx="1262608" cy="446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 name="Group 44"/>
            <p:cNvGrpSpPr/>
            <p:nvPr/>
          </p:nvGrpSpPr>
          <p:grpSpPr>
            <a:xfrm>
              <a:off x="3752335" y="2573904"/>
              <a:ext cx="5014943" cy="44695"/>
              <a:chOff x="0" y="2573904"/>
              <a:chExt cx="5014943" cy="44695"/>
            </a:xfrm>
          </p:grpSpPr>
          <p:sp>
            <p:nvSpPr>
              <p:cNvPr id="12" name="Rectangle 11"/>
              <p:cNvSpPr/>
              <p:nvPr/>
            </p:nvSpPr>
            <p:spPr>
              <a:xfrm>
                <a:off x="0" y="2573904"/>
                <a:ext cx="1262608" cy="446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1262608" y="2573904"/>
                <a:ext cx="1262608" cy="446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2489727" y="2573904"/>
                <a:ext cx="1262608" cy="446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3752335"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2" name="Flowchart: Off-page Connector 21"/>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23"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fld id="{C136B7D2-B98C-44FD-8D04-7EC62A564975}" type="slidenum">
              <a:rPr lang="en-US" smtClean="0"/>
              <a:pPr/>
              <a:t>‹#›</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Free Blank With Footer">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872965" y="356628"/>
            <a:ext cx="7518400" cy="471365"/>
          </a:xfrm>
          <a:prstGeom prst="rect">
            <a:avLst/>
          </a:prstGeom>
        </p:spPr>
        <p:txBody>
          <a:bodyPr wrap="none" lIns="0" tIns="0" rIns="0" bIns="0" anchor="ctr">
            <a:noAutofit/>
          </a:bodyPr>
          <a:lstStyle>
            <a:lvl1pPr algn="l">
              <a:defRPr sz="3200" b="1" baseline="0">
                <a:solidFill>
                  <a:schemeClr val="tx1">
                    <a:lumMod val="85000"/>
                    <a:lumOff val="15000"/>
                  </a:schemeClr>
                </a:solidFill>
              </a:defRPr>
            </a:lvl1pPr>
          </a:lstStyle>
          <a:p>
            <a:r>
              <a:rPr lang="en-US" dirty="0" smtClean="0"/>
              <a:t>Click To Edit Master Title Style</a:t>
            </a:r>
            <a:endParaRPr lang="en-US" dirty="0"/>
          </a:p>
        </p:txBody>
      </p:sp>
      <p:sp>
        <p:nvSpPr>
          <p:cNvPr id="7" name="Text Placeholder 3"/>
          <p:cNvSpPr>
            <a:spLocks noGrp="1"/>
          </p:cNvSpPr>
          <p:nvPr>
            <p:ph type="body" sz="half" idx="2" hasCustomPrompt="1"/>
          </p:nvPr>
        </p:nvSpPr>
        <p:spPr>
          <a:xfrm>
            <a:off x="872965" y="825950"/>
            <a:ext cx="5486400" cy="267661"/>
          </a:xfrm>
          <a:prstGeom prst="rect">
            <a:avLst/>
          </a:prstGeom>
        </p:spPr>
        <p:txBody>
          <a:bodyPr wrap="none" lIns="0" tIns="0" rIns="0" bIns="0" anchor="ctr">
            <a:noAutofit/>
          </a:bodyPr>
          <a:lstStyle>
            <a:lvl1pPr marL="0" indent="0" algn="l">
              <a:buNone/>
              <a:defRPr sz="1900" b="1" baseline="0">
                <a:solidFill>
                  <a:schemeClr val="bg1">
                    <a:lumMod val="75000"/>
                  </a:schemeClr>
                </a:solidFill>
              </a:defRPr>
            </a:lvl1pPr>
            <a:lvl2pPr marL="609585" indent="0">
              <a:buNone/>
              <a:defRPr sz="1600"/>
            </a:lvl2pPr>
            <a:lvl3pPr marL="1219170" indent="0">
              <a:buNone/>
              <a:defRPr sz="13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smtClean="0"/>
              <a:t>SUBTEXT GOES HERE</a:t>
            </a:r>
          </a:p>
        </p:txBody>
      </p:sp>
      <p:sp>
        <p:nvSpPr>
          <p:cNvPr id="8" name="Flowchart: Off-page Connector 7"/>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9"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fld id="{C136B7D2-B98C-44FD-8D04-7EC62A564975}" type="slidenum">
              <a:rPr lang="en-US" smtClean="0"/>
              <a:pPr/>
              <a:t>‹#›</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с картинками">
    <p:spTree>
      <p:nvGrpSpPr>
        <p:cNvPr id="1" name=""/>
        <p:cNvGrpSpPr/>
        <p:nvPr/>
      </p:nvGrpSpPr>
      <p:grpSpPr>
        <a:xfrm>
          <a:off x="0" y="0"/>
          <a:ext cx="0" cy="0"/>
          <a:chOff x="0" y="0"/>
          <a:chExt cx="0" cy="0"/>
        </a:xfrm>
      </p:grpSpPr>
      <p:sp>
        <p:nvSpPr>
          <p:cNvPr id="8" name="Прямоугольник 7"/>
          <p:cNvSpPr/>
          <p:nvPr userDrawn="1"/>
        </p:nvSpPr>
        <p:spPr>
          <a:xfrm>
            <a:off x="0" y="4800600"/>
            <a:ext cx="12192000" cy="2057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ctrTitle"/>
          </p:nvPr>
        </p:nvSpPr>
        <p:spPr>
          <a:xfrm>
            <a:off x="2330032" y="5115656"/>
            <a:ext cx="9328568" cy="914400"/>
          </a:xfrm>
        </p:spPr>
        <p:txBody>
          <a:bodyPr anchor="b">
            <a:normAutofit/>
          </a:bodyPr>
          <a:lstStyle>
            <a:lvl1pPr algn="ctr">
              <a:defRPr sz="4400" spc="-50" baseline="0">
                <a:solidFill>
                  <a:schemeClr val="bg1"/>
                </a:solidFill>
              </a:defRPr>
            </a:lvl1p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2317659" y="6064115"/>
            <a:ext cx="9342999" cy="571500"/>
          </a:xfrm>
        </p:spPr>
        <p:txBody>
          <a:bodyPr>
            <a:normAutofit/>
          </a:bodyPr>
          <a:lstStyle>
            <a:lvl1pPr marL="0" indent="0" algn="ctr">
              <a:spcBef>
                <a:spcPts val="0"/>
              </a:spcBef>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Образец подзаголовка</a:t>
            </a:r>
            <a:endParaRPr lang="ru-RU" dirty="0"/>
          </a:p>
        </p:txBody>
      </p:sp>
      <p:sp>
        <p:nvSpPr>
          <p:cNvPr id="9" name="Рисунок 2"/>
          <p:cNvSpPr>
            <a:spLocks noGrp="1"/>
          </p:cNvSpPr>
          <p:nvPr>
            <p:ph type="pic" idx="10"/>
          </p:nvPr>
        </p:nvSpPr>
        <p:spPr>
          <a:xfrm>
            <a:off x="1"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
        <p:nvSpPr>
          <p:cNvPr id="13" name="Рисунок 2"/>
          <p:cNvSpPr>
            <a:spLocks noGrp="1"/>
          </p:cNvSpPr>
          <p:nvPr>
            <p:ph type="pic" idx="11"/>
          </p:nvPr>
        </p:nvSpPr>
        <p:spPr>
          <a:xfrm>
            <a:off x="408432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
        <p:nvSpPr>
          <p:cNvPr id="14" name="Рисунок 2"/>
          <p:cNvSpPr>
            <a:spLocks noGrp="1"/>
          </p:cNvSpPr>
          <p:nvPr>
            <p:ph type="pic" idx="12"/>
          </p:nvPr>
        </p:nvSpPr>
        <p:spPr>
          <a:xfrm>
            <a:off x="816864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Tree>
    <p:extLst>
      <p:ext uri="{BB962C8B-B14F-4D97-AF65-F5344CB8AC3E}">
        <p14:creationId xmlns="" xmlns:p14="http://schemas.microsoft.com/office/powerpoint/2010/main" val="14637454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31375A4-56A4-47D6-9801-1991572033F7}" type="slidenum">
              <a:rPr lang="ru-RU" smtClean="0"/>
              <a:pPr/>
              <a:t>‹#›</a:t>
            </a:fld>
            <a:endParaRPr lang="ru-RU" dirty="0"/>
          </a:p>
        </p:txBody>
      </p:sp>
    </p:spTree>
    <p:extLst>
      <p:ext uri="{BB962C8B-B14F-4D97-AF65-F5344CB8AC3E}">
        <p14:creationId xmlns="" xmlns:p14="http://schemas.microsoft.com/office/powerpoint/2010/main" val="311244411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Заголовок раздела">
    <p:spTree>
      <p:nvGrpSpPr>
        <p:cNvPr id="1" name=""/>
        <p:cNvGrpSpPr/>
        <p:nvPr/>
      </p:nvGrpSpPr>
      <p:grpSpPr>
        <a:xfrm>
          <a:off x="0" y="0"/>
          <a:ext cx="0" cy="0"/>
          <a:chOff x="0" y="0"/>
          <a:chExt cx="0" cy="0"/>
        </a:xfrm>
      </p:grpSpPr>
      <p:sp>
        <p:nvSpPr>
          <p:cNvPr id="6" name="Прямоугольник 7"/>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рямоугольник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p:nvPr>
        </p:nvSpPr>
        <p:spPr>
          <a:xfrm>
            <a:off x="831850" y="2514600"/>
            <a:ext cx="10515600" cy="2743200"/>
          </a:xfrm>
        </p:spPr>
        <p:txBody>
          <a:bodyPr anchor="b">
            <a:normAutofit/>
          </a:bodyPr>
          <a:lstStyle>
            <a:lvl1pPr algn="ctr">
              <a:defRPr sz="4400" spc="-50" baseline="0">
                <a:solidFill>
                  <a:schemeClr val="bg1"/>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831850" y="5257800"/>
            <a:ext cx="10515600" cy="914400"/>
          </a:xfrm>
        </p:spPr>
        <p:txBody>
          <a:bodyPr>
            <a:normAutofit/>
          </a:bodyPr>
          <a:lstStyle>
            <a:lvl1pPr marL="0" indent="0" algn="ctr">
              <a:spcBef>
                <a:spcPts val="0"/>
              </a:spcBef>
              <a:buNone/>
              <a:defRPr sz="2000" cap="all" spc="50" baseline="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Tree>
    <p:extLst>
      <p:ext uri="{BB962C8B-B14F-4D97-AF65-F5344CB8AC3E}">
        <p14:creationId xmlns="" xmlns:p14="http://schemas.microsoft.com/office/powerpoint/2010/main" val="35067780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1524000" y="1714500"/>
            <a:ext cx="4495800" cy="446227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6172200" y="1714500"/>
            <a:ext cx="4495800" cy="446227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31375A4-56A4-47D6-9801-1991572033F7}" type="slidenum">
              <a:rPr lang="ru-RU" smtClean="0"/>
              <a:pPr/>
              <a:t>‹#›</a:t>
            </a:fld>
            <a:endParaRPr lang="ru-RU" dirty="0"/>
          </a:p>
        </p:txBody>
      </p:sp>
    </p:spTree>
    <p:extLst>
      <p:ext uri="{BB962C8B-B14F-4D97-AF65-F5344CB8AC3E}">
        <p14:creationId xmlns="" xmlns:p14="http://schemas.microsoft.com/office/powerpoint/2010/main" val="40445679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Текст 2"/>
          <p:cNvSpPr>
            <a:spLocks noGrp="1"/>
          </p:cNvSpPr>
          <p:nvPr>
            <p:ph type="body" idx="1"/>
          </p:nvPr>
        </p:nvSpPr>
        <p:spPr>
          <a:xfrm>
            <a:off x="1527048"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1527048"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6172200"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E31375A4-56A4-47D6-9801-1991572033F7}" type="slidenum">
              <a:rPr lang="ru-RU" smtClean="0"/>
              <a:pPr/>
              <a:t>‹#›</a:t>
            </a:fld>
            <a:endParaRPr lang="ru-RU" dirty="0"/>
          </a:p>
        </p:txBody>
      </p:sp>
    </p:spTree>
    <p:extLst>
      <p:ext uri="{BB962C8B-B14F-4D97-AF65-F5344CB8AC3E}">
        <p14:creationId xmlns="" xmlns:p14="http://schemas.microsoft.com/office/powerpoint/2010/main" val="33979065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E31375A4-56A4-47D6-9801-1991572033F7}" type="slidenum">
              <a:rPr lang="ru-RU" smtClean="0"/>
              <a:pPr/>
              <a:t>‹#›</a:t>
            </a:fld>
            <a:endParaRPr lang="ru-RU" dirty="0"/>
          </a:p>
        </p:txBody>
      </p:sp>
    </p:spTree>
    <p:extLst>
      <p:ext uri="{BB962C8B-B14F-4D97-AF65-F5344CB8AC3E}">
        <p14:creationId xmlns="" xmlns:p14="http://schemas.microsoft.com/office/powerpoint/2010/main" val="323897671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Прямоугольник 7"/>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 xmlns:p14="http://schemas.microsoft.com/office/powerpoint/2010/main" val="21468172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1812" y="1714498"/>
            <a:ext cx="3506788" cy="2880360"/>
          </a:xfrm>
        </p:spPr>
        <p:txBody>
          <a:bodyPr anchor="b">
            <a:normAutofit/>
          </a:bodyPr>
          <a:lstStyle>
            <a:lvl1pPr>
              <a:defRPr sz="3000"/>
            </a:lvl1pPr>
          </a:lstStyle>
          <a:p>
            <a:r>
              <a:rPr lang="ru-RU" smtClean="0"/>
              <a:t>Образец заголовка</a:t>
            </a:r>
            <a:endParaRPr lang="ru-RU" dirty="0"/>
          </a:p>
        </p:txBody>
      </p:sp>
      <p:sp>
        <p:nvSpPr>
          <p:cNvPr id="3" name="Объект 2"/>
          <p:cNvSpPr>
            <a:spLocks noGrp="1"/>
          </p:cNvSpPr>
          <p:nvPr>
            <p:ph idx="1"/>
          </p:nvPr>
        </p:nvSpPr>
        <p:spPr>
          <a:xfrm>
            <a:off x="530352" y="457200"/>
            <a:ext cx="7242111" cy="5715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8151812" y="4590288"/>
            <a:ext cx="3514564" cy="1581912"/>
          </a:xfrm>
        </p:spPr>
        <p:txBody>
          <a:bodyPr/>
          <a:lstStyle>
            <a:lvl1pPr marL="0" indent="0">
              <a:spcBef>
                <a:spcPts val="8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31375A4-56A4-47D6-9801-1991572033F7}" type="slidenum">
              <a:rPr lang="ru-RU" smtClean="0"/>
              <a:pPr/>
              <a:t>‹#›</a:t>
            </a:fld>
            <a:endParaRPr lang="ru-RU" dirty="0"/>
          </a:p>
        </p:txBody>
      </p:sp>
    </p:spTree>
    <p:extLst>
      <p:ext uri="{BB962C8B-B14F-4D97-AF65-F5344CB8AC3E}">
        <p14:creationId xmlns="" xmlns:p14="http://schemas.microsoft.com/office/powerpoint/2010/main" val="16673741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Прямоугольник 6"/>
          <p:cNvSpPr/>
          <p:nvPr/>
        </p:nvSpPr>
        <p:spPr>
          <a:xfrm>
            <a:off x="0" y="6583680"/>
            <a:ext cx="12192000" cy="274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p:nvPr>
        </p:nvSpPr>
        <p:spPr>
          <a:xfrm>
            <a:off x="1524000" y="457200"/>
            <a:ext cx="9144000" cy="1143000"/>
          </a:xfrm>
          <a:prstGeom prst="rect">
            <a:avLst/>
          </a:prstGeom>
        </p:spPr>
        <p:txBody>
          <a:bodyPr vert="horz" lIns="91440" tIns="45720" rIns="91440" bIns="45720" rtlCol="0" anchor="b">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1524000" y="1714500"/>
            <a:ext cx="9144000" cy="445770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8187908" y="6601556"/>
            <a:ext cx="1534064" cy="228600"/>
          </a:xfrm>
          <a:prstGeom prst="rect">
            <a:avLst/>
          </a:prstGeom>
        </p:spPr>
        <p:txBody>
          <a:bodyPr vert="horz" lIns="91440" tIns="45720" rIns="91440" bIns="45720" rtlCol="0" anchor="ctr"/>
          <a:lstStyle>
            <a:lvl1pPr algn="r">
              <a:defRPr sz="800">
                <a:solidFill>
                  <a:schemeClr val="bg1"/>
                </a:solidFill>
              </a:defRPr>
            </a:lvl1pPr>
          </a:lstStyle>
          <a:p>
            <a:endParaRPr lang="ru-RU" dirty="0"/>
          </a:p>
        </p:txBody>
      </p:sp>
      <p:sp>
        <p:nvSpPr>
          <p:cNvPr id="5" name="Нижний колонтитул 4"/>
          <p:cNvSpPr>
            <a:spLocks noGrp="1"/>
          </p:cNvSpPr>
          <p:nvPr>
            <p:ph type="ftr" sz="quarter" idx="3"/>
          </p:nvPr>
        </p:nvSpPr>
        <p:spPr>
          <a:xfrm>
            <a:off x="1523999" y="6601556"/>
            <a:ext cx="6491381" cy="228600"/>
          </a:xfrm>
          <a:prstGeom prst="rect">
            <a:avLst/>
          </a:prstGeom>
        </p:spPr>
        <p:txBody>
          <a:bodyPr vert="horz" lIns="91440" tIns="45720" rIns="91440" bIns="45720" rtlCol="0" anchor="ctr"/>
          <a:lstStyle>
            <a:lvl1pPr algn="l">
              <a:defRPr sz="800">
                <a:solidFill>
                  <a:schemeClr val="bg1"/>
                </a:solidFill>
              </a:defRPr>
            </a:lvl1pPr>
          </a:lstStyle>
          <a:p>
            <a:endParaRPr lang="ru-RU" dirty="0"/>
          </a:p>
        </p:txBody>
      </p:sp>
      <p:sp>
        <p:nvSpPr>
          <p:cNvPr id="6" name="Номер слайда 5"/>
          <p:cNvSpPr>
            <a:spLocks noGrp="1"/>
          </p:cNvSpPr>
          <p:nvPr>
            <p:ph type="sldNum" sz="quarter" idx="4"/>
          </p:nvPr>
        </p:nvSpPr>
        <p:spPr>
          <a:xfrm>
            <a:off x="9894499" y="6601556"/>
            <a:ext cx="773502" cy="228600"/>
          </a:xfrm>
          <a:prstGeom prst="rect">
            <a:avLst/>
          </a:prstGeom>
        </p:spPr>
        <p:txBody>
          <a:bodyPr vert="horz" lIns="91440" tIns="45720" rIns="91440" bIns="45720" rtlCol="0" anchor="ctr"/>
          <a:lstStyle>
            <a:lvl1pPr algn="r">
              <a:defRPr sz="800">
                <a:solidFill>
                  <a:schemeClr val="bg1"/>
                </a:solidFill>
              </a:defRPr>
            </a:lvl1pPr>
          </a:lstStyle>
          <a:p>
            <a:fld id="{E31375A4-56A4-47D6-9801-1991572033F7}" type="slidenum">
              <a:rPr lang="ru-RU" smtClean="0"/>
              <a:pPr/>
              <a:t>‹#›</a:t>
            </a:fld>
            <a:endParaRPr lang="ru-RU" dirty="0"/>
          </a:p>
        </p:txBody>
      </p:sp>
    </p:spTree>
    <p:extLst>
      <p:ext uri="{BB962C8B-B14F-4D97-AF65-F5344CB8AC3E}">
        <p14:creationId xmlns=""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400" kern="1200" cap="all" baseline="0">
          <a:solidFill>
            <a:schemeClr val="accent1"/>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buClr>
        <a:buSzPct val="10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800"/>
        </a:spcBef>
        <a:buClr>
          <a:schemeClr val="accent1"/>
        </a:buClr>
        <a:buSzPct val="10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buClr>
        <a:buSzPct val="100000"/>
        <a:buFont typeface="Arial" pitchFamily="34" charset="0"/>
        <a:buChar char="▪"/>
        <a:defRPr sz="1600" kern="1200">
          <a:solidFill>
            <a:schemeClr val="tx1"/>
          </a:solidFill>
          <a:latin typeface="+mn-lt"/>
          <a:ea typeface="+mn-ea"/>
          <a:cs typeface="+mn-cs"/>
        </a:defRPr>
      </a:lvl3pPr>
      <a:lvl4pPr marL="118872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4pPr>
      <a:lvl5pPr marL="146304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5pPr>
      <a:lvl6pPr marL="169164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6pPr>
      <a:lvl7pPr marL="192024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7pPr>
      <a:lvl8pPr marL="214884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8pPr>
      <a:lvl9pPr marL="237744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3840" userDrawn="1">
          <p15:clr>
            <a:srgbClr val="F26B43"/>
          </p15:clr>
        </p15:guide>
        <p15:guide id="4"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a:grpSpLocks/>
          </p:cNvGrpSpPr>
          <p:nvPr/>
        </p:nvGrpSpPr>
        <p:grpSpPr bwMode="auto">
          <a:xfrm rot="2969062">
            <a:off x="6851195" y="159853"/>
            <a:ext cx="1584325" cy="1584325"/>
            <a:chOff x="3197" y="1570"/>
            <a:chExt cx="2088" cy="2087"/>
          </a:xfrm>
        </p:grpSpPr>
        <p:sp>
          <p:nvSpPr>
            <p:cNvPr id="5" name="Oval 16"/>
            <p:cNvSpPr>
              <a:spLocks noChangeArrowheads="1"/>
            </p:cNvSpPr>
            <p:nvPr/>
          </p:nvSpPr>
          <p:spPr bwMode="auto">
            <a:xfrm rot="-1504428">
              <a:off x="3194" y="1800"/>
              <a:ext cx="2088" cy="1539"/>
            </a:xfrm>
            <a:prstGeom prst="ellipse">
              <a:avLst/>
            </a:prstGeom>
            <a:noFill/>
            <a:ln w="38100">
              <a:solidFill>
                <a:srgbClr val="969696">
                  <a:alpha val="36078"/>
                </a:srgbClr>
              </a:solidFill>
              <a:round/>
              <a:headEnd/>
              <a:tailEnd/>
            </a:ln>
            <a:effectLst/>
          </p:spPr>
          <p:txBody>
            <a:bodyPr wrap="none" anchor="ctr"/>
            <a:lstStyle/>
            <a:p>
              <a:pPr>
                <a:defRPr/>
              </a:pPr>
              <a:endParaRPr lang="ru-RU"/>
            </a:p>
          </p:txBody>
        </p:sp>
        <p:sp>
          <p:nvSpPr>
            <p:cNvPr id="6" name="Oval 17"/>
            <p:cNvSpPr>
              <a:spLocks noChangeArrowheads="1"/>
            </p:cNvSpPr>
            <p:nvPr/>
          </p:nvSpPr>
          <p:spPr bwMode="auto">
            <a:xfrm>
              <a:off x="3197" y="1570"/>
              <a:ext cx="2088" cy="2087"/>
            </a:xfrm>
            <a:prstGeom prst="ellipse">
              <a:avLst/>
            </a:prstGeom>
            <a:noFill/>
            <a:ln w="38100">
              <a:solidFill>
                <a:srgbClr val="969696">
                  <a:alpha val="36078"/>
                </a:srgbClr>
              </a:solidFill>
              <a:round/>
              <a:headEnd/>
              <a:tailEnd/>
            </a:ln>
            <a:effectLst/>
          </p:spPr>
          <p:txBody>
            <a:bodyPr wrap="none" anchor="ctr"/>
            <a:lstStyle/>
            <a:p>
              <a:pPr>
                <a:defRPr/>
              </a:pPr>
              <a:endParaRPr lang="ru-RU"/>
            </a:p>
          </p:txBody>
        </p:sp>
        <p:sp>
          <p:nvSpPr>
            <p:cNvPr id="7" name="Oval 18"/>
            <p:cNvSpPr>
              <a:spLocks noChangeArrowheads="1"/>
            </p:cNvSpPr>
            <p:nvPr/>
          </p:nvSpPr>
          <p:spPr bwMode="auto">
            <a:xfrm rot="-6758662">
              <a:off x="3198" y="2024"/>
              <a:ext cx="2087" cy="1180"/>
            </a:xfrm>
            <a:prstGeom prst="ellipse">
              <a:avLst/>
            </a:prstGeom>
            <a:noFill/>
            <a:ln w="38100">
              <a:solidFill>
                <a:srgbClr val="969696">
                  <a:alpha val="36078"/>
                </a:srgbClr>
              </a:solidFill>
              <a:round/>
              <a:headEnd/>
              <a:tailEnd/>
            </a:ln>
            <a:effectLst/>
          </p:spPr>
          <p:txBody>
            <a:bodyPr wrap="none" anchor="ctr"/>
            <a:lstStyle/>
            <a:p>
              <a:pPr>
                <a:defRPr/>
              </a:pPr>
              <a:endParaRPr lang="ru-RU"/>
            </a:p>
          </p:txBody>
        </p:sp>
        <p:sp>
          <p:nvSpPr>
            <p:cNvPr id="8" name="Oval 19"/>
            <p:cNvSpPr>
              <a:spLocks noChangeArrowheads="1"/>
            </p:cNvSpPr>
            <p:nvPr/>
          </p:nvSpPr>
          <p:spPr bwMode="auto">
            <a:xfrm rot="-1678804">
              <a:off x="3192" y="2210"/>
              <a:ext cx="2088" cy="726"/>
            </a:xfrm>
            <a:prstGeom prst="ellipse">
              <a:avLst/>
            </a:prstGeom>
            <a:noFill/>
            <a:ln w="38100">
              <a:solidFill>
                <a:srgbClr val="969696">
                  <a:alpha val="36078"/>
                </a:srgbClr>
              </a:solidFill>
              <a:round/>
              <a:headEnd/>
              <a:tailEnd/>
            </a:ln>
            <a:effectLst/>
          </p:spPr>
          <p:txBody>
            <a:bodyPr wrap="none" anchor="ctr"/>
            <a:lstStyle/>
            <a:p>
              <a:pPr>
                <a:defRPr/>
              </a:pPr>
              <a:endParaRPr lang="ru-RU"/>
            </a:p>
          </p:txBody>
        </p:sp>
      </p:grpSp>
      <p:pic>
        <p:nvPicPr>
          <p:cNvPr id="9" name="Picture 20" descr="РБС_глобус_fon"/>
          <p:cNvPicPr>
            <a:picLocks noChangeAspect="1" noChangeArrowheads="1"/>
          </p:cNvPicPr>
          <p:nvPr/>
        </p:nvPicPr>
        <p:blipFill>
          <a:blip r:embed="rId3" cstate="print"/>
          <a:srcRect/>
          <a:stretch>
            <a:fillRect/>
          </a:stretch>
        </p:blipFill>
        <p:spPr bwMode="auto">
          <a:xfrm>
            <a:off x="5908066" y="1807074"/>
            <a:ext cx="6283934" cy="4188777"/>
          </a:xfrm>
          <a:prstGeom prst="rect">
            <a:avLst/>
          </a:prstGeom>
          <a:noFill/>
          <a:ln w="9525">
            <a:noFill/>
            <a:miter lim="800000"/>
            <a:headEnd/>
            <a:tailEnd/>
          </a:ln>
        </p:spPr>
      </p:pic>
      <p:sp>
        <p:nvSpPr>
          <p:cNvPr id="10" name="Line 21"/>
          <p:cNvSpPr>
            <a:spLocks noChangeShapeType="1"/>
          </p:cNvSpPr>
          <p:nvPr/>
        </p:nvSpPr>
        <p:spPr bwMode="auto">
          <a:xfrm>
            <a:off x="971550" y="1412875"/>
            <a:ext cx="0" cy="0"/>
          </a:xfrm>
          <a:prstGeom prst="line">
            <a:avLst/>
          </a:prstGeom>
          <a:noFill/>
          <a:ln w="9525">
            <a:solidFill>
              <a:schemeClr val="tx1"/>
            </a:solidFill>
            <a:round/>
            <a:headEnd/>
            <a:tailEnd/>
          </a:ln>
          <a:effectLst/>
        </p:spPr>
        <p:txBody>
          <a:bodyPr/>
          <a:lstStyle/>
          <a:p>
            <a:pPr>
              <a:defRPr/>
            </a:pPr>
            <a:endParaRPr lang="ru-RU"/>
          </a:p>
        </p:txBody>
      </p:sp>
      <p:sp>
        <p:nvSpPr>
          <p:cNvPr id="11" name="Line 22"/>
          <p:cNvSpPr>
            <a:spLocks noChangeShapeType="1"/>
          </p:cNvSpPr>
          <p:nvPr/>
        </p:nvSpPr>
        <p:spPr bwMode="auto">
          <a:xfrm flipV="1">
            <a:off x="839263" y="1351366"/>
            <a:ext cx="10768146" cy="9299"/>
          </a:xfrm>
          <a:prstGeom prst="line">
            <a:avLst/>
          </a:prstGeom>
          <a:noFill/>
          <a:ln w="19050">
            <a:solidFill>
              <a:srgbClr val="003366"/>
            </a:solidFill>
            <a:round/>
            <a:headEnd/>
            <a:tailEnd/>
          </a:ln>
          <a:effectLst/>
        </p:spPr>
        <p:txBody>
          <a:bodyPr/>
          <a:lstStyle/>
          <a:p>
            <a:pPr>
              <a:defRPr/>
            </a:pPr>
            <a:endParaRPr lang="ru-RU"/>
          </a:p>
        </p:txBody>
      </p:sp>
      <p:sp>
        <p:nvSpPr>
          <p:cNvPr id="12" name="Text Box 23"/>
          <p:cNvSpPr txBox="1">
            <a:spLocks noChangeArrowheads="1"/>
          </p:cNvSpPr>
          <p:nvPr/>
        </p:nvSpPr>
        <p:spPr bwMode="auto">
          <a:xfrm>
            <a:off x="7550331" y="437433"/>
            <a:ext cx="4117013" cy="701731"/>
          </a:xfrm>
          <a:prstGeom prst="rect">
            <a:avLst/>
          </a:prstGeom>
          <a:noFill/>
          <a:ln w="9525">
            <a:noFill/>
            <a:miter lim="800000"/>
            <a:headEnd/>
            <a:tailEnd/>
          </a:ln>
          <a:effectLst/>
        </p:spPr>
        <p:txBody>
          <a:bodyPr wrap="square">
            <a:spAutoFit/>
          </a:bodyPr>
          <a:lstStyle/>
          <a:p>
            <a:pPr>
              <a:lnSpc>
                <a:spcPct val="110000"/>
              </a:lnSpc>
              <a:spcBef>
                <a:spcPct val="50000"/>
              </a:spcBef>
              <a:defRPr/>
            </a:pPr>
            <a:r>
              <a:rPr lang="ru-RU" sz="1200" i="1" dirty="0">
                <a:solidFill>
                  <a:srgbClr val="808080"/>
                </a:solidFill>
                <a:latin typeface="Franklin Gothic Demi" pitchFamily="34" charset="0"/>
              </a:rPr>
              <a:t>Профессиональное содействие </a:t>
            </a:r>
            <a:r>
              <a:rPr lang="ru-RU" sz="1200" i="1" dirty="0" smtClean="0">
                <a:solidFill>
                  <a:srgbClr val="808080"/>
                </a:solidFill>
                <a:latin typeface="Franklin Gothic Demi" pitchFamily="34" charset="0"/>
              </a:rPr>
              <a:t>развитию</a:t>
            </a:r>
            <a:r>
              <a:rPr lang="en-US" sz="1200" i="1" dirty="0" smtClean="0">
                <a:solidFill>
                  <a:srgbClr val="808080"/>
                </a:solidFill>
                <a:latin typeface="Franklin Gothic Demi" pitchFamily="34" charset="0"/>
              </a:rPr>
              <a:t/>
            </a:r>
            <a:br>
              <a:rPr lang="en-US" sz="1200" i="1" dirty="0" smtClean="0">
                <a:solidFill>
                  <a:srgbClr val="808080"/>
                </a:solidFill>
                <a:latin typeface="Franklin Gothic Demi" pitchFamily="34" charset="0"/>
              </a:rPr>
            </a:br>
            <a:r>
              <a:rPr lang="ru-RU" sz="1200" i="1" dirty="0" smtClean="0">
                <a:solidFill>
                  <a:srgbClr val="808080"/>
                </a:solidFill>
                <a:latin typeface="Franklin Gothic Demi" pitchFamily="34" charset="0"/>
              </a:rPr>
              <a:t>российских</a:t>
            </a:r>
            <a:r>
              <a:rPr lang="en-US" sz="1200" i="1" dirty="0" smtClean="0">
                <a:solidFill>
                  <a:srgbClr val="808080"/>
                </a:solidFill>
                <a:latin typeface="Franklin Gothic Demi" pitchFamily="34" charset="0"/>
              </a:rPr>
              <a:t> </a:t>
            </a:r>
            <a:r>
              <a:rPr lang="ru-RU" sz="1200" i="1" dirty="0" smtClean="0">
                <a:solidFill>
                  <a:srgbClr val="808080"/>
                </a:solidFill>
                <a:latin typeface="Franklin Gothic Demi" pitchFamily="34" charset="0"/>
              </a:rPr>
              <a:t>и </a:t>
            </a:r>
            <a:r>
              <a:rPr lang="ru-RU" sz="1200" i="1" dirty="0">
                <a:solidFill>
                  <a:srgbClr val="808080"/>
                </a:solidFill>
                <a:latin typeface="Franklin Gothic Demi" pitchFamily="34" charset="0"/>
              </a:rPr>
              <a:t>международных компаний </a:t>
            </a:r>
            <a:r>
              <a:rPr lang="en-US" sz="1200" i="1" dirty="0" smtClean="0">
                <a:solidFill>
                  <a:srgbClr val="808080"/>
                </a:solidFill>
                <a:latin typeface="Franklin Gothic Demi" pitchFamily="34" charset="0"/>
              </a:rPr>
              <a:t/>
            </a:r>
            <a:br>
              <a:rPr lang="en-US" sz="1200" i="1" dirty="0" smtClean="0">
                <a:solidFill>
                  <a:srgbClr val="808080"/>
                </a:solidFill>
                <a:latin typeface="Franklin Gothic Demi" pitchFamily="34" charset="0"/>
              </a:rPr>
            </a:br>
            <a:r>
              <a:rPr lang="ru-RU" sz="1200" i="1" dirty="0" smtClean="0">
                <a:solidFill>
                  <a:srgbClr val="808080"/>
                </a:solidFill>
                <a:latin typeface="Franklin Gothic Demi" pitchFamily="34" charset="0"/>
              </a:rPr>
              <a:t>и оптимизации </a:t>
            </a:r>
            <a:r>
              <a:rPr lang="ru-RU" sz="1200" i="1" dirty="0">
                <a:solidFill>
                  <a:srgbClr val="808080"/>
                </a:solidFill>
                <a:latin typeface="Franklin Gothic Demi" pitchFamily="34" charset="0"/>
              </a:rPr>
              <a:t>системы государственного управления</a:t>
            </a:r>
          </a:p>
        </p:txBody>
      </p:sp>
      <p:grpSp>
        <p:nvGrpSpPr>
          <p:cNvPr id="3" name="Group 24"/>
          <p:cNvGrpSpPr>
            <a:grpSpLocks/>
          </p:cNvGrpSpPr>
          <p:nvPr/>
        </p:nvGrpSpPr>
        <p:grpSpPr bwMode="auto">
          <a:xfrm>
            <a:off x="839263" y="5641741"/>
            <a:ext cx="10971353" cy="704848"/>
            <a:chOff x="521" y="3366"/>
            <a:chExt cx="4990" cy="444"/>
          </a:xfrm>
        </p:grpSpPr>
        <p:sp>
          <p:nvSpPr>
            <p:cNvPr id="14" name="Line 25"/>
            <p:cNvSpPr>
              <a:spLocks noChangeShapeType="1"/>
            </p:cNvSpPr>
            <p:nvPr/>
          </p:nvSpPr>
          <p:spPr bwMode="auto">
            <a:xfrm>
              <a:off x="521" y="3793"/>
              <a:ext cx="4509" cy="17"/>
            </a:xfrm>
            <a:prstGeom prst="line">
              <a:avLst/>
            </a:prstGeom>
            <a:noFill/>
            <a:ln w="19050">
              <a:solidFill>
                <a:srgbClr val="003366"/>
              </a:solidFill>
              <a:round/>
              <a:headEnd/>
              <a:tailEnd/>
            </a:ln>
            <a:effectLst/>
          </p:spPr>
          <p:txBody>
            <a:bodyPr/>
            <a:lstStyle/>
            <a:p>
              <a:pPr>
                <a:defRPr/>
              </a:pPr>
              <a:endParaRPr lang="ru-RU">
                <a:latin typeface="Franklin Gothic Book" pitchFamily="34" charset="0"/>
              </a:endParaRPr>
            </a:p>
          </p:txBody>
        </p:sp>
        <p:sp>
          <p:nvSpPr>
            <p:cNvPr id="15" name="Text Box 26"/>
            <p:cNvSpPr txBox="1">
              <a:spLocks noChangeArrowheads="1"/>
            </p:cNvSpPr>
            <p:nvPr/>
          </p:nvSpPr>
          <p:spPr bwMode="auto">
            <a:xfrm>
              <a:off x="4528" y="3366"/>
              <a:ext cx="983" cy="407"/>
            </a:xfrm>
            <a:prstGeom prst="rect">
              <a:avLst/>
            </a:prstGeom>
            <a:noFill/>
            <a:ln w="9525">
              <a:noFill/>
              <a:miter lim="800000"/>
              <a:headEnd/>
              <a:tailEnd/>
            </a:ln>
            <a:effectLst/>
          </p:spPr>
          <p:txBody>
            <a:bodyPr wrap="square">
              <a:spAutoFit/>
            </a:bodyPr>
            <a:lstStyle/>
            <a:p>
              <a:pPr algn="r">
                <a:lnSpc>
                  <a:spcPct val="90000"/>
                </a:lnSpc>
                <a:defRPr/>
              </a:pPr>
              <a:endParaRPr lang="ru-RU" sz="1600" dirty="0" smtClean="0">
                <a:solidFill>
                  <a:srgbClr val="003366"/>
                </a:solidFill>
                <a:latin typeface="Franklin Gothic Book" pitchFamily="34" charset="0"/>
              </a:endParaRPr>
            </a:p>
            <a:p>
              <a:pPr algn="r">
                <a:lnSpc>
                  <a:spcPct val="90000"/>
                </a:lnSpc>
                <a:defRPr/>
              </a:pPr>
              <a:r>
                <a:rPr lang="en-US" sz="1600" dirty="0" smtClean="0">
                  <a:solidFill>
                    <a:srgbClr val="003366"/>
                  </a:solidFill>
                  <a:latin typeface="Franklin Gothic Book" pitchFamily="34" charset="0"/>
                </a:rPr>
                <a:t>2</a:t>
              </a:r>
              <a:r>
                <a:rPr lang="ru-RU" sz="1600" dirty="0" smtClean="0">
                  <a:solidFill>
                    <a:srgbClr val="003366"/>
                  </a:solidFill>
                  <a:latin typeface="Franklin Gothic Book" pitchFamily="34" charset="0"/>
                </a:rPr>
                <a:t>0  октября </a:t>
              </a:r>
              <a:r>
                <a:rPr lang="ru-RU" sz="2400" dirty="0" smtClean="0">
                  <a:solidFill>
                    <a:srgbClr val="003366"/>
                  </a:solidFill>
                  <a:latin typeface="Franklin Gothic Book" pitchFamily="34" charset="0"/>
                </a:rPr>
                <a:t>2017</a:t>
              </a:r>
              <a:endParaRPr lang="ru-RU" sz="2400" dirty="0">
                <a:solidFill>
                  <a:srgbClr val="003366"/>
                </a:solidFill>
                <a:latin typeface="Franklin Gothic Book" pitchFamily="34" charset="0"/>
              </a:endParaRPr>
            </a:p>
          </p:txBody>
        </p:sp>
      </p:grpSp>
      <p:sp>
        <p:nvSpPr>
          <p:cNvPr id="16" name="Oval 27"/>
          <p:cNvSpPr>
            <a:spLocks noChangeArrowheads="1"/>
          </p:cNvSpPr>
          <p:nvPr/>
        </p:nvSpPr>
        <p:spPr bwMode="auto">
          <a:xfrm rot="20095572">
            <a:off x="4860925" y="2636838"/>
            <a:ext cx="3313113" cy="2447925"/>
          </a:xfrm>
          <a:prstGeom prst="ellipse">
            <a:avLst/>
          </a:prstGeom>
          <a:noFill/>
          <a:ln w="57150">
            <a:solidFill>
              <a:srgbClr val="969696">
                <a:alpha val="36078"/>
              </a:srgbClr>
            </a:solidFill>
            <a:round/>
            <a:headEnd/>
            <a:tailEnd/>
          </a:ln>
          <a:effectLst/>
        </p:spPr>
        <p:txBody>
          <a:bodyPr wrap="none" anchor="ctr"/>
          <a:lstStyle/>
          <a:p>
            <a:pPr>
              <a:defRPr/>
            </a:pPr>
            <a:endParaRPr lang="ru-RU"/>
          </a:p>
        </p:txBody>
      </p:sp>
      <p:sp>
        <p:nvSpPr>
          <p:cNvPr id="17" name="Oval 28"/>
          <p:cNvSpPr>
            <a:spLocks noChangeArrowheads="1"/>
          </p:cNvSpPr>
          <p:nvPr/>
        </p:nvSpPr>
        <p:spPr bwMode="auto">
          <a:xfrm>
            <a:off x="4859338" y="2276475"/>
            <a:ext cx="3313112" cy="3313113"/>
          </a:xfrm>
          <a:prstGeom prst="ellipse">
            <a:avLst/>
          </a:prstGeom>
          <a:noFill/>
          <a:ln w="57150">
            <a:solidFill>
              <a:srgbClr val="969696">
                <a:alpha val="36078"/>
              </a:srgbClr>
            </a:solidFill>
            <a:round/>
            <a:headEnd/>
            <a:tailEnd/>
          </a:ln>
          <a:effectLst/>
        </p:spPr>
        <p:txBody>
          <a:bodyPr wrap="none" anchor="ctr"/>
          <a:lstStyle/>
          <a:p>
            <a:pPr>
              <a:defRPr/>
            </a:pPr>
            <a:endParaRPr lang="ru-RU"/>
          </a:p>
        </p:txBody>
      </p:sp>
      <p:sp>
        <p:nvSpPr>
          <p:cNvPr id="18" name="Oval 29"/>
          <p:cNvSpPr>
            <a:spLocks noChangeArrowheads="1"/>
          </p:cNvSpPr>
          <p:nvPr/>
        </p:nvSpPr>
        <p:spPr bwMode="auto">
          <a:xfrm rot="14841338">
            <a:off x="4860131" y="2996407"/>
            <a:ext cx="3313113" cy="1873250"/>
          </a:xfrm>
          <a:prstGeom prst="ellipse">
            <a:avLst/>
          </a:prstGeom>
          <a:noFill/>
          <a:ln w="57150">
            <a:solidFill>
              <a:srgbClr val="969696">
                <a:alpha val="36078"/>
              </a:srgbClr>
            </a:solidFill>
            <a:round/>
            <a:headEnd/>
            <a:tailEnd/>
          </a:ln>
          <a:effectLst/>
        </p:spPr>
        <p:txBody>
          <a:bodyPr wrap="none" anchor="ctr"/>
          <a:lstStyle/>
          <a:p>
            <a:pPr>
              <a:defRPr/>
            </a:pPr>
            <a:endParaRPr lang="ru-RU"/>
          </a:p>
        </p:txBody>
      </p:sp>
      <p:sp>
        <p:nvSpPr>
          <p:cNvPr id="19" name="Oval 30"/>
          <p:cNvSpPr>
            <a:spLocks noChangeArrowheads="1"/>
          </p:cNvSpPr>
          <p:nvPr/>
        </p:nvSpPr>
        <p:spPr bwMode="auto">
          <a:xfrm rot="19921196">
            <a:off x="4860925" y="3284538"/>
            <a:ext cx="3313113" cy="1152525"/>
          </a:xfrm>
          <a:prstGeom prst="ellipse">
            <a:avLst/>
          </a:prstGeom>
          <a:noFill/>
          <a:ln w="57150">
            <a:solidFill>
              <a:srgbClr val="969696">
                <a:alpha val="36078"/>
              </a:srgbClr>
            </a:solidFill>
            <a:round/>
            <a:headEnd/>
            <a:tailEnd/>
          </a:ln>
          <a:effectLst/>
        </p:spPr>
        <p:txBody>
          <a:bodyPr wrap="none" anchor="ctr"/>
          <a:lstStyle/>
          <a:p>
            <a:pPr>
              <a:defRPr/>
            </a:pPr>
            <a:endParaRPr lang="ru-RU"/>
          </a:p>
        </p:txBody>
      </p:sp>
      <p:grpSp>
        <p:nvGrpSpPr>
          <p:cNvPr id="4" name="Group 45"/>
          <p:cNvGrpSpPr>
            <a:grpSpLocks/>
          </p:cNvGrpSpPr>
          <p:nvPr/>
        </p:nvGrpSpPr>
        <p:grpSpPr bwMode="auto">
          <a:xfrm>
            <a:off x="762000" y="900447"/>
            <a:ext cx="3397250" cy="3529012"/>
            <a:chOff x="3197" y="1570"/>
            <a:chExt cx="2088" cy="2087"/>
          </a:xfrm>
        </p:grpSpPr>
        <p:sp>
          <p:nvSpPr>
            <p:cNvPr id="21" name="Oval 46"/>
            <p:cNvSpPr>
              <a:spLocks noChangeArrowheads="1"/>
            </p:cNvSpPr>
            <p:nvPr/>
          </p:nvSpPr>
          <p:spPr bwMode="auto">
            <a:xfrm rot="-1504428">
              <a:off x="3198" y="1797"/>
              <a:ext cx="2087" cy="1542"/>
            </a:xfrm>
            <a:prstGeom prst="ellipse">
              <a:avLst/>
            </a:prstGeom>
            <a:noFill/>
            <a:ln w="57150">
              <a:solidFill>
                <a:srgbClr val="969696">
                  <a:alpha val="36078"/>
                </a:srgbClr>
              </a:solidFill>
              <a:round/>
              <a:headEnd/>
              <a:tailEnd/>
            </a:ln>
            <a:effectLst/>
          </p:spPr>
          <p:txBody>
            <a:bodyPr wrap="none" anchor="ctr"/>
            <a:lstStyle/>
            <a:p>
              <a:pPr>
                <a:defRPr/>
              </a:pPr>
              <a:endParaRPr lang="ru-RU"/>
            </a:p>
          </p:txBody>
        </p:sp>
        <p:sp>
          <p:nvSpPr>
            <p:cNvPr id="22" name="Oval 47"/>
            <p:cNvSpPr>
              <a:spLocks noChangeArrowheads="1"/>
            </p:cNvSpPr>
            <p:nvPr/>
          </p:nvSpPr>
          <p:spPr bwMode="auto">
            <a:xfrm>
              <a:off x="3197" y="1570"/>
              <a:ext cx="2087" cy="2087"/>
            </a:xfrm>
            <a:prstGeom prst="ellipse">
              <a:avLst/>
            </a:prstGeom>
            <a:noFill/>
            <a:ln w="57150">
              <a:solidFill>
                <a:srgbClr val="969696">
                  <a:alpha val="36078"/>
                </a:srgbClr>
              </a:solidFill>
              <a:round/>
              <a:headEnd/>
              <a:tailEnd/>
            </a:ln>
            <a:effectLst/>
          </p:spPr>
          <p:txBody>
            <a:bodyPr wrap="none" anchor="ctr"/>
            <a:lstStyle/>
            <a:p>
              <a:pPr>
                <a:defRPr/>
              </a:pPr>
              <a:endParaRPr lang="ru-RU"/>
            </a:p>
          </p:txBody>
        </p:sp>
        <p:sp>
          <p:nvSpPr>
            <p:cNvPr id="23" name="Oval 48"/>
            <p:cNvSpPr>
              <a:spLocks noChangeArrowheads="1"/>
            </p:cNvSpPr>
            <p:nvPr/>
          </p:nvSpPr>
          <p:spPr bwMode="auto">
            <a:xfrm rot="-6758662">
              <a:off x="3198" y="2022"/>
              <a:ext cx="2087" cy="1184"/>
            </a:xfrm>
            <a:prstGeom prst="ellipse">
              <a:avLst/>
            </a:prstGeom>
            <a:noFill/>
            <a:ln w="57150">
              <a:solidFill>
                <a:srgbClr val="969696">
                  <a:alpha val="36078"/>
                </a:srgbClr>
              </a:solidFill>
              <a:round/>
              <a:headEnd/>
              <a:tailEnd/>
            </a:ln>
            <a:effectLst/>
          </p:spPr>
          <p:txBody>
            <a:bodyPr wrap="none" anchor="ctr"/>
            <a:lstStyle/>
            <a:p>
              <a:pPr>
                <a:defRPr/>
              </a:pPr>
              <a:endParaRPr lang="ru-RU"/>
            </a:p>
          </p:txBody>
        </p:sp>
        <p:sp>
          <p:nvSpPr>
            <p:cNvPr id="24" name="Oval 49"/>
            <p:cNvSpPr>
              <a:spLocks noChangeArrowheads="1"/>
            </p:cNvSpPr>
            <p:nvPr/>
          </p:nvSpPr>
          <p:spPr bwMode="auto">
            <a:xfrm rot="-1678804">
              <a:off x="3198" y="2205"/>
              <a:ext cx="2087" cy="729"/>
            </a:xfrm>
            <a:prstGeom prst="ellipse">
              <a:avLst/>
            </a:prstGeom>
            <a:noFill/>
            <a:ln w="57150">
              <a:solidFill>
                <a:srgbClr val="969696">
                  <a:alpha val="36078"/>
                </a:srgbClr>
              </a:solidFill>
              <a:round/>
              <a:headEnd/>
              <a:tailEnd/>
            </a:ln>
            <a:effectLst/>
          </p:spPr>
          <p:txBody>
            <a:bodyPr wrap="none" anchor="ctr"/>
            <a:lstStyle/>
            <a:p>
              <a:pPr>
                <a:defRPr/>
              </a:pPr>
              <a:endParaRPr lang="ru-RU"/>
            </a:p>
          </p:txBody>
        </p:sp>
      </p:grpSp>
      <p:sp>
        <p:nvSpPr>
          <p:cNvPr id="25" name="Text Box 50"/>
          <p:cNvSpPr txBox="1">
            <a:spLocks noChangeArrowheads="1"/>
          </p:cNvSpPr>
          <p:nvPr/>
        </p:nvSpPr>
        <p:spPr bwMode="auto">
          <a:xfrm>
            <a:off x="4032250" y="6335864"/>
            <a:ext cx="4140200" cy="484748"/>
          </a:xfrm>
          <a:prstGeom prst="rect">
            <a:avLst/>
          </a:prstGeom>
          <a:noFill/>
          <a:ln w="9525">
            <a:noFill/>
            <a:miter lim="800000"/>
            <a:headEnd/>
            <a:tailEnd/>
          </a:ln>
          <a:effectLst/>
        </p:spPr>
        <p:txBody>
          <a:bodyPr wrap="square">
            <a:spAutoFit/>
          </a:bodyPr>
          <a:lstStyle/>
          <a:p>
            <a:pPr algn="ctr">
              <a:defRPr/>
            </a:pPr>
            <a:r>
              <a:rPr lang="ru-RU" sz="700" dirty="0" smtClean="0">
                <a:solidFill>
                  <a:srgbClr val="002060"/>
                </a:solidFill>
                <a:latin typeface="Franklin Gothic Book" pitchFamily="34" charset="0"/>
              </a:rPr>
              <a:t>АО </a:t>
            </a:r>
            <a:r>
              <a:rPr lang="ru-RU" sz="700" dirty="0">
                <a:solidFill>
                  <a:srgbClr val="002060"/>
                </a:solidFill>
                <a:latin typeface="Franklin Gothic Book" pitchFamily="34" charset="0"/>
              </a:rPr>
              <a:t>«АКГ </a:t>
            </a:r>
            <a:r>
              <a:rPr lang="ru-RU" sz="700" dirty="0" smtClean="0">
                <a:solidFill>
                  <a:srgbClr val="002060"/>
                </a:solidFill>
                <a:latin typeface="Franklin Gothic Book" pitchFamily="34" charset="0"/>
              </a:rPr>
              <a:t>«Развитие </a:t>
            </a:r>
            <a:r>
              <a:rPr lang="ru-RU" sz="700" dirty="0" err="1" smtClean="0">
                <a:solidFill>
                  <a:srgbClr val="002060"/>
                </a:solidFill>
                <a:latin typeface="Franklin Gothic Book" pitchFamily="34" charset="0"/>
              </a:rPr>
              <a:t>бизнес-систем</a:t>
            </a:r>
            <a:r>
              <a:rPr lang="ru-RU" sz="800" dirty="0" smtClean="0">
                <a:solidFill>
                  <a:srgbClr val="002060"/>
                </a:solidFill>
                <a:latin typeface="Franklin Gothic Book" pitchFamily="34" charset="0"/>
              </a:rPr>
              <a:t>»</a:t>
            </a:r>
            <a:r>
              <a:rPr lang="en-US" sz="700" dirty="0" smtClean="0">
                <a:solidFill>
                  <a:srgbClr val="002060"/>
                </a:solidFill>
                <a:latin typeface="Franklin Gothic Book" pitchFamily="34" charset="0"/>
              </a:rPr>
              <a:t>  </a:t>
            </a:r>
            <a:r>
              <a:rPr lang="ru-RU" sz="700" dirty="0" smtClean="0">
                <a:solidFill>
                  <a:srgbClr val="002060"/>
                </a:solidFill>
                <a:latin typeface="Franklin Gothic Book" pitchFamily="34" charset="0"/>
              </a:rPr>
              <a:t>тел.:  +7 (495) 967 6838</a:t>
            </a:r>
            <a:r>
              <a:rPr lang="en-US" sz="700" dirty="0" smtClean="0">
                <a:solidFill>
                  <a:srgbClr val="002060"/>
                </a:solidFill>
                <a:latin typeface="Franklin Gothic Book" pitchFamily="34" charset="0"/>
              </a:rPr>
              <a:t>   </a:t>
            </a:r>
            <a:r>
              <a:rPr lang="ru-RU" sz="700" dirty="0" smtClean="0">
                <a:solidFill>
                  <a:srgbClr val="002060"/>
                </a:solidFill>
                <a:latin typeface="Franklin Gothic Book" pitchFamily="34" charset="0"/>
              </a:rPr>
              <a:t>факс: +7 (495) 967 6843</a:t>
            </a:r>
            <a:br>
              <a:rPr lang="ru-RU" sz="700" dirty="0" smtClean="0">
                <a:solidFill>
                  <a:srgbClr val="002060"/>
                </a:solidFill>
                <a:latin typeface="Franklin Gothic Book" pitchFamily="34" charset="0"/>
              </a:rPr>
            </a:br>
            <a:r>
              <a:rPr lang="ru-RU" sz="700" dirty="0" smtClean="0">
                <a:solidFill>
                  <a:srgbClr val="002060"/>
                </a:solidFill>
                <a:latin typeface="Franklin Gothic Book" pitchFamily="34" charset="0"/>
              </a:rPr>
              <a:t>сайт</a:t>
            </a:r>
            <a:r>
              <a:rPr lang="en-US" sz="700" dirty="0">
                <a:solidFill>
                  <a:srgbClr val="002060"/>
                </a:solidFill>
                <a:latin typeface="Franklin Gothic Book" pitchFamily="34" charset="0"/>
              </a:rPr>
              <a:t>: http://</a:t>
            </a:r>
            <a:r>
              <a:rPr lang="en-US" sz="700" dirty="0" smtClean="0">
                <a:solidFill>
                  <a:srgbClr val="002060"/>
                </a:solidFill>
                <a:latin typeface="Franklin Gothic Book" pitchFamily="34" charset="0"/>
              </a:rPr>
              <a:t>www.rbsys.ru   </a:t>
            </a:r>
            <a:r>
              <a:rPr lang="en-US" sz="700" dirty="0">
                <a:solidFill>
                  <a:srgbClr val="002060"/>
                </a:solidFill>
                <a:latin typeface="Franklin Gothic Book" pitchFamily="34" charset="0"/>
              </a:rPr>
              <a:t>e-</a:t>
            </a:r>
            <a:r>
              <a:rPr lang="ru-RU" sz="700" dirty="0" err="1">
                <a:solidFill>
                  <a:srgbClr val="002060"/>
                </a:solidFill>
                <a:latin typeface="Franklin Gothic Book" pitchFamily="34" charset="0"/>
              </a:rPr>
              <a:t>mail</a:t>
            </a:r>
            <a:r>
              <a:rPr lang="ru-RU" sz="700" dirty="0">
                <a:solidFill>
                  <a:srgbClr val="002060"/>
                </a:solidFill>
                <a:latin typeface="Franklin Gothic Book" pitchFamily="34" charset="0"/>
              </a:rPr>
              <a:t>:</a:t>
            </a:r>
            <a:r>
              <a:rPr lang="en-US" sz="700" dirty="0">
                <a:solidFill>
                  <a:srgbClr val="002060"/>
                </a:solidFill>
                <a:latin typeface="Franklin Gothic Book" pitchFamily="34" charset="0"/>
              </a:rPr>
              <a:t> common@rbsys.ru</a:t>
            </a:r>
            <a:endParaRPr lang="ru-RU" sz="700" dirty="0">
              <a:solidFill>
                <a:srgbClr val="002060"/>
              </a:solidFill>
              <a:latin typeface="Franklin Gothic Book" pitchFamily="34" charset="0"/>
            </a:endParaRPr>
          </a:p>
          <a:p>
            <a:pPr>
              <a:spcBef>
                <a:spcPct val="50000"/>
              </a:spcBef>
              <a:defRPr/>
            </a:pPr>
            <a:endParaRPr lang="ru-RU" sz="700" dirty="0">
              <a:solidFill>
                <a:schemeClr val="bg1"/>
              </a:solidFill>
              <a:latin typeface="Franklin Gothic Book" pitchFamily="34" charset="0"/>
            </a:endParaRPr>
          </a:p>
        </p:txBody>
      </p:sp>
      <p:pic>
        <p:nvPicPr>
          <p:cNvPr id="26" name="Picture 53"/>
          <p:cNvPicPr>
            <a:picLocks noChangeAspect="1" noChangeArrowheads="1"/>
          </p:cNvPicPr>
          <p:nvPr/>
        </p:nvPicPr>
        <p:blipFill>
          <a:blip r:embed="rId4" cstate="print"/>
          <a:srcRect/>
          <a:stretch>
            <a:fillRect/>
          </a:stretch>
        </p:blipFill>
        <p:spPr bwMode="auto">
          <a:xfrm>
            <a:off x="769938" y="354013"/>
            <a:ext cx="2681287" cy="739775"/>
          </a:xfrm>
          <a:prstGeom prst="rect">
            <a:avLst/>
          </a:prstGeom>
          <a:noFill/>
          <a:ln w="9525">
            <a:noFill/>
            <a:miter lim="800000"/>
            <a:headEnd/>
            <a:tailEnd/>
          </a:ln>
        </p:spPr>
      </p:pic>
      <p:sp>
        <p:nvSpPr>
          <p:cNvPr id="27" name="Прямоугольник 26"/>
          <p:cNvSpPr/>
          <p:nvPr/>
        </p:nvSpPr>
        <p:spPr>
          <a:xfrm>
            <a:off x="424200" y="5238204"/>
            <a:ext cx="7883775" cy="1107996"/>
          </a:xfrm>
          <a:prstGeom prst="rect">
            <a:avLst/>
          </a:prstGeom>
        </p:spPr>
        <p:txBody>
          <a:bodyPr wrap="square">
            <a:spAutoFit/>
          </a:bodyPr>
          <a:lstStyle/>
          <a:p>
            <a:pPr marL="444500" indent="-444500"/>
            <a:r>
              <a:rPr lang="ru-RU" b="1" dirty="0" smtClean="0">
                <a:solidFill>
                  <a:srgbClr val="17375D"/>
                </a:solidFill>
                <a:latin typeface="+mj-lt"/>
                <a:ea typeface="Arial Unicode MS" pitchFamily="34" charset="-128"/>
                <a:cs typeface="Arial Unicode MS" pitchFamily="34" charset="-128"/>
              </a:rPr>
              <a:t>Исакова Татьяна Вадимовна</a:t>
            </a:r>
          </a:p>
          <a:p>
            <a:r>
              <a:rPr lang="ru-RU" sz="1600" dirty="0" smtClean="0">
                <a:solidFill>
                  <a:srgbClr val="17375D"/>
                </a:solidFill>
                <a:latin typeface="+mj-lt"/>
                <a:ea typeface="Arial Unicode MS" pitchFamily="34" charset="-128"/>
                <a:cs typeface="Arial Unicode MS" pitchFamily="34" charset="-128"/>
              </a:rPr>
              <a:t>Руководитель направления по формированию технологических</a:t>
            </a:r>
            <a:r>
              <a:rPr lang="en-US" sz="1600" dirty="0" smtClean="0">
                <a:solidFill>
                  <a:srgbClr val="17375D"/>
                </a:solidFill>
                <a:latin typeface="+mj-lt"/>
                <a:ea typeface="Arial Unicode MS" pitchFamily="34" charset="-128"/>
                <a:cs typeface="Arial Unicode MS" pitchFamily="34" charset="-128"/>
              </a:rPr>
              <a:t> </a:t>
            </a:r>
            <a:r>
              <a:rPr lang="ru-RU" sz="1600" dirty="0" smtClean="0">
                <a:solidFill>
                  <a:srgbClr val="17375D"/>
                </a:solidFill>
                <a:latin typeface="+mj-lt"/>
                <a:ea typeface="Arial Unicode MS" pitchFamily="34" charset="-128"/>
                <a:cs typeface="Arial Unicode MS" pitchFamily="34" charset="-128"/>
              </a:rPr>
              <a:t>схем </a:t>
            </a:r>
            <a:endParaRPr lang="en-US" sz="1600" dirty="0" smtClean="0">
              <a:solidFill>
                <a:srgbClr val="17375D"/>
              </a:solidFill>
              <a:latin typeface="+mj-lt"/>
              <a:ea typeface="Arial Unicode MS" pitchFamily="34" charset="-128"/>
              <a:cs typeface="Arial Unicode MS" pitchFamily="34" charset="-128"/>
            </a:endParaRPr>
          </a:p>
          <a:p>
            <a:r>
              <a:rPr lang="ru-RU" sz="1600" dirty="0" smtClean="0">
                <a:solidFill>
                  <a:srgbClr val="17375D"/>
                </a:solidFill>
                <a:latin typeface="+mj-lt"/>
                <a:ea typeface="Arial Unicode MS" pitchFamily="34" charset="-128"/>
                <a:cs typeface="Arial Unicode MS" pitchFamily="34" charset="-128"/>
              </a:rPr>
              <a:t>предоставления государственных и муниципальных услуг </a:t>
            </a:r>
          </a:p>
          <a:p>
            <a:r>
              <a:rPr lang="ru-RU" sz="1600" dirty="0" smtClean="0">
                <a:solidFill>
                  <a:srgbClr val="17375D"/>
                </a:solidFill>
                <a:latin typeface="+mj-lt"/>
                <a:ea typeface="Arial Unicode MS" pitchFamily="34" charset="-128"/>
                <a:cs typeface="Arial Unicode MS" pitchFamily="34" charset="-128"/>
              </a:rPr>
              <a:t>Экспертной службы</a:t>
            </a:r>
          </a:p>
        </p:txBody>
      </p:sp>
      <p:sp>
        <p:nvSpPr>
          <p:cNvPr id="29" name="Прямоугольник 28"/>
          <p:cNvSpPr/>
          <p:nvPr/>
        </p:nvSpPr>
        <p:spPr>
          <a:xfrm>
            <a:off x="-352696" y="2150940"/>
            <a:ext cx="9966960" cy="2292935"/>
          </a:xfrm>
          <a:prstGeom prst="rect">
            <a:avLst/>
          </a:prstGeom>
        </p:spPr>
        <p:txBody>
          <a:bodyPr wrap="square">
            <a:spAutoFit/>
          </a:bodyPr>
          <a:lstStyle/>
          <a:p>
            <a:pPr marL="444500" indent="-444500" algn="ctr"/>
            <a:r>
              <a:rPr lang="ru-RU" sz="3600" dirty="0" smtClean="0">
                <a:solidFill>
                  <a:schemeClr val="tx2"/>
                </a:solidFill>
              </a:rPr>
              <a:t>Актуальные вопросы </a:t>
            </a:r>
            <a:endParaRPr lang="en-US" sz="3600" dirty="0" smtClean="0">
              <a:solidFill>
                <a:schemeClr val="tx2"/>
              </a:solidFill>
            </a:endParaRPr>
          </a:p>
          <a:p>
            <a:pPr marL="444500" indent="-444500" algn="ctr"/>
            <a:r>
              <a:rPr lang="ru-RU" sz="3600" dirty="0" smtClean="0">
                <a:solidFill>
                  <a:schemeClr val="tx2"/>
                </a:solidFill>
              </a:rPr>
              <a:t>разработки </a:t>
            </a:r>
            <a:r>
              <a:rPr lang="ru-RU" sz="3600" dirty="0" smtClean="0">
                <a:solidFill>
                  <a:schemeClr val="tx2"/>
                </a:solidFill>
              </a:rPr>
              <a:t>и внедрения </a:t>
            </a:r>
            <a:endParaRPr lang="en-US" sz="3600" dirty="0" smtClean="0">
              <a:solidFill>
                <a:schemeClr val="tx2"/>
              </a:solidFill>
            </a:endParaRPr>
          </a:p>
          <a:p>
            <a:pPr marL="444500" indent="-444500" algn="ctr"/>
            <a:r>
              <a:rPr lang="ru-RU" sz="3600" dirty="0" smtClean="0">
                <a:solidFill>
                  <a:schemeClr val="tx2"/>
                </a:solidFill>
              </a:rPr>
              <a:t>технологических </a:t>
            </a:r>
            <a:r>
              <a:rPr lang="ru-RU" sz="3600" dirty="0" smtClean="0">
                <a:solidFill>
                  <a:schemeClr val="tx2"/>
                </a:solidFill>
              </a:rPr>
              <a:t>схем </a:t>
            </a:r>
            <a:endParaRPr lang="ru-RU" sz="3500" b="1" dirty="0" smtClean="0">
              <a:solidFill>
                <a:schemeClr val="tx2"/>
              </a:solidFill>
              <a:latin typeface="+mj-lt"/>
              <a:ea typeface="Arial Unicode MS" pitchFamily="34" charset="-128"/>
              <a:cs typeface="Arial Unicode MS" pitchFamily="34" charset="-128"/>
            </a:endParaRPr>
          </a:p>
          <a:p>
            <a:pPr marL="444500" indent="-444500" algn="ctr"/>
            <a:endParaRPr lang="en-US" sz="3500" b="1" dirty="0">
              <a:solidFill>
                <a:srgbClr val="00234B"/>
              </a:solidFill>
              <a:latin typeface="+mj-lt"/>
            </a:endParaRPr>
          </a:p>
        </p:txBody>
      </p:sp>
    </p:spTree>
    <p:extLst>
      <p:ext uri="{BB962C8B-B14F-4D97-AF65-F5344CB8AC3E}">
        <p14:creationId xmlns="" xmlns:p14="http://schemas.microsoft.com/office/powerpoint/2010/main" val="10005607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ru-RU" dirty="0" smtClean="0"/>
              <a:t>Раздел 2. Общие сведения о «</a:t>
            </a:r>
            <a:r>
              <a:rPr lang="ru-RU" dirty="0" err="1" smtClean="0"/>
              <a:t>подуслугах</a:t>
            </a:r>
            <a:r>
              <a:rPr lang="ru-RU" dirty="0" smtClean="0"/>
              <a:t>»</a:t>
            </a:r>
            <a:endParaRPr lang="en-US" dirty="0"/>
          </a:p>
        </p:txBody>
      </p:sp>
      <p:sp>
        <p:nvSpPr>
          <p:cNvPr id="32" name="Slide Number Placeholder 31"/>
          <p:cNvSpPr>
            <a:spLocks noGrp="1"/>
          </p:cNvSpPr>
          <p:nvPr>
            <p:ph type="sldNum" sz="quarter" idx="12"/>
          </p:nvPr>
        </p:nvSpPr>
        <p:spPr>
          <a:prstGeom prst="rect">
            <a:avLst/>
          </a:prstGeom>
        </p:spPr>
        <p:txBody>
          <a:bodyPr/>
          <a:lstStyle/>
          <a:p>
            <a:fld id="{C136B7D2-B98C-44FD-8D04-7EC62A564975}" type="slidenum">
              <a:rPr lang="en-US" smtClean="0"/>
              <a:pPr/>
              <a:t>10</a:t>
            </a:fld>
            <a:endParaRPr lang="en-US" dirty="0"/>
          </a:p>
        </p:txBody>
      </p:sp>
      <p:sp>
        <p:nvSpPr>
          <p:cNvPr id="25" name="Flowchart: Off-page Connector 24"/>
          <p:cNvSpPr/>
          <p:nvPr/>
        </p:nvSpPr>
        <p:spPr>
          <a:xfrm>
            <a:off x="906425" y="1448762"/>
            <a:ext cx="965063" cy="937433"/>
          </a:xfrm>
          <a:prstGeom prst="flowChartOffpage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3700" b="1" dirty="0" smtClean="0">
              <a:solidFill>
                <a:schemeClr val="accent1">
                  <a:lumMod val="50000"/>
                </a:schemeClr>
              </a:solidFill>
              <a:latin typeface="FontAwesome" pitchFamily="2" charset="0"/>
            </a:endParaRPr>
          </a:p>
        </p:txBody>
      </p:sp>
      <p:sp>
        <p:nvSpPr>
          <p:cNvPr id="31" name="Flowchart: Off-page Connector 30"/>
          <p:cNvSpPr/>
          <p:nvPr/>
        </p:nvSpPr>
        <p:spPr>
          <a:xfrm>
            <a:off x="906425" y="3274345"/>
            <a:ext cx="965063" cy="937436"/>
          </a:xfrm>
          <a:prstGeom prst="flowChartOffpageConnector">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3700" dirty="0">
              <a:solidFill>
                <a:schemeClr val="accent3">
                  <a:lumMod val="50000"/>
                </a:schemeClr>
              </a:solidFill>
            </a:endParaRPr>
          </a:p>
        </p:txBody>
      </p:sp>
      <p:sp>
        <p:nvSpPr>
          <p:cNvPr id="36" name="Flowchart: Off-page Connector 35"/>
          <p:cNvSpPr/>
          <p:nvPr/>
        </p:nvSpPr>
        <p:spPr>
          <a:xfrm>
            <a:off x="10324840" y="3273034"/>
            <a:ext cx="965063" cy="937436"/>
          </a:xfrm>
          <a:prstGeom prst="flowChartOffpageConnector">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4300" dirty="0">
              <a:solidFill>
                <a:schemeClr val="accent5">
                  <a:lumMod val="50000"/>
                </a:schemeClr>
              </a:solidFill>
            </a:endParaRPr>
          </a:p>
        </p:txBody>
      </p:sp>
      <p:sp>
        <p:nvSpPr>
          <p:cNvPr id="57" name="TextBox 56"/>
          <p:cNvSpPr txBox="1"/>
          <p:nvPr/>
        </p:nvSpPr>
        <p:spPr>
          <a:xfrm>
            <a:off x="2090057" y="1346341"/>
            <a:ext cx="3944983" cy="1477328"/>
          </a:xfrm>
          <a:prstGeom prst="rect">
            <a:avLst/>
          </a:prstGeom>
          <a:noFill/>
        </p:spPr>
        <p:txBody>
          <a:bodyPr wrap="square" lIns="0" tIns="0" rIns="0" bIns="0" rtlCol="0" anchor="ctr">
            <a:spAutoFit/>
          </a:bodyPr>
          <a:lstStyle/>
          <a:p>
            <a:r>
              <a:rPr lang="ru-RU" sz="1600" b="1" dirty="0" smtClean="0">
                <a:solidFill>
                  <a:schemeClr val="accent1"/>
                </a:solidFill>
                <a:latin typeface="+mj-lt"/>
              </a:rPr>
              <a:t>При указании срока предоставления «</a:t>
            </a:r>
            <a:r>
              <a:rPr lang="ru-RU" sz="1600" b="1" dirty="0" err="1" smtClean="0">
                <a:solidFill>
                  <a:schemeClr val="accent1"/>
                </a:solidFill>
                <a:latin typeface="+mj-lt"/>
              </a:rPr>
              <a:t>подуслуги</a:t>
            </a:r>
            <a:r>
              <a:rPr lang="ru-RU" sz="1600" b="1" dirty="0" smtClean="0">
                <a:solidFill>
                  <a:schemeClr val="accent1"/>
                </a:solidFill>
                <a:latin typeface="+mj-lt"/>
              </a:rPr>
              <a:t>»: </a:t>
            </a:r>
            <a:r>
              <a:rPr lang="en-US" sz="1600" b="1" dirty="0" smtClean="0">
                <a:solidFill>
                  <a:schemeClr val="accent1"/>
                </a:solidFill>
                <a:latin typeface="+mj-lt"/>
              </a:rPr>
              <a:t> </a:t>
            </a:r>
            <a:r>
              <a:rPr lang="ru-RU" sz="1600" b="1" dirty="0" smtClean="0">
                <a:solidFill>
                  <a:schemeClr val="accent1"/>
                </a:solidFill>
                <a:latin typeface="+mj-lt"/>
              </a:rPr>
              <a:t>отсутствуют конкретные числовые значения сроков и единицы измерения (мин., часы, кален. </a:t>
            </a:r>
            <a:r>
              <a:rPr lang="ru-RU" sz="1600" b="1" dirty="0" err="1" smtClean="0">
                <a:solidFill>
                  <a:schemeClr val="accent1"/>
                </a:solidFill>
                <a:latin typeface="+mj-lt"/>
              </a:rPr>
              <a:t>дн</a:t>
            </a:r>
            <a:r>
              <a:rPr lang="ru-RU" sz="1600" b="1" dirty="0" smtClean="0">
                <a:solidFill>
                  <a:schemeClr val="accent1"/>
                </a:solidFill>
                <a:latin typeface="+mj-lt"/>
              </a:rPr>
              <a:t>, раб. </a:t>
            </a:r>
            <a:r>
              <a:rPr lang="ru-RU" sz="1600" b="1" dirty="0" err="1" smtClean="0">
                <a:solidFill>
                  <a:schemeClr val="accent1"/>
                </a:solidFill>
                <a:latin typeface="+mj-lt"/>
              </a:rPr>
              <a:t>дн</a:t>
            </a:r>
            <a:r>
              <a:rPr lang="ru-RU" sz="1600" b="1" dirty="0" smtClean="0">
                <a:solidFill>
                  <a:schemeClr val="accent1"/>
                </a:solidFill>
                <a:latin typeface="+mj-lt"/>
              </a:rPr>
              <a:t>, мес.), отсутствует указание момента, </a:t>
            </a:r>
          </a:p>
          <a:p>
            <a:r>
              <a:rPr lang="ru-RU" sz="1600" b="1" dirty="0" smtClean="0">
                <a:solidFill>
                  <a:schemeClr val="accent1"/>
                </a:solidFill>
                <a:latin typeface="+mj-lt"/>
              </a:rPr>
              <a:t>с которого начинает исчисляться срок</a:t>
            </a:r>
            <a:endParaRPr lang="en-US" sz="1600" b="1" dirty="0" smtClean="0">
              <a:solidFill>
                <a:schemeClr val="accent1"/>
              </a:solidFill>
              <a:latin typeface="+mj-lt"/>
            </a:endParaRPr>
          </a:p>
        </p:txBody>
      </p:sp>
      <p:sp>
        <p:nvSpPr>
          <p:cNvPr id="59" name="Flowchart: Off-page Connector 58"/>
          <p:cNvSpPr/>
          <p:nvPr/>
        </p:nvSpPr>
        <p:spPr>
          <a:xfrm>
            <a:off x="10320514" y="1420724"/>
            <a:ext cx="965063" cy="937436"/>
          </a:xfrm>
          <a:prstGeom prst="flowChartOffpage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3200" b="1" dirty="0" smtClean="0">
              <a:solidFill>
                <a:schemeClr val="accent2">
                  <a:lumMod val="50000"/>
                </a:schemeClr>
              </a:solidFill>
              <a:latin typeface="FontAwesome" pitchFamily="2" charset="0"/>
            </a:endParaRPr>
          </a:p>
        </p:txBody>
      </p:sp>
      <p:sp>
        <p:nvSpPr>
          <p:cNvPr id="61" name="TextBox 60"/>
          <p:cNvSpPr txBox="1"/>
          <p:nvPr/>
        </p:nvSpPr>
        <p:spPr>
          <a:xfrm>
            <a:off x="2088853" y="3179388"/>
            <a:ext cx="3875804" cy="1231106"/>
          </a:xfrm>
          <a:prstGeom prst="rect">
            <a:avLst/>
          </a:prstGeom>
          <a:noFill/>
        </p:spPr>
        <p:txBody>
          <a:bodyPr wrap="square" lIns="0" tIns="0" rIns="0" bIns="0" rtlCol="0" anchor="ctr">
            <a:spAutoFit/>
          </a:bodyPr>
          <a:lstStyle/>
          <a:p>
            <a:r>
              <a:rPr lang="ru-RU" sz="1600" b="1" dirty="0" smtClean="0">
                <a:solidFill>
                  <a:schemeClr val="accent3"/>
                </a:solidFill>
              </a:rPr>
              <a:t>Указано на отсутствие оснований для отказа в приеме документов и (или) в предоставлении «</a:t>
            </a:r>
            <a:r>
              <a:rPr lang="ru-RU" sz="1600" b="1" dirty="0" err="1" smtClean="0">
                <a:solidFill>
                  <a:schemeClr val="accent3"/>
                </a:solidFill>
              </a:rPr>
              <a:t>подуслуги</a:t>
            </a:r>
            <a:r>
              <a:rPr lang="ru-RU" sz="1600" b="1" dirty="0" smtClean="0">
                <a:solidFill>
                  <a:schemeClr val="accent3"/>
                </a:solidFill>
              </a:rPr>
              <a:t>», когда законодательством такие основания предусмотрены</a:t>
            </a:r>
          </a:p>
        </p:txBody>
      </p:sp>
      <p:sp>
        <p:nvSpPr>
          <p:cNvPr id="63" name="Flowchart: Off-page Connector 62"/>
          <p:cNvSpPr/>
          <p:nvPr/>
        </p:nvSpPr>
        <p:spPr>
          <a:xfrm>
            <a:off x="5578697" y="5351350"/>
            <a:ext cx="965063" cy="937436"/>
          </a:xfrm>
          <a:prstGeom prst="flowChartOffpage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3700" dirty="0">
              <a:solidFill>
                <a:schemeClr val="accent4">
                  <a:lumMod val="50000"/>
                </a:schemeClr>
              </a:solidFill>
              <a:latin typeface="FontAwesome" pitchFamily="2" charset="0"/>
            </a:endParaRPr>
          </a:p>
        </p:txBody>
      </p:sp>
      <p:sp>
        <p:nvSpPr>
          <p:cNvPr id="65" name="TextBox 64"/>
          <p:cNvSpPr txBox="1"/>
          <p:nvPr/>
        </p:nvSpPr>
        <p:spPr>
          <a:xfrm>
            <a:off x="6216715" y="3272326"/>
            <a:ext cx="3920062" cy="1231106"/>
          </a:xfrm>
          <a:prstGeom prst="rect">
            <a:avLst/>
          </a:prstGeom>
          <a:noFill/>
        </p:spPr>
        <p:txBody>
          <a:bodyPr wrap="square" lIns="0" tIns="0" rIns="0" bIns="0" rtlCol="0" anchor="ctr">
            <a:spAutoFit/>
          </a:bodyPr>
          <a:lstStyle/>
          <a:p>
            <a:pPr algn="r"/>
            <a:r>
              <a:rPr lang="ru-RU" sz="1600" b="1" dirty="0" smtClean="0">
                <a:solidFill>
                  <a:schemeClr val="accent5"/>
                </a:solidFill>
              </a:rPr>
              <a:t>При указании оснований для приостановления предоставления «</a:t>
            </a:r>
            <a:r>
              <a:rPr lang="ru-RU" sz="1600" b="1" dirty="0" err="1" smtClean="0">
                <a:solidFill>
                  <a:schemeClr val="accent5"/>
                </a:solidFill>
              </a:rPr>
              <a:t>подуслуги</a:t>
            </a:r>
            <a:r>
              <a:rPr lang="ru-RU" sz="1600" b="1" dirty="0" smtClean="0">
                <a:solidFill>
                  <a:schemeClr val="accent5"/>
                </a:solidFill>
              </a:rPr>
              <a:t>» не заполнен срок такого приостановления или условие окончания действия приостановления</a:t>
            </a:r>
            <a:endParaRPr lang="en-US" sz="1600" b="1" dirty="0" smtClean="0">
              <a:solidFill>
                <a:schemeClr val="accent5"/>
              </a:solidFill>
            </a:endParaRPr>
          </a:p>
        </p:txBody>
      </p:sp>
      <p:cxnSp>
        <p:nvCxnSpPr>
          <p:cNvPr id="68" name="Straight Connector 67"/>
          <p:cNvCxnSpPr/>
          <p:nvPr/>
        </p:nvCxnSpPr>
        <p:spPr>
          <a:xfrm rot="16200000" flipV="1">
            <a:off x="4333257" y="3092285"/>
            <a:ext cx="3529843" cy="4353"/>
          </a:xfrm>
          <a:prstGeom prst="line">
            <a:avLst/>
          </a:prstGeom>
          <a:ln w="19050">
            <a:solidFill>
              <a:schemeClr val="bg1">
                <a:lumMod val="75000"/>
              </a:schemeClr>
            </a:solidFill>
            <a:prstDash val="sysDot"/>
            <a:headEnd type="diamond"/>
            <a:tailEnd type="diamond"/>
          </a:ln>
        </p:spPr>
        <p:style>
          <a:lnRef idx="1">
            <a:schemeClr val="accent1"/>
          </a:lnRef>
          <a:fillRef idx="0">
            <a:schemeClr val="accent1"/>
          </a:fillRef>
          <a:effectRef idx="0">
            <a:schemeClr val="accent1"/>
          </a:effectRef>
          <a:fontRef idx="minor">
            <a:schemeClr val="tx1"/>
          </a:fontRef>
        </p:style>
      </p:cxnSp>
      <p:sp>
        <p:nvSpPr>
          <p:cNvPr id="44" name="Freeform 245"/>
          <p:cNvSpPr>
            <a:spLocks/>
          </p:cNvSpPr>
          <p:nvPr/>
        </p:nvSpPr>
        <p:spPr bwMode="auto">
          <a:xfrm>
            <a:off x="5844384" y="5546729"/>
            <a:ext cx="442149" cy="442149"/>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49" name="TextBox 48"/>
          <p:cNvSpPr txBox="1"/>
          <p:nvPr/>
        </p:nvSpPr>
        <p:spPr>
          <a:xfrm>
            <a:off x="6400800" y="1324582"/>
            <a:ext cx="3651592" cy="1477328"/>
          </a:xfrm>
          <a:prstGeom prst="rect">
            <a:avLst/>
          </a:prstGeom>
          <a:noFill/>
        </p:spPr>
        <p:txBody>
          <a:bodyPr wrap="square" lIns="0" tIns="0" rIns="0" bIns="0" rtlCol="0" anchor="ctr">
            <a:spAutoFit/>
          </a:bodyPr>
          <a:lstStyle/>
          <a:p>
            <a:pPr algn="r"/>
            <a:r>
              <a:rPr lang="ru-RU" sz="1600" b="1" dirty="0" smtClean="0">
                <a:solidFill>
                  <a:schemeClr val="accent2"/>
                </a:solidFill>
                <a:latin typeface="+mj-lt"/>
              </a:rPr>
              <a:t>Сведения о платности (наименование вида платы, реквизиты </a:t>
            </a:r>
            <a:r>
              <a:rPr lang="ru-RU" sz="1600" b="1" dirty="0" err="1" smtClean="0">
                <a:solidFill>
                  <a:schemeClr val="accent2"/>
                </a:solidFill>
                <a:latin typeface="+mj-lt"/>
              </a:rPr>
              <a:t>НПА-основания</a:t>
            </a:r>
            <a:r>
              <a:rPr lang="ru-RU" sz="1600" b="1" dirty="0" smtClean="0">
                <a:solidFill>
                  <a:schemeClr val="accent2"/>
                </a:solidFill>
                <a:latin typeface="+mj-lt"/>
              </a:rPr>
              <a:t> для внесения платы)  при наличии различных размеров платы по «</a:t>
            </a:r>
            <a:r>
              <a:rPr lang="ru-RU" sz="1600" b="1" dirty="0" err="1" smtClean="0">
                <a:solidFill>
                  <a:schemeClr val="accent2"/>
                </a:solidFill>
                <a:latin typeface="+mj-lt"/>
              </a:rPr>
              <a:t>подуслуге</a:t>
            </a:r>
            <a:r>
              <a:rPr lang="ru-RU" sz="1600" b="1" dirty="0" smtClean="0">
                <a:solidFill>
                  <a:schemeClr val="accent2"/>
                </a:solidFill>
                <a:latin typeface="+mj-lt"/>
              </a:rPr>
              <a:t>» указываются не по каждому размеру платы,  а по «</a:t>
            </a:r>
            <a:r>
              <a:rPr lang="ru-RU" sz="1600" b="1" dirty="0" err="1" smtClean="0">
                <a:solidFill>
                  <a:schemeClr val="accent2"/>
                </a:solidFill>
                <a:latin typeface="+mj-lt"/>
              </a:rPr>
              <a:t>подуслуге</a:t>
            </a:r>
            <a:r>
              <a:rPr lang="ru-RU" sz="1600" b="1" dirty="0" smtClean="0">
                <a:solidFill>
                  <a:schemeClr val="accent2"/>
                </a:solidFill>
                <a:latin typeface="+mj-lt"/>
              </a:rPr>
              <a:t>» в целом</a:t>
            </a:r>
          </a:p>
        </p:txBody>
      </p:sp>
      <p:sp>
        <p:nvSpPr>
          <p:cNvPr id="52" name="TextBox 51"/>
          <p:cNvSpPr txBox="1"/>
          <p:nvPr/>
        </p:nvSpPr>
        <p:spPr>
          <a:xfrm>
            <a:off x="2468878" y="5058931"/>
            <a:ext cx="7204693" cy="246221"/>
          </a:xfrm>
          <a:prstGeom prst="rect">
            <a:avLst/>
          </a:prstGeom>
          <a:noFill/>
        </p:spPr>
        <p:txBody>
          <a:bodyPr wrap="square" lIns="0" tIns="0" rIns="0" bIns="0" rtlCol="0" anchor="ctr">
            <a:spAutoFit/>
          </a:bodyPr>
          <a:lstStyle/>
          <a:p>
            <a:pPr algn="r"/>
            <a:r>
              <a:rPr lang="ru-RU" sz="1600" b="1" dirty="0" smtClean="0">
                <a:solidFill>
                  <a:schemeClr val="accent4"/>
                </a:solidFill>
              </a:rPr>
              <a:t>Указан только один КБК вместо указания необходимых двух (для органа и МФЦ)</a:t>
            </a:r>
            <a:endParaRPr lang="en-US" sz="1600" b="1" dirty="0" smtClean="0">
              <a:solidFill>
                <a:schemeClr val="accent4"/>
              </a:solidFill>
            </a:endParaRPr>
          </a:p>
        </p:txBody>
      </p:sp>
      <p:sp>
        <p:nvSpPr>
          <p:cNvPr id="51" name="Freeform 82"/>
          <p:cNvSpPr>
            <a:spLocks noEditPoints="1"/>
          </p:cNvSpPr>
          <p:nvPr/>
        </p:nvSpPr>
        <p:spPr bwMode="auto">
          <a:xfrm>
            <a:off x="10564980" y="1581099"/>
            <a:ext cx="473135" cy="522022"/>
          </a:xfrm>
          <a:custGeom>
            <a:avLst/>
            <a:gdLst/>
            <a:ahLst/>
            <a:cxnLst>
              <a:cxn ang="0">
                <a:pos x="61" y="26"/>
              </a:cxn>
              <a:cxn ang="0">
                <a:pos x="61" y="68"/>
              </a:cxn>
              <a:cxn ang="0">
                <a:pos x="58" y="72"/>
              </a:cxn>
              <a:cxn ang="0">
                <a:pos x="4" y="72"/>
              </a:cxn>
              <a:cxn ang="0">
                <a:pos x="0" y="68"/>
              </a:cxn>
              <a:cxn ang="0">
                <a:pos x="0" y="4"/>
              </a:cxn>
              <a:cxn ang="0">
                <a:pos x="4" y="0"/>
              </a:cxn>
              <a:cxn ang="0">
                <a:pos x="36" y="0"/>
              </a:cxn>
              <a:cxn ang="0">
                <a:pos x="36" y="22"/>
              </a:cxn>
              <a:cxn ang="0">
                <a:pos x="40" y="26"/>
              </a:cxn>
              <a:cxn ang="0">
                <a:pos x="61" y="26"/>
              </a:cxn>
              <a:cxn ang="0">
                <a:pos x="46" y="32"/>
              </a:cxn>
              <a:cxn ang="0">
                <a:pos x="45" y="31"/>
              </a:cxn>
              <a:cxn ang="0">
                <a:pos x="16" y="31"/>
              </a:cxn>
              <a:cxn ang="0">
                <a:pos x="15" y="32"/>
              </a:cxn>
              <a:cxn ang="0">
                <a:pos x="15" y="35"/>
              </a:cxn>
              <a:cxn ang="0">
                <a:pos x="16" y="36"/>
              </a:cxn>
              <a:cxn ang="0">
                <a:pos x="45" y="36"/>
              </a:cxn>
              <a:cxn ang="0">
                <a:pos x="46" y="35"/>
              </a:cxn>
              <a:cxn ang="0">
                <a:pos x="46" y="32"/>
              </a:cxn>
              <a:cxn ang="0">
                <a:pos x="46" y="43"/>
              </a:cxn>
              <a:cxn ang="0">
                <a:pos x="45" y="41"/>
              </a:cxn>
              <a:cxn ang="0">
                <a:pos x="16" y="41"/>
              </a:cxn>
              <a:cxn ang="0">
                <a:pos x="15" y="43"/>
              </a:cxn>
              <a:cxn ang="0">
                <a:pos x="15" y="45"/>
              </a:cxn>
              <a:cxn ang="0">
                <a:pos x="16" y="47"/>
              </a:cxn>
              <a:cxn ang="0">
                <a:pos x="45" y="47"/>
              </a:cxn>
              <a:cxn ang="0">
                <a:pos x="46" y="45"/>
              </a:cxn>
              <a:cxn ang="0">
                <a:pos x="46" y="43"/>
              </a:cxn>
              <a:cxn ang="0">
                <a:pos x="46" y="53"/>
              </a:cxn>
              <a:cxn ang="0">
                <a:pos x="45" y="52"/>
              </a:cxn>
              <a:cxn ang="0">
                <a:pos x="16" y="52"/>
              </a:cxn>
              <a:cxn ang="0">
                <a:pos x="15" y="53"/>
              </a:cxn>
              <a:cxn ang="0">
                <a:pos x="15" y="56"/>
              </a:cxn>
              <a:cxn ang="0">
                <a:pos x="16" y="57"/>
              </a:cxn>
              <a:cxn ang="0">
                <a:pos x="45" y="57"/>
              </a:cxn>
              <a:cxn ang="0">
                <a:pos x="46" y="56"/>
              </a:cxn>
              <a:cxn ang="0">
                <a:pos x="46" y="53"/>
              </a:cxn>
              <a:cxn ang="0">
                <a:pos x="60" y="21"/>
              </a:cxn>
              <a:cxn ang="0">
                <a:pos x="41" y="21"/>
              </a:cxn>
              <a:cxn ang="0">
                <a:pos x="41" y="2"/>
              </a:cxn>
              <a:cxn ang="0">
                <a:pos x="42" y="3"/>
              </a:cxn>
              <a:cxn ang="0">
                <a:pos x="59" y="19"/>
              </a:cxn>
              <a:cxn ang="0">
                <a:pos x="60" y="21"/>
              </a:cxn>
            </a:cxnLst>
            <a:rect l="0" t="0" r="r" b="b"/>
            <a:pathLst>
              <a:path w="61" h="72">
                <a:moveTo>
                  <a:pt x="61" y="26"/>
                </a:moveTo>
                <a:cubicBezTo>
                  <a:pt x="61" y="68"/>
                  <a:pt x="61" y="68"/>
                  <a:pt x="61" y="68"/>
                </a:cubicBezTo>
                <a:cubicBezTo>
                  <a:pt x="61" y="71"/>
                  <a:pt x="60" y="72"/>
                  <a:pt x="58" y="72"/>
                </a:cubicBezTo>
                <a:cubicBezTo>
                  <a:pt x="4" y="72"/>
                  <a:pt x="4" y="72"/>
                  <a:pt x="4" y="72"/>
                </a:cubicBezTo>
                <a:cubicBezTo>
                  <a:pt x="1" y="72"/>
                  <a:pt x="0" y="71"/>
                  <a:pt x="0" y="68"/>
                </a:cubicBezTo>
                <a:cubicBezTo>
                  <a:pt x="0" y="4"/>
                  <a:pt x="0" y="4"/>
                  <a:pt x="0" y="4"/>
                </a:cubicBezTo>
                <a:cubicBezTo>
                  <a:pt x="0" y="2"/>
                  <a:pt x="1" y="0"/>
                  <a:pt x="4" y="0"/>
                </a:cubicBezTo>
                <a:cubicBezTo>
                  <a:pt x="36" y="0"/>
                  <a:pt x="36" y="0"/>
                  <a:pt x="36" y="0"/>
                </a:cubicBezTo>
                <a:cubicBezTo>
                  <a:pt x="36" y="22"/>
                  <a:pt x="36" y="22"/>
                  <a:pt x="36" y="22"/>
                </a:cubicBezTo>
                <a:cubicBezTo>
                  <a:pt x="36" y="24"/>
                  <a:pt x="37" y="26"/>
                  <a:pt x="40" y="26"/>
                </a:cubicBezTo>
                <a:lnTo>
                  <a:pt x="61" y="26"/>
                </a:lnTo>
                <a:close/>
                <a:moveTo>
                  <a:pt x="46" y="32"/>
                </a:moveTo>
                <a:cubicBezTo>
                  <a:pt x="46" y="32"/>
                  <a:pt x="45" y="31"/>
                  <a:pt x="45" y="31"/>
                </a:cubicBezTo>
                <a:cubicBezTo>
                  <a:pt x="16" y="31"/>
                  <a:pt x="16" y="31"/>
                  <a:pt x="16" y="31"/>
                </a:cubicBezTo>
                <a:cubicBezTo>
                  <a:pt x="16" y="31"/>
                  <a:pt x="15" y="32"/>
                  <a:pt x="15" y="32"/>
                </a:cubicBezTo>
                <a:cubicBezTo>
                  <a:pt x="15" y="35"/>
                  <a:pt x="15" y="35"/>
                  <a:pt x="15" y="35"/>
                </a:cubicBezTo>
                <a:cubicBezTo>
                  <a:pt x="15" y="36"/>
                  <a:pt x="16" y="36"/>
                  <a:pt x="16" y="36"/>
                </a:cubicBezTo>
                <a:cubicBezTo>
                  <a:pt x="45" y="36"/>
                  <a:pt x="45" y="36"/>
                  <a:pt x="45" y="36"/>
                </a:cubicBezTo>
                <a:cubicBezTo>
                  <a:pt x="45" y="36"/>
                  <a:pt x="46" y="36"/>
                  <a:pt x="46" y="35"/>
                </a:cubicBezTo>
                <a:lnTo>
                  <a:pt x="46" y="32"/>
                </a:lnTo>
                <a:close/>
                <a:moveTo>
                  <a:pt x="46" y="43"/>
                </a:moveTo>
                <a:cubicBezTo>
                  <a:pt x="46" y="42"/>
                  <a:pt x="45" y="41"/>
                  <a:pt x="45" y="41"/>
                </a:cubicBezTo>
                <a:cubicBezTo>
                  <a:pt x="16" y="41"/>
                  <a:pt x="16" y="41"/>
                  <a:pt x="16" y="41"/>
                </a:cubicBezTo>
                <a:cubicBezTo>
                  <a:pt x="16" y="41"/>
                  <a:pt x="15" y="42"/>
                  <a:pt x="15" y="43"/>
                </a:cubicBezTo>
                <a:cubicBezTo>
                  <a:pt x="15" y="45"/>
                  <a:pt x="15" y="45"/>
                  <a:pt x="15" y="45"/>
                </a:cubicBezTo>
                <a:cubicBezTo>
                  <a:pt x="15" y="46"/>
                  <a:pt x="16" y="47"/>
                  <a:pt x="16" y="47"/>
                </a:cubicBezTo>
                <a:cubicBezTo>
                  <a:pt x="45" y="47"/>
                  <a:pt x="45" y="47"/>
                  <a:pt x="45" y="47"/>
                </a:cubicBezTo>
                <a:cubicBezTo>
                  <a:pt x="45" y="47"/>
                  <a:pt x="46" y="46"/>
                  <a:pt x="46" y="45"/>
                </a:cubicBezTo>
                <a:lnTo>
                  <a:pt x="46" y="43"/>
                </a:lnTo>
                <a:close/>
                <a:moveTo>
                  <a:pt x="46" y="53"/>
                </a:moveTo>
                <a:cubicBezTo>
                  <a:pt x="46" y="52"/>
                  <a:pt x="45" y="52"/>
                  <a:pt x="45" y="52"/>
                </a:cubicBezTo>
                <a:cubicBezTo>
                  <a:pt x="16" y="52"/>
                  <a:pt x="16" y="52"/>
                  <a:pt x="16" y="52"/>
                </a:cubicBezTo>
                <a:cubicBezTo>
                  <a:pt x="16" y="52"/>
                  <a:pt x="15" y="52"/>
                  <a:pt x="15" y="53"/>
                </a:cubicBezTo>
                <a:cubicBezTo>
                  <a:pt x="15" y="56"/>
                  <a:pt x="15" y="56"/>
                  <a:pt x="15" y="56"/>
                </a:cubicBezTo>
                <a:cubicBezTo>
                  <a:pt x="15" y="56"/>
                  <a:pt x="16" y="57"/>
                  <a:pt x="16" y="57"/>
                </a:cubicBezTo>
                <a:cubicBezTo>
                  <a:pt x="45" y="57"/>
                  <a:pt x="45" y="57"/>
                  <a:pt x="45" y="57"/>
                </a:cubicBezTo>
                <a:cubicBezTo>
                  <a:pt x="45" y="57"/>
                  <a:pt x="46" y="56"/>
                  <a:pt x="46" y="56"/>
                </a:cubicBezTo>
                <a:lnTo>
                  <a:pt x="46" y="53"/>
                </a:lnTo>
                <a:close/>
                <a:moveTo>
                  <a:pt x="60" y="21"/>
                </a:moveTo>
                <a:cubicBezTo>
                  <a:pt x="41" y="21"/>
                  <a:pt x="41" y="21"/>
                  <a:pt x="41" y="21"/>
                </a:cubicBezTo>
                <a:cubicBezTo>
                  <a:pt x="41" y="2"/>
                  <a:pt x="41" y="2"/>
                  <a:pt x="41" y="2"/>
                </a:cubicBezTo>
                <a:cubicBezTo>
                  <a:pt x="41" y="2"/>
                  <a:pt x="42" y="3"/>
                  <a:pt x="42" y="3"/>
                </a:cubicBezTo>
                <a:cubicBezTo>
                  <a:pt x="59" y="19"/>
                  <a:pt x="59" y="19"/>
                  <a:pt x="59" y="19"/>
                </a:cubicBezTo>
                <a:cubicBezTo>
                  <a:pt x="59" y="20"/>
                  <a:pt x="59" y="20"/>
                  <a:pt x="60" y="21"/>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105"/>
          <p:cNvSpPr>
            <a:spLocks noEditPoints="1"/>
          </p:cNvSpPr>
          <p:nvPr/>
        </p:nvSpPr>
        <p:spPr bwMode="auto">
          <a:xfrm>
            <a:off x="10507486" y="3397874"/>
            <a:ext cx="556755" cy="547108"/>
          </a:xfrm>
          <a:custGeom>
            <a:avLst/>
            <a:gdLst/>
            <a:ahLst/>
            <a:cxnLst>
              <a:cxn ang="0">
                <a:pos x="59" y="63"/>
              </a:cxn>
              <a:cxn ang="0">
                <a:pos x="55" y="61"/>
              </a:cxn>
              <a:cxn ang="0">
                <a:pos x="42" y="48"/>
              </a:cxn>
              <a:cxn ang="0">
                <a:pos x="27" y="53"/>
              </a:cxn>
              <a:cxn ang="0">
                <a:pos x="0" y="26"/>
              </a:cxn>
              <a:cxn ang="0">
                <a:pos x="27" y="0"/>
              </a:cxn>
              <a:cxn ang="0">
                <a:pos x="54" y="26"/>
              </a:cxn>
              <a:cxn ang="0">
                <a:pos x="49" y="41"/>
              </a:cxn>
              <a:cxn ang="0">
                <a:pos x="62" y="54"/>
              </a:cxn>
              <a:cxn ang="0">
                <a:pos x="64" y="58"/>
              </a:cxn>
              <a:cxn ang="0">
                <a:pos x="59" y="63"/>
              </a:cxn>
              <a:cxn ang="0">
                <a:pos x="27" y="9"/>
              </a:cxn>
              <a:cxn ang="0">
                <a:pos x="10" y="26"/>
              </a:cxn>
              <a:cxn ang="0">
                <a:pos x="27" y="43"/>
              </a:cxn>
              <a:cxn ang="0">
                <a:pos x="44" y="26"/>
              </a:cxn>
              <a:cxn ang="0">
                <a:pos x="27" y="9"/>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chemeClr val="accent3">
                  <a:lumMod val="50000"/>
                </a:schemeClr>
              </a:solidFill>
            </a:endParaRPr>
          </a:p>
        </p:txBody>
      </p:sp>
      <p:sp>
        <p:nvSpPr>
          <p:cNvPr id="60" name="Freeform 96"/>
          <p:cNvSpPr>
            <a:spLocks noEditPoints="1"/>
          </p:cNvSpPr>
          <p:nvPr/>
        </p:nvSpPr>
        <p:spPr bwMode="auto">
          <a:xfrm>
            <a:off x="1149531" y="3474720"/>
            <a:ext cx="470263" cy="444138"/>
          </a:xfrm>
          <a:custGeom>
            <a:avLst/>
            <a:gdLst/>
            <a:ahLst/>
            <a:cxnLst>
              <a:cxn ang="0">
                <a:pos x="30" y="63"/>
              </a:cxn>
              <a:cxn ang="0">
                <a:pos x="0" y="34"/>
              </a:cxn>
              <a:cxn ang="0">
                <a:pos x="12" y="10"/>
              </a:cxn>
              <a:cxn ang="0">
                <a:pos x="19" y="11"/>
              </a:cxn>
              <a:cxn ang="0">
                <a:pos x="18" y="18"/>
              </a:cxn>
              <a:cxn ang="0">
                <a:pos x="10" y="34"/>
              </a:cxn>
              <a:cxn ang="0">
                <a:pos x="30" y="53"/>
              </a:cxn>
              <a:cxn ang="0">
                <a:pos x="49" y="34"/>
              </a:cxn>
              <a:cxn ang="0">
                <a:pos x="41" y="18"/>
              </a:cxn>
              <a:cxn ang="0">
                <a:pos x="40" y="11"/>
              </a:cxn>
              <a:cxn ang="0">
                <a:pos x="47" y="10"/>
              </a:cxn>
              <a:cxn ang="0">
                <a:pos x="59" y="34"/>
              </a:cxn>
              <a:cxn ang="0">
                <a:pos x="30" y="63"/>
              </a:cxn>
              <a:cxn ang="0">
                <a:pos x="34" y="29"/>
              </a:cxn>
              <a:cxn ang="0">
                <a:pos x="30" y="34"/>
              </a:cxn>
              <a:cxn ang="0">
                <a:pos x="25" y="29"/>
              </a:cxn>
              <a:cxn ang="0">
                <a:pos x="25" y="5"/>
              </a:cxn>
              <a:cxn ang="0">
                <a:pos x="30" y="0"/>
              </a:cxn>
              <a:cxn ang="0">
                <a:pos x="34" y="5"/>
              </a:cxn>
              <a:cxn ang="0">
                <a:pos x="34" y="29"/>
              </a:cxn>
            </a:cxnLst>
            <a:rect l="0" t="0" r="r" b="b"/>
            <a:pathLst>
              <a:path w="59" h="63">
                <a:moveTo>
                  <a:pt x="30" y="63"/>
                </a:moveTo>
                <a:cubicBezTo>
                  <a:pt x="14" y="63"/>
                  <a:pt x="0" y="50"/>
                  <a:pt x="0" y="34"/>
                </a:cubicBezTo>
                <a:cubicBezTo>
                  <a:pt x="0" y="24"/>
                  <a:pt x="5" y="16"/>
                  <a:pt x="12" y="10"/>
                </a:cubicBezTo>
                <a:cubicBezTo>
                  <a:pt x="14" y="9"/>
                  <a:pt x="17" y="9"/>
                  <a:pt x="19" y="11"/>
                </a:cubicBezTo>
                <a:cubicBezTo>
                  <a:pt x="21" y="14"/>
                  <a:pt x="20" y="17"/>
                  <a:pt x="18" y="18"/>
                </a:cubicBezTo>
                <a:cubicBezTo>
                  <a:pt x="13" y="22"/>
                  <a:pt x="10" y="28"/>
                  <a:pt x="10" y="34"/>
                </a:cubicBezTo>
                <a:cubicBezTo>
                  <a:pt x="10" y="44"/>
                  <a:pt x="19" y="53"/>
                  <a:pt x="30" y="53"/>
                </a:cubicBezTo>
                <a:cubicBezTo>
                  <a:pt x="40" y="53"/>
                  <a:pt x="49" y="44"/>
                  <a:pt x="49" y="34"/>
                </a:cubicBezTo>
                <a:cubicBezTo>
                  <a:pt x="49" y="28"/>
                  <a:pt x="46" y="22"/>
                  <a:pt x="41" y="18"/>
                </a:cubicBezTo>
                <a:cubicBezTo>
                  <a:pt x="39" y="17"/>
                  <a:pt x="39" y="14"/>
                  <a:pt x="40" y="11"/>
                </a:cubicBezTo>
                <a:cubicBezTo>
                  <a:pt x="42" y="9"/>
                  <a:pt x="45" y="9"/>
                  <a:pt x="47" y="10"/>
                </a:cubicBezTo>
                <a:cubicBezTo>
                  <a:pt x="55" y="16"/>
                  <a:pt x="59" y="24"/>
                  <a:pt x="59" y="34"/>
                </a:cubicBezTo>
                <a:cubicBezTo>
                  <a:pt x="59" y="50"/>
                  <a:pt x="46" y="63"/>
                  <a:pt x="30" y="63"/>
                </a:cubicBezTo>
                <a:close/>
                <a:moveTo>
                  <a:pt x="34" y="29"/>
                </a:moveTo>
                <a:cubicBezTo>
                  <a:pt x="34" y="32"/>
                  <a:pt x="32" y="34"/>
                  <a:pt x="30" y="34"/>
                </a:cubicBezTo>
                <a:cubicBezTo>
                  <a:pt x="27" y="34"/>
                  <a:pt x="25" y="32"/>
                  <a:pt x="25" y="29"/>
                </a:cubicBezTo>
                <a:cubicBezTo>
                  <a:pt x="25" y="5"/>
                  <a:pt x="25" y="5"/>
                  <a:pt x="25" y="5"/>
                </a:cubicBezTo>
                <a:cubicBezTo>
                  <a:pt x="25" y="2"/>
                  <a:pt x="27" y="0"/>
                  <a:pt x="30" y="0"/>
                </a:cubicBezTo>
                <a:cubicBezTo>
                  <a:pt x="32" y="0"/>
                  <a:pt x="34" y="2"/>
                  <a:pt x="34" y="5"/>
                </a:cubicBezTo>
                <a:lnTo>
                  <a:pt x="34" y="2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4" name="Freeform 110"/>
          <p:cNvSpPr>
            <a:spLocks noEditPoints="1"/>
          </p:cNvSpPr>
          <p:nvPr/>
        </p:nvSpPr>
        <p:spPr bwMode="auto">
          <a:xfrm>
            <a:off x="1133270" y="1627168"/>
            <a:ext cx="499587" cy="449826"/>
          </a:xfrm>
          <a:custGeom>
            <a:avLst/>
            <a:gdLst/>
            <a:ahLst/>
            <a:cxnLst>
              <a:cxn ang="0">
                <a:pos x="8" y="10"/>
              </a:cxn>
              <a:cxn ang="0">
                <a:pos x="0" y="10"/>
              </a:cxn>
              <a:cxn ang="0">
                <a:pos x="0" y="5"/>
              </a:cxn>
              <a:cxn ang="0">
                <a:pos x="8" y="5"/>
              </a:cxn>
              <a:cxn ang="0">
                <a:pos x="8" y="10"/>
              </a:cxn>
              <a:cxn ang="0">
                <a:pos x="33" y="30"/>
              </a:cxn>
              <a:cxn ang="0">
                <a:pos x="0" y="30"/>
              </a:cxn>
              <a:cxn ang="0">
                <a:pos x="0" y="25"/>
              </a:cxn>
              <a:cxn ang="0">
                <a:pos x="33" y="25"/>
              </a:cxn>
              <a:cxn ang="0">
                <a:pos x="33" y="30"/>
              </a:cxn>
              <a:cxn ang="0">
                <a:pos x="13" y="49"/>
              </a:cxn>
              <a:cxn ang="0">
                <a:pos x="0" y="49"/>
              </a:cxn>
              <a:cxn ang="0">
                <a:pos x="0" y="44"/>
              </a:cxn>
              <a:cxn ang="0">
                <a:pos x="13" y="44"/>
              </a:cxn>
              <a:cxn ang="0">
                <a:pos x="13" y="49"/>
              </a:cxn>
              <a:cxn ang="0">
                <a:pos x="24" y="3"/>
              </a:cxn>
              <a:cxn ang="0">
                <a:pos x="24" y="13"/>
              </a:cxn>
              <a:cxn ang="0">
                <a:pos x="22" y="15"/>
              </a:cxn>
              <a:cxn ang="0">
                <a:pos x="12" y="15"/>
              </a:cxn>
              <a:cxn ang="0">
                <a:pos x="9" y="13"/>
              </a:cxn>
              <a:cxn ang="0">
                <a:pos x="9" y="3"/>
              </a:cxn>
              <a:cxn ang="0">
                <a:pos x="12" y="0"/>
              </a:cxn>
              <a:cxn ang="0">
                <a:pos x="22" y="0"/>
              </a:cxn>
              <a:cxn ang="0">
                <a:pos x="24" y="3"/>
              </a:cxn>
              <a:cxn ang="0">
                <a:pos x="29" y="42"/>
              </a:cxn>
              <a:cxn ang="0">
                <a:pos x="29" y="51"/>
              </a:cxn>
              <a:cxn ang="0">
                <a:pos x="26" y="54"/>
              </a:cxn>
              <a:cxn ang="0">
                <a:pos x="17" y="54"/>
              </a:cxn>
              <a:cxn ang="0">
                <a:pos x="14" y="51"/>
              </a:cxn>
              <a:cxn ang="0">
                <a:pos x="14" y="42"/>
              </a:cxn>
              <a:cxn ang="0">
                <a:pos x="17" y="39"/>
              </a:cxn>
              <a:cxn ang="0">
                <a:pos x="26" y="39"/>
              </a:cxn>
              <a:cxn ang="0">
                <a:pos x="29" y="42"/>
              </a:cxn>
              <a:cxn ang="0">
                <a:pos x="58" y="10"/>
              </a:cxn>
              <a:cxn ang="0">
                <a:pos x="25" y="10"/>
              </a:cxn>
              <a:cxn ang="0">
                <a:pos x="25" y="5"/>
              </a:cxn>
              <a:cxn ang="0">
                <a:pos x="58" y="5"/>
              </a:cxn>
              <a:cxn ang="0">
                <a:pos x="58" y="10"/>
              </a:cxn>
              <a:cxn ang="0">
                <a:pos x="58" y="49"/>
              </a:cxn>
              <a:cxn ang="0">
                <a:pos x="30" y="49"/>
              </a:cxn>
              <a:cxn ang="0">
                <a:pos x="30" y="44"/>
              </a:cxn>
              <a:cxn ang="0">
                <a:pos x="58" y="44"/>
              </a:cxn>
              <a:cxn ang="0">
                <a:pos x="58" y="49"/>
              </a:cxn>
              <a:cxn ang="0">
                <a:pos x="48" y="22"/>
              </a:cxn>
              <a:cxn ang="0">
                <a:pos x="48" y="32"/>
              </a:cxn>
              <a:cxn ang="0">
                <a:pos x="46" y="34"/>
              </a:cxn>
              <a:cxn ang="0">
                <a:pos x="36" y="34"/>
              </a:cxn>
              <a:cxn ang="0">
                <a:pos x="34" y="32"/>
              </a:cxn>
              <a:cxn ang="0">
                <a:pos x="34" y="22"/>
              </a:cxn>
              <a:cxn ang="0">
                <a:pos x="36" y="20"/>
              </a:cxn>
              <a:cxn ang="0">
                <a:pos x="46" y="20"/>
              </a:cxn>
              <a:cxn ang="0">
                <a:pos x="48" y="22"/>
              </a:cxn>
              <a:cxn ang="0">
                <a:pos x="58" y="30"/>
              </a:cxn>
              <a:cxn ang="0">
                <a:pos x="50" y="30"/>
              </a:cxn>
              <a:cxn ang="0">
                <a:pos x="50" y="25"/>
              </a:cxn>
              <a:cxn ang="0">
                <a:pos x="58" y="25"/>
              </a:cxn>
              <a:cxn ang="0">
                <a:pos x="58" y="30"/>
              </a:cxn>
            </a:cxnLst>
            <a:rect l="0" t="0" r="r" b="b"/>
            <a:pathLst>
              <a:path w="58" h="54">
                <a:moveTo>
                  <a:pt x="8" y="10"/>
                </a:moveTo>
                <a:cubicBezTo>
                  <a:pt x="0" y="10"/>
                  <a:pt x="0" y="10"/>
                  <a:pt x="0" y="10"/>
                </a:cubicBezTo>
                <a:cubicBezTo>
                  <a:pt x="0" y="5"/>
                  <a:pt x="0" y="5"/>
                  <a:pt x="0" y="5"/>
                </a:cubicBezTo>
                <a:cubicBezTo>
                  <a:pt x="8" y="5"/>
                  <a:pt x="8" y="5"/>
                  <a:pt x="8" y="5"/>
                </a:cubicBezTo>
                <a:lnTo>
                  <a:pt x="8" y="10"/>
                </a:lnTo>
                <a:close/>
                <a:moveTo>
                  <a:pt x="33" y="30"/>
                </a:moveTo>
                <a:cubicBezTo>
                  <a:pt x="0" y="30"/>
                  <a:pt x="0" y="30"/>
                  <a:pt x="0" y="30"/>
                </a:cubicBezTo>
                <a:cubicBezTo>
                  <a:pt x="0" y="25"/>
                  <a:pt x="0" y="25"/>
                  <a:pt x="0" y="25"/>
                </a:cubicBezTo>
                <a:cubicBezTo>
                  <a:pt x="33" y="25"/>
                  <a:pt x="33" y="25"/>
                  <a:pt x="33" y="25"/>
                </a:cubicBezTo>
                <a:lnTo>
                  <a:pt x="33" y="30"/>
                </a:lnTo>
                <a:close/>
                <a:moveTo>
                  <a:pt x="13" y="49"/>
                </a:moveTo>
                <a:cubicBezTo>
                  <a:pt x="0" y="49"/>
                  <a:pt x="0" y="49"/>
                  <a:pt x="0" y="49"/>
                </a:cubicBezTo>
                <a:cubicBezTo>
                  <a:pt x="0" y="44"/>
                  <a:pt x="0" y="44"/>
                  <a:pt x="0" y="44"/>
                </a:cubicBezTo>
                <a:cubicBezTo>
                  <a:pt x="13" y="44"/>
                  <a:pt x="13" y="44"/>
                  <a:pt x="13" y="44"/>
                </a:cubicBezTo>
                <a:lnTo>
                  <a:pt x="13" y="49"/>
                </a:lnTo>
                <a:close/>
                <a:moveTo>
                  <a:pt x="24" y="3"/>
                </a:moveTo>
                <a:cubicBezTo>
                  <a:pt x="24" y="13"/>
                  <a:pt x="24" y="13"/>
                  <a:pt x="24" y="13"/>
                </a:cubicBezTo>
                <a:cubicBezTo>
                  <a:pt x="24" y="14"/>
                  <a:pt x="23" y="15"/>
                  <a:pt x="22" y="15"/>
                </a:cubicBezTo>
                <a:cubicBezTo>
                  <a:pt x="12" y="15"/>
                  <a:pt x="12" y="15"/>
                  <a:pt x="12" y="15"/>
                </a:cubicBezTo>
                <a:cubicBezTo>
                  <a:pt x="11" y="15"/>
                  <a:pt x="9" y="14"/>
                  <a:pt x="9" y="13"/>
                </a:cubicBezTo>
                <a:cubicBezTo>
                  <a:pt x="9" y="3"/>
                  <a:pt x="9" y="3"/>
                  <a:pt x="9" y="3"/>
                </a:cubicBezTo>
                <a:cubicBezTo>
                  <a:pt x="9" y="2"/>
                  <a:pt x="11" y="0"/>
                  <a:pt x="12" y="0"/>
                </a:cubicBezTo>
                <a:cubicBezTo>
                  <a:pt x="22" y="0"/>
                  <a:pt x="22" y="0"/>
                  <a:pt x="22" y="0"/>
                </a:cubicBezTo>
                <a:cubicBezTo>
                  <a:pt x="23" y="0"/>
                  <a:pt x="24" y="2"/>
                  <a:pt x="24" y="3"/>
                </a:cubicBezTo>
                <a:close/>
                <a:moveTo>
                  <a:pt x="29" y="42"/>
                </a:moveTo>
                <a:cubicBezTo>
                  <a:pt x="29" y="51"/>
                  <a:pt x="29" y="51"/>
                  <a:pt x="29" y="51"/>
                </a:cubicBezTo>
                <a:cubicBezTo>
                  <a:pt x="29" y="53"/>
                  <a:pt x="28" y="54"/>
                  <a:pt x="26" y="54"/>
                </a:cubicBezTo>
                <a:cubicBezTo>
                  <a:pt x="17" y="54"/>
                  <a:pt x="17" y="54"/>
                  <a:pt x="17" y="54"/>
                </a:cubicBezTo>
                <a:cubicBezTo>
                  <a:pt x="15" y="54"/>
                  <a:pt x="14" y="53"/>
                  <a:pt x="14" y="51"/>
                </a:cubicBezTo>
                <a:cubicBezTo>
                  <a:pt x="14" y="42"/>
                  <a:pt x="14" y="42"/>
                  <a:pt x="14" y="42"/>
                </a:cubicBezTo>
                <a:cubicBezTo>
                  <a:pt x="14" y="40"/>
                  <a:pt x="15" y="39"/>
                  <a:pt x="17" y="39"/>
                </a:cubicBezTo>
                <a:cubicBezTo>
                  <a:pt x="26" y="39"/>
                  <a:pt x="26" y="39"/>
                  <a:pt x="26" y="39"/>
                </a:cubicBezTo>
                <a:cubicBezTo>
                  <a:pt x="28" y="39"/>
                  <a:pt x="29" y="40"/>
                  <a:pt x="29" y="42"/>
                </a:cubicBezTo>
                <a:close/>
                <a:moveTo>
                  <a:pt x="58" y="10"/>
                </a:moveTo>
                <a:cubicBezTo>
                  <a:pt x="25" y="10"/>
                  <a:pt x="25" y="10"/>
                  <a:pt x="25" y="10"/>
                </a:cubicBezTo>
                <a:cubicBezTo>
                  <a:pt x="25" y="5"/>
                  <a:pt x="25" y="5"/>
                  <a:pt x="25" y="5"/>
                </a:cubicBezTo>
                <a:cubicBezTo>
                  <a:pt x="58" y="5"/>
                  <a:pt x="58" y="5"/>
                  <a:pt x="58" y="5"/>
                </a:cubicBezTo>
                <a:lnTo>
                  <a:pt x="58" y="10"/>
                </a:lnTo>
                <a:close/>
                <a:moveTo>
                  <a:pt x="58" y="49"/>
                </a:moveTo>
                <a:cubicBezTo>
                  <a:pt x="30" y="49"/>
                  <a:pt x="30" y="49"/>
                  <a:pt x="30" y="49"/>
                </a:cubicBezTo>
                <a:cubicBezTo>
                  <a:pt x="30" y="44"/>
                  <a:pt x="30" y="44"/>
                  <a:pt x="30" y="44"/>
                </a:cubicBezTo>
                <a:cubicBezTo>
                  <a:pt x="58" y="44"/>
                  <a:pt x="58" y="44"/>
                  <a:pt x="58" y="44"/>
                </a:cubicBezTo>
                <a:lnTo>
                  <a:pt x="58" y="49"/>
                </a:lnTo>
                <a:close/>
                <a:moveTo>
                  <a:pt x="48" y="22"/>
                </a:moveTo>
                <a:cubicBezTo>
                  <a:pt x="48" y="32"/>
                  <a:pt x="48" y="32"/>
                  <a:pt x="48" y="32"/>
                </a:cubicBezTo>
                <a:cubicBezTo>
                  <a:pt x="48" y="33"/>
                  <a:pt x="47" y="34"/>
                  <a:pt x="46" y="34"/>
                </a:cubicBezTo>
                <a:cubicBezTo>
                  <a:pt x="36" y="34"/>
                  <a:pt x="36" y="34"/>
                  <a:pt x="36" y="34"/>
                </a:cubicBezTo>
                <a:cubicBezTo>
                  <a:pt x="35" y="34"/>
                  <a:pt x="34" y="33"/>
                  <a:pt x="34" y="32"/>
                </a:cubicBezTo>
                <a:cubicBezTo>
                  <a:pt x="34" y="22"/>
                  <a:pt x="34" y="22"/>
                  <a:pt x="34" y="22"/>
                </a:cubicBezTo>
                <a:cubicBezTo>
                  <a:pt x="34" y="21"/>
                  <a:pt x="35" y="20"/>
                  <a:pt x="36" y="20"/>
                </a:cubicBezTo>
                <a:cubicBezTo>
                  <a:pt x="46" y="20"/>
                  <a:pt x="46" y="20"/>
                  <a:pt x="46" y="20"/>
                </a:cubicBezTo>
                <a:cubicBezTo>
                  <a:pt x="47" y="20"/>
                  <a:pt x="48" y="21"/>
                  <a:pt x="48" y="22"/>
                </a:cubicBezTo>
                <a:close/>
                <a:moveTo>
                  <a:pt x="58" y="30"/>
                </a:moveTo>
                <a:cubicBezTo>
                  <a:pt x="50" y="30"/>
                  <a:pt x="50" y="30"/>
                  <a:pt x="50" y="30"/>
                </a:cubicBezTo>
                <a:cubicBezTo>
                  <a:pt x="50" y="25"/>
                  <a:pt x="50" y="25"/>
                  <a:pt x="50" y="25"/>
                </a:cubicBezTo>
                <a:cubicBezTo>
                  <a:pt x="58" y="25"/>
                  <a:pt x="58" y="25"/>
                  <a:pt x="58" y="25"/>
                </a:cubicBezTo>
                <a:lnTo>
                  <a:pt x="58" y="3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9" name="Text Placeholder 7"/>
          <p:cNvSpPr>
            <a:spLocks noGrp="1"/>
          </p:cNvSpPr>
          <p:nvPr>
            <p:ph type="body" sz="half" idx="2"/>
          </p:nvPr>
        </p:nvSpPr>
        <p:spPr>
          <a:xfrm>
            <a:off x="872965" y="825950"/>
            <a:ext cx="5486400" cy="267661"/>
          </a:xfrm>
          <a:prstGeom prst="rect">
            <a:avLst/>
          </a:prstGeom>
        </p:spPr>
        <p:txBody>
          <a:bodyPr/>
          <a:lstStyle/>
          <a:p>
            <a:r>
              <a:rPr lang="ru-RU" dirty="0" smtClean="0"/>
              <a:t>ОСНОВНЫЕ СОДЕРЖАТЕЛЬНЫЕ ОШИБКИ</a:t>
            </a:r>
            <a:endParaRPr lang="en-US" dirty="0"/>
          </a:p>
        </p:txBody>
      </p:sp>
    </p:spTree>
  </p:cSld>
  <p:clrMapOvr>
    <a:masterClrMapping/>
  </p:clrMapOvr>
  <p:transition>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solidFill>
                  <a:prstClr val="white"/>
                </a:solidFill>
              </a:rPr>
              <a:pPr/>
              <a:t>11</a:t>
            </a:fld>
            <a:endParaRPr lang="ru-RU" dirty="0">
              <a:solidFill>
                <a:prstClr val="white"/>
              </a:solidFill>
            </a:endParaRPr>
          </a:p>
        </p:txBody>
      </p:sp>
      <p:sp>
        <p:nvSpPr>
          <p:cNvPr id="5" name="Заголовок 1"/>
          <p:cNvSpPr txBox="1">
            <a:spLocks/>
          </p:cNvSpPr>
          <p:nvPr/>
        </p:nvSpPr>
        <p:spPr>
          <a:xfrm>
            <a:off x="2155784" y="142504"/>
            <a:ext cx="8286206" cy="403762"/>
          </a:xfrm>
          <a:prstGeom prst="rect">
            <a:avLst/>
          </a:prstGeom>
          <a:solidFill>
            <a:schemeClr val="bg1"/>
          </a:solidFill>
          <a:effectLst>
            <a:softEdge rad="31750"/>
          </a:effectLst>
        </p:spPr>
        <p:txBody>
          <a:bodyPr vert="horz" lIns="91440" tIns="45720" rIns="91440" bIns="45720" rtlCol="0" anchor="b">
            <a:noAutofit/>
          </a:bodyPr>
          <a:lstStyle/>
          <a:p>
            <a:pPr algn="ctr" defTabSz="914400">
              <a:lnSpc>
                <a:spcPct val="90000"/>
              </a:lnSpc>
              <a:spcBef>
                <a:spcPct val="0"/>
              </a:spcBef>
              <a:defRPr/>
            </a:pPr>
            <a:r>
              <a:rPr lang="ru-RU" sz="2200" b="1" cap="all" dirty="0" smtClean="0">
                <a:solidFill>
                  <a:srgbClr val="1F497D"/>
                </a:solidFill>
                <a:latin typeface="Calibri Light"/>
              </a:rPr>
              <a:t>Раздел 3</a:t>
            </a:r>
            <a:r>
              <a:rPr lang="ru-RU" sz="2800" cap="all" dirty="0" smtClean="0">
                <a:solidFill>
                  <a:srgbClr val="1F497D"/>
                </a:solidFill>
                <a:latin typeface="Calibri Light"/>
              </a:rPr>
              <a:t> «</a:t>
            </a:r>
            <a:r>
              <a:rPr lang="ru-RU" b="1" cap="all" dirty="0" smtClean="0">
                <a:solidFill>
                  <a:srgbClr val="1F497D"/>
                </a:solidFill>
                <a:latin typeface="Calibri Light"/>
              </a:rPr>
              <a:t>сведения о заявителях «</a:t>
            </a:r>
            <a:r>
              <a:rPr lang="ru-RU" b="1" cap="all" dirty="0" err="1" smtClean="0">
                <a:solidFill>
                  <a:srgbClr val="1F497D"/>
                </a:solidFill>
                <a:latin typeface="Calibri Light"/>
              </a:rPr>
              <a:t>подуслуги</a:t>
            </a:r>
            <a:r>
              <a:rPr lang="ru-RU" b="1" cap="all" dirty="0" smtClean="0">
                <a:solidFill>
                  <a:srgbClr val="1F497D"/>
                </a:solidFill>
                <a:latin typeface="Calibri Light"/>
              </a:rPr>
              <a:t>»</a:t>
            </a:r>
            <a:endParaRPr lang="ru-RU" sz="2800" b="1" cap="all" dirty="0">
              <a:solidFill>
                <a:srgbClr val="1F497D"/>
              </a:solidFill>
              <a:latin typeface="Calibri Light"/>
            </a:endParaRPr>
          </a:p>
        </p:txBody>
      </p:sp>
      <p:graphicFrame>
        <p:nvGraphicFramePr>
          <p:cNvPr id="8" name="Таблица 7"/>
          <p:cNvGraphicFramePr>
            <a:graphicFrameLocks noGrp="1"/>
          </p:cNvGraphicFramePr>
          <p:nvPr/>
        </p:nvGraphicFramePr>
        <p:xfrm>
          <a:off x="266022" y="728373"/>
          <a:ext cx="11679293" cy="5567925"/>
        </p:xfrm>
        <a:graphic>
          <a:graphicData uri="http://schemas.openxmlformats.org/drawingml/2006/table">
            <a:tbl>
              <a:tblPr/>
              <a:tblGrid>
                <a:gridCol w="387120"/>
                <a:gridCol w="865284"/>
                <a:gridCol w="1290087"/>
                <a:gridCol w="2834640"/>
                <a:gridCol w="1306286"/>
                <a:gridCol w="1214846"/>
                <a:gridCol w="1319348"/>
                <a:gridCol w="2461682"/>
              </a:tblGrid>
              <a:tr h="1173208">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 </a:t>
                      </a:r>
                      <a:r>
                        <a:rPr lang="ru-RU" sz="1000" b="1" i="0" u="none" strike="noStrike" kern="1200" dirty="0" err="1">
                          <a:solidFill>
                            <a:srgbClr val="000000"/>
                          </a:solidFill>
                          <a:latin typeface="Times New Roman"/>
                          <a:ea typeface="+mn-ea"/>
                          <a:cs typeface="+mn-cs"/>
                        </a:rPr>
                        <a:t>п</a:t>
                      </a:r>
                      <a:r>
                        <a:rPr lang="ru-RU" sz="1000" b="1" i="0" u="none" strike="noStrike" kern="1200" dirty="0">
                          <a:solidFill>
                            <a:srgbClr val="000000"/>
                          </a:solidFill>
                          <a:latin typeface="Times New Roman"/>
                          <a:ea typeface="+mn-ea"/>
                          <a:cs typeface="+mn-cs"/>
                        </a:rPr>
                        <a:t>/</a:t>
                      </a:r>
                      <a:r>
                        <a:rPr lang="ru-RU" sz="1000" b="1" i="0" u="none" strike="noStrike" kern="1200" dirty="0" err="1">
                          <a:solidFill>
                            <a:srgbClr val="000000"/>
                          </a:solidFill>
                          <a:latin typeface="Times New Roman"/>
                          <a:ea typeface="+mn-ea"/>
                          <a:cs typeface="+mn-cs"/>
                        </a:rPr>
                        <a:t>п</a:t>
                      </a:r>
                      <a:endParaRPr lang="ru-RU" sz="1000" b="1" i="0" u="none" strike="noStrike" kern="1200" dirty="0">
                        <a:solidFill>
                          <a:srgbClr val="000000"/>
                        </a:solidFill>
                        <a:latin typeface="Times New Roman"/>
                        <a:ea typeface="+mn-ea"/>
                        <a:cs typeface="+mn-cs"/>
                      </a:endParaRP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Категории лиц, имеющих право на получение «</a:t>
                      </a:r>
                      <a:r>
                        <a:rPr lang="ru-RU" sz="1000" b="1" i="0" u="none" strike="noStrike" kern="1200" dirty="0" err="1">
                          <a:solidFill>
                            <a:srgbClr val="000000"/>
                          </a:solidFill>
                          <a:latin typeface="Times New Roman"/>
                          <a:ea typeface="+mn-ea"/>
                          <a:cs typeface="+mn-cs"/>
                        </a:rPr>
                        <a:t>подуслуг</a:t>
                      </a:r>
                      <a:r>
                        <a:rPr lang="ru-RU" sz="1000" b="1" i="0" u="none" strike="noStrike" kern="1200" dirty="0">
                          <a:solidFill>
                            <a:srgbClr val="000000"/>
                          </a:solidFill>
                          <a:latin typeface="Times New Roman"/>
                          <a:ea typeface="+mn-ea"/>
                          <a:cs typeface="+mn-cs"/>
                        </a:rPr>
                        <a:t>»</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Документ, подтверждающий правомочие заявителя соответствующей категории на получение «</a:t>
                      </a:r>
                      <a:r>
                        <a:rPr lang="ru-RU" sz="1000" b="1" i="0" u="none" strike="noStrike" kern="1200" dirty="0" err="1">
                          <a:solidFill>
                            <a:srgbClr val="000000"/>
                          </a:solidFill>
                          <a:latin typeface="Times New Roman"/>
                          <a:ea typeface="+mn-ea"/>
                          <a:cs typeface="+mn-cs"/>
                        </a:rPr>
                        <a:t>подуслуг</a:t>
                      </a:r>
                      <a:r>
                        <a:rPr lang="ru-RU" sz="1000" b="1" i="0" u="none" strike="noStrike" kern="1200" dirty="0">
                          <a:solidFill>
                            <a:srgbClr val="000000"/>
                          </a:solidFill>
                          <a:latin typeface="Times New Roman"/>
                          <a:ea typeface="+mn-ea"/>
                          <a:cs typeface="+mn-cs"/>
                        </a:rPr>
                        <a:t>»</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Установление требования к документу, подтверждающему правомочие заявителя соответствующей категории на получение «</a:t>
                      </a:r>
                      <a:r>
                        <a:rPr lang="ru-RU" sz="1000" b="1" i="0" u="none" strike="noStrike" kern="1200" dirty="0" err="1">
                          <a:solidFill>
                            <a:srgbClr val="000000"/>
                          </a:solidFill>
                          <a:latin typeface="Times New Roman"/>
                          <a:ea typeface="+mn-ea"/>
                          <a:cs typeface="+mn-cs"/>
                        </a:rPr>
                        <a:t>подуслуг</a:t>
                      </a:r>
                      <a:r>
                        <a:rPr lang="ru-RU" sz="1000" b="1" i="0" u="none" strike="noStrike" kern="1200" dirty="0">
                          <a:solidFill>
                            <a:srgbClr val="000000"/>
                          </a:solidFill>
                          <a:latin typeface="Times New Roman"/>
                          <a:ea typeface="+mn-ea"/>
                          <a:cs typeface="+mn-cs"/>
                        </a:rPr>
                        <a:t>»</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Наличие возможности подачи заявления на предоставление «</a:t>
                      </a:r>
                      <a:r>
                        <a:rPr lang="ru-RU" sz="1000" b="1" i="0" u="none" strike="noStrike" kern="1200" dirty="0" err="1">
                          <a:solidFill>
                            <a:srgbClr val="000000"/>
                          </a:solidFill>
                          <a:latin typeface="Times New Roman"/>
                          <a:ea typeface="+mn-ea"/>
                          <a:cs typeface="+mn-cs"/>
                        </a:rPr>
                        <a:t>подуслуг</a:t>
                      </a:r>
                      <a:r>
                        <a:rPr lang="ru-RU" sz="1000" b="1" i="0" u="none" strike="noStrike" kern="1200" dirty="0">
                          <a:solidFill>
                            <a:srgbClr val="000000"/>
                          </a:solidFill>
                          <a:latin typeface="Times New Roman"/>
                          <a:ea typeface="+mn-ea"/>
                          <a:cs typeface="+mn-cs"/>
                        </a:rPr>
                        <a:t>» представителями заявителя</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Исчерпывающий перечень лиц, имеющих право на подачу заявления от имени заявителя </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Наименование документа, подтверждающего право подачи заявления от имени заявителя</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Установленные требования к документу, подтверждающему право подачи заявления от имени заявителя</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67601">
                <a:tc>
                  <a:txBody>
                    <a:bodyPr/>
                    <a:lstStyle/>
                    <a:p>
                      <a:pPr marL="0" algn="ctr" defTabSz="914400" rtl="0" eaLnBrk="1" fontAlgn="t" latinLnBrk="0" hangingPunct="1">
                        <a:spcAft>
                          <a:spcPts val="0"/>
                        </a:spcAft>
                      </a:pPr>
                      <a:r>
                        <a:rPr lang="ru-RU" sz="1000" b="1" i="0" u="none" strike="noStrike" kern="1200">
                          <a:solidFill>
                            <a:srgbClr val="000000"/>
                          </a:solidFill>
                          <a:latin typeface="Times New Roman"/>
                          <a:ea typeface="+mn-ea"/>
                          <a:cs typeface="+mn-cs"/>
                        </a:rPr>
                        <a:t>1</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a:solidFill>
                            <a:srgbClr val="000000"/>
                          </a:solidFill>
                          <a:latin typeface="Times New Roman"/>
                          <a:ea typeface="+mn-ea"/>
                          <a:cs typeface="+mn-cs"/>
                        </a:rPr>
                        <a:t>2</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a:solidFill>
                            <a:srgbClr val="000000"/>
                          </a:solidFill>
                          <a:latin typeface="Times New Roman"/>
                          <a:ea typeface="+mn-ea"/>
                          <a:cs typeface="+mn-cs"/>
                        </a:rPr>
                        <a:t>3</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4</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5</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6</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7</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000" b="1" i="0" u="none" strike="noStrike" kern="1200" dirty="0">
                          <a:solidFill>
                            <a:srgbClr val="000000"/>
                          </a:solidFill>
                          <a:latin typeface="Times New Roman"/>
                          <a:ea typeface="+mn-ea"/>
                          <a:cs typeface="+mn-cs"/>
                        </a:rPr>
                        <a:t>8</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67601">
                <a:tc gridSpan="8">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00" b="1" dirty="0" smtClean="0">
                          <a:latin typeface="Times New Roman"/>
                          <a:ea typeface="Times New Roman"/>
                        </a:rPr>
                        <a:t>1.Предоставление информации о ходе исполнительного производства</a:t>
                      </a:r>
                      <a:endParaRPr lang="ru-RU" sz="1000" b="1" kern="1200" dirty="0" smtClean="0">
                        <a:solidFill>
                          <a:schemeClr val="tx1"/>
                        </a:solidFill>
                        <a:latin typeface="Times New Roman"/>
                        <a:ea typeface="Times New Roman"/>
                        <a:cs typeface="+mn-cs"/>
                      </a:endParaRP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996003">
                <a:tc rowSpan="4">
                  <a:txBody>
                    <a:bodyPr/>
                    <a:lstStyle/>
                    <a:p>
                      <a:pPr marL="342900" lvl="0" indent="-342900">
                        <a:spcAft>
                          <a:spcPts val="0"/>
                        </a:spcAft>
                        <a:buFont typeface="+mj-lt"/>
                        <a:buNone/>
                        <a:tabLst>
                          <a:tab pos="457200" algn="l"/>
                        </a:tabLst>
                      </a:pPr>
                      <a:r>
                        <a:rPr lang="ru-RU" sz="1000" dirty="0" smtClean="0">
                          <a:latin typeface="Times New Roman"/>
                          <a:ea typeface="Times New Roman"/>
                        </a:rPr>
                        <a:t>1</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just">
                        <a:spcAft>
                          <a:spcPts val="0"/>
                        </a:spcAft>
                      </a:pPr>
                      <a:r>
                        <a:rPr lang="ru-RU" sz="1000" dirty="0">
                          <a:latin typeface="Times New Roman"/>
                          <a:ea typeface="Times New Roman"/>
                        </a:rPr>
                        <a:t>Физические </a:t>
                      </a:r>
                      <a:r>
                        <a:rPr lang="ru-RU" sz="1000" dirty="0" smtClean="0">
                          <a:latin typeface="Times New Roman"/>
                          <a:ea typeface="Times New Roman"/>
                        </a:rPr>
                        <a:t>лица</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000" spc="-20" dirty="0" smtClean="0">
                          <a:latin typeface="Times New Roman"/>
                          <a:ea typeface="Times New Roman"/>
                        </a:rPr>
                        <a:t>1.1. Документ, удостоверяющий личность:</a:t>
                      </a:r>
                    </a:p>
                    <a:p>
                      <a:pPr algn="just">
                        <a:spcAft>
                          <a:spcPts val="0"/>
                        </a:spcAft>
                      </a:pPr>
                      <a:endParaRPr lang="ru-RU" sz="1000" spc="-20" dirty="0" smtClean="0">
                        <a:latin typeface="Times New Roman"/>
                        <a:ea typeface="Times New Roman"/>
                      </a:endParaRPr>
                    </a:p>
                    <a:p>
                      <a:pPr algn="just">
                        <a:spcAft>
                          <a:spcPts val="0"/>
                        </a:spcAft>
                      </a:pPr>
                      <a:r>
                        <a:rPr lang="ru-RU" sz="1000" spc="-20" dirty="0" smtClean="0">
                          <a:latin typeface="Times New Roman"/>
                          <a:ea typeface="Times New Roman"/>
                        </a:rPr>
                        <a:t>1.1.1. Паспорт гражданина РФ</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0" i="0" u="none" strike="noStrike" dirty="0" smtClean="0">
                          <a:solidFill>
                            <a:srgbClr val="000000"/>
                          </a:solidFill>
                          <a:latin typeface="Times New Roman"/>
                        </a:rPr>
                        <a:t> </a:t>
                      </a:r>
                      <a:r>
                        <a:rPr lang="ru-RU" sz="1000" kern="1200" spc="-20" dirty="0" smtClean="0">
                          <a:solidFill>
                            <a:schemeClr val="tx1"/>
                          </a:solidFill>
                          <a:latin typeface="Times New Roman"/>
                          <a:ea typeface="Times New Roman"/>
                          <a:cs typeface="+mn-cs"/>
                        </a:rPr>
                        <a:t> 1. Должен быть действительным на срок обращения за предоставлением </a:t>
                      </a:r>
                      <a:r>
                        <a:rPr lang="ru-RU" sz="1000" kern="1200" spc="-20" dirty="0" err="1" smtClean="0">
                          <a:solidFill>
                            <a:schemeClr val="tx1"/>
                          </a:solidFill>
                          <a:latin typeface="Times New Roman"/>
                          <a:ea typeface="Times New Roman"/>
                          <a:cs typeface="+mn-cs"/>
                        </a:rPr>
                        <a:t>госуслуги</a:t>
                      </a:r>
                      <a:r>
                        <a:rPr lang="ru-RU" sz="1000" kern="1200" spc="-20" dirty="0" smtClean="0">
                          <a:solidFill>
                            <a:schemeClr val="tx1"/>
                          </a:solidFill>
                          <a:latin typeface="Times New Roman"/>
                          <a:ea typeface="Times New Roman"/>
                          <a:cs typeface="+mn-cs"/>
                        </a:rPr>
                        <a:t>.</a:t>
                      </a:r>
                    </a:p>
                    <a:p>
                      <a:r>
                        <a:rPr lang="ru-RU" sz="1000" kern="1200" spc="-20" dirty="0" smtClean="0">
                          <a:solidFill>
                            <a:schemeClr val="tx1"/>
                          </a:solidFill>
                          <a:latin typeface="Times New Roman"/>
                          <a:ea typeface="Times New Roman"/>
                          <a:cs typeface="+mn-cs"/>
                        </a:rPr>
                        <a:t>2. Не должен содержать подчисток, приписок, зачеркнутых слов и других исправлений.</a:t>
                      </a:r>
                    </a:p>
                    <a:p>
                      <a:r>
                        <a:rPr lang="ru-RU" sz="1000" kern="1200" spc="-20" dirty="0" smtClean="0">
                          <a:solidFill>
                            <a:schemeClr val="tx1"/>
                          </a:solidFill>
                          <a:latin typeface="Times New Roman"/>
                          <a:ea typeface="Times New Roman"/>
                          <a:cs typeface="+mn-cs"/>
                        </a:rPr>
                        <a:t>3. Не должен иметь повреждений, наличие которых не позволяет однозначно истолковать их содержание.</a:t>
                      </a:r>
                    </a:p>
                    <a:p>
                      <a:r>
                        <a:rPr lang="ru-RU" sz="1000" kern="1200" spc="-20" dirty="0" smtClean="0">
                          <a:solidFill>
                            <a:schemeClr val="tx1"/>
                          </a:solidFill>
                          <a:latin typeface="Times New Roman"/>
                          <a:ea typeface="Times New Roman"/>
                          <a:cs typeface="+mn-cs"/>
                        </a:rPr>
                        <a:t>4. Копия документа, не заверенная нотариусом, представляется  заявителем с предъявлением подлинника.</a:t>
                      </a:r>
                      <a:endParaRPr lang="ru-RU" sz="1000" kern="1200" spc="-2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spcAft>
                          <a:spcPts val="0"/>
                        </a:spcAft>
                      </a:pPr>
                      <a:r>
                        <a:rPr lang="ru-RU" sz="1000" dirty="0">
                          <a:latin typeface="Times New Roman"/>
                          <a:ea typeface="Times New Roman"/>
                        </a:rPr>
                        <a:t>Имеется</a:t>
                      </a: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just">
                        <a:spcAft>
                          <a:spcPts val="0"/>
                        </a:spcAft>
                      </a:pPr>
                      <a:r>
                        <a:rPr lang="ru-RU" sz="1000" dirty="0" smtClean="0">
                          <a:latin typeface="Times New Roman"/>
                          <a:ea typeface="Times New Roman"/>
                        </a:rPr>
                        <a:t>1.Уполномоченные представители (любые дееспособные физические лица, достигшие 18 лет)</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tx1"/>
                          </a:solidFill>
                          <a:latin typeface="Times New Roman"/>
                          <a:ea typeface="Times New Roman"/>
                          <a:cs typeface="+mn-cs"/>
                        </a:rPr>
                        <a:t>1.1. Документ, удостоверяющий личность:</a:t>
                      </a:r>
                    </a:p>
                    <a:p>
                      <a:pPr marL="0" marR="0" indent="0" algn="just" defTabSz="914400" rtl="0" eaLnBrk="1" fontAlgn="auto" latinLnBrk="0" hangingPunct="1">
                        <a:lnSpc>
                          <a:spcPct val="100000"/>
                        </a:lnSpc>
                        <a:spcBef>
                          <a:spcPts val="0"/>
                        </a:spcBef>
                        <a:spcAft>
                          <a:spcPts val="0"/>
                        </a:spcAft>
                        <a:buClrTx/>
                        <a:buSzTx/>
                        <a:buFontTx/>
                        <a:buNone/>
                        <a:tabLst/>
                        <a:defRPr/>
                      </a:pPr>
                      <a:endParaRPr lang="ru-RU" sz="1000" kern="1200" dirty="0" smtClean="0">
                        <a:solidFill>
                          <a:schemeClr val="tx1"/>
                        </a:solidFill>
                        <a:latin typeface="Times New Roman"/>
                        <a:ea typeface="Times New Roman"/>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tx1"/>
                          </a:solidFill>
                          <a:latin typeface="Times New Roman"/>
                          <a:ea typeface="Times New Roman"/>
                          <a:cs typeface="+mn-cs"/>
                        </a:rPr>
                        <a:t>1.1.1. Паспорт гражданина РФ</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000" dirty="0" smtClean="0">
                          <a:latin typeface="Times New Roman"/>
                          <a:ea typeface="Times New Roman"/>
                        </a:rPr>
                        <a:t>1. Должен быть действительным на срок обращения за предоставлением </a:t>
                      </a:r>
                      <a:r>
                        <a:rPr lang="ru-RU" sz="1000" dirty="0" err="1" smtClean="0">
                          <a:latin typeface="Times New Roman"/>
                          <a:ea typeface="Times New Roman"/>
                        </a:rPr>
                        <a:t>госуслуги</a:t>
                      </a:r>
                      <a:r>
                        <a:rPr lang="ru-RU" sz="1000" dirty="0" smtClean="0">
                          <a:latin typeface="Times New Roman"/>
                          <a:ea typeface="Times New Roman"/>
                        </a:rPr>
                        <a:t>.</a:t>
                      </a:r>
                    </a:p>
                    <a:p>
                      <a:pPr algn="just">
                        <a:spcAft>
                          <a:spcPts val="0"/>
                        </a:spcAft>
                      </a:pPr>
                      <a:r>
                        <a:rPr lang="ru-RU" sz="1000" dirty="0" smtClean="0">
                          <a:latin typeface="Times New Roman"/>
                          <a:ea typeface="Times New Roman"/>
                        </a:rPr>
                        <a:t>2. Не должен содержать подчисток, приписок, зачеркнутых слов и других исправлений.</a:t>
                      </a:r>
                    </a:p>
                    <a:p>
                      <a:pPr algn="just">
                        <a:spcAft>
                          <a:spcPts val="0"/>
                        </a:spcAft>
                      </a:pPr>
                      <a:r>
                        <a:rPr lang="ru-RU" sz="1000" dirty="0" smtClean="0">
                          <a:latin typeface="Times New Roman"/>
                          <a:ea typeface="Times New Roman"/>
                        </a:rPr>
                        <a:t>3. Не должен иметь повреждений, наличие которых не позволяет однозначно истолковать их содержание.</a:t>
                      </a:r>
                    </a:p>
                    <a:p>
                      <a:pPr algn="just">
                        <a:spcAft>
                          <a:spcPts val="0"/>
                        </a:spcAft>
                      </a:pPr>
                      <a:r>
                        <a:rPr lang="ru-RU" sz="1000" dirty="0" smtClean="0">
                          <a:latin typeface="Times New Roman"/>
                          <a:ea typeface="Times New Roman"/>
                        </a:rPr>
                        <a:t>4. Копия документа, не заверенная нотариусом, представляется  заявителем с предъявлением подлинника.</a:t>
                      </a: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186">
                <a:tc vMerge="1">
                  <a:txBody>
                    <a:bodyPr/>
                    <a:lstStyle/>
                    <a:p>
                      <a:endParaRPr lang="ru-RU"/>
                    </a:p>
                  </a:txBody>
                  <a:tcPr/>
                </a:tc>
                <a:tc vMerge="1">
                  <a:txBody>
                    <a:bodyPr/>
                    <a:lstStyle/>
                    <a:p>
                      <a:endParaRPr lang="ru-RU"/>
                    </a:p>
                  </a:txBody>
                  <a:tcPr/>
                </a:tc>
                <a:tc rowSpan="2">
                  <a:txBody>
                    <a:bodyPr/>
                    <a:lstStyle/>
                    <a:p>
                      <a:pPr algn="just">
                        <a:spcAft>
                          <a:spcPts val="0"/>
                        </a:spcAft>
                      </a:pPr>
                      <a:r>
                        <a:rPr lang="ru-RU" sz="1000" dirty="0" smtClean="0">
                          <a:latin typeface="Times New Roman"/>
                          <a:ea typeface="Times New Roman"/>
                        </a:rPr>
                        <a:t>1.1.2. Временное удостоверение личности гражданина РФ</a:t>
                      </a:r>
                      <a:endParaRPr lang="ru-RU" sz="1000" kern="120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r>
                        <a:rPr lang="ru-RU" sz="1000" kern="1200" spc="-20" dirty="0" smtClean="0">
                          <a:solidFill>
                            <a:schemeClr val="tx1"/>
                          </a:solidFill>
                          <a:latin typeface="Times New Roman"/>
                          <a:ea typeface="Times New Roman"/>
                          <a:cs typeface="+mn-cs"/>
                        </a:rPr>
                        <a:t> 1. Должно быть действительным на срок обращения за предоставлением </a:t>
                      </a:r>
                      <a:r>
                        <a:rPr lang="ru-RU" sz="1000" kern="1200" spc="-20" dirty="0" err="1" smtClean="0">
                          <a:solidFill>
                            <a:schemeClr val="tx1"/>
                          </a:solidFill>
                          <a:latin typeface="Times New Roman"/>
                          <a:ea typeface="Times New Roman"/>
                          <a:cs typeface="+mn-cs"/>
                        </a:rPr>
                        <a:t>госуслуги</a:t>
                      </a:r>
                      <a:r>
                        <a:rPr lang="ru-RU" sz="1000" kern="1200" spc="-20" dirty="0" smtClean="0">
                          <a:solidFill>
                            <a:schemeClr val="tx1"/>
                          </a:solidFill>
                          <a:latin typeface="Times New Roman"/>
                          <a:ea typeface="Times New Roman"/>
                          <a:cs typeface="+mn-cs"/>
                        </a:rPr>
                        <a:t>.</a:t>
                      </a:r>
                    </a:p>
                    <a:p>
                      <a:pPr marL="0" algn="l" defTabSz="914400" rtl="0" eaLnBrk="1" latinLnBrk="0" hangingPunct="1"/>
                      <a:r>
                        <a:rPr lang="ru-RU" sz="1000" kern="1200" spc="-20" dirty="0" smtClean="0">
                          <a:solidFill>
                            <a:schemeClr val="tx1"/>
                          </a:solidFill>
                          <a:latin typeface="Times New Roman"/>
                          <a:ea typeface="Times New Roman"/>
                          <a:cs typeface="+mn-cs"/>
                        </a:rPr>
                        <a:t>2. Не должно содержать подчисток, приписок, зачеркнутых слов и других исправлений.</a:t>
                      </a:r>
                    </a:p>
                    <a:p>
                      <a:pPr marL="0" algn="l" defTabSz="914400" rtl="0" eaLnBrk="1" latinLnBrk="0" hangingPunct="1"/>
                      <a:r>
                        <a:rPr lang="ru-RU" sz="1000" kern="1200" spc="-20" dirty="0" smtClean="0">
                          <a:solidFill>
                            <a:schemeClr val="tx1"/>
                          </a:solidFill>
                          <a:latin typeface="Times New Roman"/>
                          <a:ea typeface="Times New Roman"/>
                          <a:cs typeface="+mn-cs"/>
                        </a:rPr>
                        <a:t>3. Не должно иметь повреждений, наличие которых не позволяет однозначно истолковать их содержание.</a:t>
                      </a: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000" dirty="0" smtClean="0">
                          <a:latin typeface="Times New Roman"/>
                          <a:ea typeface="Times New Roman"/>
                        </a:rPr>
                        <a:t>…</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000" dirty="0" smtClean="0">
                          <a:latin typeface="Times New Roman"/>
                          <a:ea typeface="Times New Roman"/>
                        </a:rPr>
                        <a:t>…</a:t>
                      </a: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2494">
                <a:tc vMerge="1">
                  <a:txBody>
                    <a:bodyPr/>
                    <a:lstStyle/>
                    <a:p>
                      <a:endParaRPr lang="ru-RU"/>
                    </a:p>
                  </a:txBody>
                  <a:tcPr/>
                </a:tc>
                <a:tc vMerge="1">
                  <a:txBody>
                    <a:bodyPr/>
                    <a:lstStyle/>
                    <a:p>
                      <a:endParaRPr lang="ru-RU"/>
                    </a:p>
                  </a:txBody>
                  <a:tcPr/>
                </a:tc>
                <a:tc vMerge="1">
                  <a:txBody>
                    <a:bodyPr/>
                    <a:lstStyle/>
                    <a:p>
                      <a:pPr algn="just">
                        <a:spcAft>
                          <a:spcPts val="0"/>
                        </a:spcAft>
                      </a:pPr>
                      <a:endParaRPr lang="ru-RU" sz="1000" kern="120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algn="l" defTabSz="914400" rtl="0" eaLnBrk="1" latinLnBrk="0" hangingPunct="1"/>
                      <a:endParaRPr lang="ru-RU" sz="1000" kern="1200" spc="-20" dirty="0" smtClean="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rowSpan="2">
                  <a:txBody>
                    <a:bodyPr/>
                    <a:lstStyle/>
                    <a:p>
                      <a:r>
                        <a:rPr lang="en-US" sz="1000" kern="1200" dirty="0" smtClean="0">
                          <a:solidFill>
                            <a:schemeClr val="tx1"/>
                          </a:solidFill>
                          <a:latin typeface="Times New Roman"/>
                          <a:ea typeface="Times New Roman"/>
                          <a:cs typeface="+mn-cs"/>
                        </a:rPr>
                        <a:t>1.2. </a:t>
                      </a:r>
                      <a:r>
                        <a:rPr lang="ru-RU" sz="1000" kern="1200" dirty="0" smtClean="0">
                          <a:solidFill>
                            <a:schemeClr val="tx1"/>
                          </a:solidFill>
                          <a:latin typeface="Times New Roman"/>
                          <a:ea typeface="Times New Roman"/>
                          <a:cs typeface="+mn-cs"/>
                        </a:rPr>
                        <a:t>Доверенность</a:t>
                      </a: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just" defTabSz="914400" rtl="0" eaLnBrk="1" latinLnBrk="0" hangingPunct="1">
                        <a:spcAft>
                          <a:spcPts val="0"/>
                        </a:spcAft>
                      </a:pPr>
                      <a:r>
                        <a:rPr lang="ru-RU" sz="1000" kern="1200" dirty="0" smtClean="0">
                          <a:solidFill>
                            <a:schemeClr val="tx1"/>
                          </a:solidFill>
                          <a:latin typeface="Times New Roman"/>
                          <a:ea typeface="Times New Roman"/>
                          <a:cs typeface="+mn-cs"/>
                        </a:rPr>
                        <a:t>При получении услуги представителем физического лица:</a:t>
                      </a:r>
                    </a:p>
                    <a:p>
                      <a:pPr marL="228600" indent="-228600" algn="just" defTabSz="914400" rtl="0" eaLnBrk="1" latinLnBrk="0" hangingPunct="1">
                        <a:spcAft>
                          <a:spcPts val="0"/>
                        </a:spcAft>
                        <a:buAutoNum type="arabicPeriod"/>
                      </a:pPr>
                      <a:r>
                        <a:rPr lang="ru-RU" sz="1000" kern="1200" dirty="0" smtClean="0">
                          <a:solidFill>
                            <a:schemeClr val="tx1"/>
                          </a:solidFill>
                          <a:latin typeface="Times New Roman"/>
                          <a:ea typeface="Times New Roman"/>
                          <a:cs typeface="+mn-cs"/>
                        </a:rPr>
                        <a:t>…..</a:t>
                      </a:r>
                    </a:p>
                    <a:p>
                      <a:pPr marL="228600" indent="-228600" algn="just" defTabSz="914400" rtl="0" eaLnBrk="1" latinLnBrk="0" hangingPunct="1">
                        <a:spcAft>
                          <a:spcPts val="0"/>
                        </a:spcAft>
                        <a:buAutoNum type="arabicPeriod"/>
                      </a:pPr>
                      <a:r>
                        <a:rPr lang="ru-RU" sz="1000" kern="1200" dirty="0" smtClean="0">
                          <a:solidFill>
                            <a:schemeClr val="tx1"/>
                          </a:solidFill>
                          <a:latin typeface="Times New Roman"/>
                          <a:ea typeface="Times New Roman"/>
                          <a:cs typeface="+mn-cs"/>
                        </a:rPr>
                        <a:t>…..</a:t>
                      </a:r>
                    </a:p>
                    <a:p>
                      <a:pPr marL="228600" indent="-228600" algn="just" defTabSz="914400" rtl="0" eaLnBrk="1" latinLnBrk="0" hangingPunct="1">
                        <a:spcAft>
                          <a:spcPts val="0"/>
                        </a:spcAft>
                        <a:buAutoNum type="arabicPeriod"/>
                      </a:pPr>
                      <a:r>
                        <a:rPr lang="ru-RU" sz="1000" kern="1200" dirty="0" smtClean="0">
                          <a:solidFill>
                            <a:schemeClr val="tx1"/>
                          </a:solidFill>
                          <a:latin typeface="Times New Roman"/>
                          <a:ea typeface="Times New Roman"/>
                          <a:cs typeface="+mn-cs"/>
                        </a:rPr>
                        <a:t>…..</a:t>
                      </a:r>
                    </a:p>
                    <a:p>
                      <a:pPr marL="228600" indent="-228600" algn="just" defTabSz="914400" rtl="0" eaLnBrk="1" latinLnBrk="0" hangingPunct="1">
                        <a:spcAft>
                          <a:spcPts val="0"/>
                        </a:spcAft>
                        <a:buAutoNum type="arabicPeriod"/>
                      </a:pPr>
                      <a:r>
                        <a:rPr lang="ru-RU" sz="1000" kern="1200" dirty="0" smtClean="0">
                          <a:solidFill>
                            <a:schemeClr val="tx1"/>
                          </a:solidFill>
                          <a:latin typeface="Times New Roman"/>
                          <a:ea typeface="Times New Roman"/>
                          <a:cs typeface="+mn-cs"/>
                        </a:rPr>
                        <a:t>При получении услуги представителем юридического лица:</a:t>
                      </a:r>
                    </a:p>
                    <a:p>
                      <a:pPr marL="228600" indent="-228600" algn="just" defTabSz="914400" rtl="0" eaLnBrk="1" latinLnBrk="0" hangingPunct="1">
                        <a:spcAft>
                          <a:spcPts val="0"/>
                        </a:spcAft>
                        <a:buAutoNum type="arabicPeriod"/>
                      </a:pPr>
                      <a:r>
                        <a:rPr lang="ru-RU" sz="1000" kern="1200" dirty="0" smtClean="0">
                          <a:solidFill>
                            <a:schemeClr val="tx1"/>
                          </a:solidFill>
                          <a:latin typeface="Times New Roman"/>
                          <a:ea typeface="Times New Roman"/>
                          <a:cs typeface="+mn-cs"/>
                        </a:rPr>
                        <a:t>…..</a:t>
                      </a:r>
                    </a:p>
                    <a:p>
                      <a:pPr marL="228600" indent="-228600" algn="just" defTabSz="914400" rtl="0" eaLnBrk="1" latinLnBrk="0" hangingPunct="1">
                        <a:spcAft>
                          <a:spcPts val="0"/>
                        </a:spcAft>
                        <a:buAutoNum type="arabicPeriod"/>
                      </a:pPr>
                      <a:r>
                        <a:rPr lang="ru-RU" sz="1000" kern="1200" dirty="0" smtClean="0">
                          <a:solidFill>
                            <a:schemeClr val="tx1"/>
                          </a:solidFill>
                          <a:latin typeface="Times New Roman"/>
                          <a:ea typeface="Times New Roman"/>
                          <a:cs typeface="+mn-cs"/>
                        </a:rPr>
                        <a:t>…..</a:t>
                      </a:r>
                    </a:p>
                    <a:p>
                      <a:pPr marL="228600" indent="-228600" algn="just" defTabSz="914400" rtl="0" eaLnBrk="1" latinLnBrk="0" hangingPunct="1">
                        <a:spcAft>
                          <a:spcPts val="0"/>
                        </a:spcAft>
                        <a:buAutoNum type="arabicPeriod"/>
                      </a:pPr>
                      <a:r>
                        <a:rPr lang="ru-RU" sz="1000" kern="1200" dirty="0" smtClean="0">
                          <a:solidFill>
                            <a:schemeClr val="tx1"/>
                          </a:solidFill>
                          <a:latin typeface="Times New Roman"/>
                          <a:ea typeface="Times New Roman"/>
                          <a:cs typeface="+mn-cs"/>
                        </a:rPr>
                        <a:t>…..</a:t>
                      </a: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9248">
                <a:tc vMerge="1">
                  <a:txBody>
                    <a:bodyPr/>
                    <a:lstStyle/>
                    <a:p>
                      <a:endParaRPr lang="ru-RU"/>
                    </a:p>
                  </a:txBody>
                  <a:tcPr/>
                </a:tc>
                <a:tc vMerge="1">
                  <a:txBody>
                    <a:bodyPr/>
                    <a:lstStyle/>
                    <a:p>
                      <a:endParaRPr lang="ru-RU"/>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tx1"/>
                          </a:solidFill>
                          <a:latin typeface="Times New Roman"/>
                          <a:ea typeface="Times New Roman"/>
                          <a:cs typeface="+mn-cs"/>
                        </a:rPr>
                        <a:t>1.1.3. Военный билет солдата, сержанта, старшины, прапорщика, мичмана и офицера запаса</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000" dirty="0" smtClean="0">
                          <a:latin typeface="Times New Roman"/>
                          <a:ea typeface="Times New Roman"/>
                        </a:rPr>
                        <a:t> 1. Должно быть действительным на срок обращения за предоставлением </a:t>
                      </a:r>
                      <a:r>
                        <a:rPr lang="ru-RU" sz="1000" dirty="0" err="1" smtClean="0">
                          <a:latin typeface="Times New Roman"/>
                          <a:ea typeface="Times New Roman"/>
                        </a:rPr>
                        <a:t>госуслуги</a:t>
                      </a:r>
                      <a:r>
                        <a:rPr lang="ru-RU" sz="1000" dirty="0" smtClean="0">
                          <a:latin typeface="Times New Roman"/>
                          <a:ea typeface="Times New Roman"/>
                        </a:rPr>
                        <a:t>.</a:t>
                      </a:r>
                    </a:p>
                    <a:p>
                      <a:pPr algn="just">
                        <a:spcAft>
                          <a:spcPts val="0"/>
                        </a:spcAft>
                      </a:pPr>
                      <a:r>
                        <a:rPr lang="ru-RU" sz="1000" dirty="0" smtClean="0">
                          <a:latin typeface="Times New Roman"/>
                          <a:ea typeface="Times New Roman"/>
                        </a:rPr>
                        <a:t>2. Не должно содержать подчисток, приписок, зачеркнутых слов и других исправлений.</a:t>
                      </a:r>
                    </a:p>
                    <a:p>
                      <a:pPr algn="just">
                        <a:spcAft>
                          <a:spcPts val="0"/>
                        </a:spcAft>
                      </a:pPr>
                      <a:r>
                        <a:rPr lang="ru-RU" sz="1000" dirty="0" smtClean="0">
                          <a:latin typeface="Times New Roman"/>
                          <a:ea typeface="Times New Roman"/>
                        </a:rPr>
                        <a:t>3. Не должно иметь повреждений, наличие которых не позволяет однозначно истолковать их содержание.</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203523">
                <a:tc>
                  <a:txBody>
                    <a:bodyPr/>
                    <a:lstStyle/>
                    <a:p>
                      <a:pPr marL="342900" lvl="0" indent="-342900">
                        <a:spcAft>
                          <a:spcPts val="0"/>
                        </a:spcAft>
                        <a:buFont typeface="+mj-lt"/>
                        <a:buNone/>
                        <a:tabLst>
                          <a:tab pos="457200" algn="l"/>
                        </a:tabLst>
                      </a:pPr>
                      <a:r>
                        <a:rPr lang="ru-RU" sz="1000" dirty="0" smtClean="0">
                          <a:latin typeface="Times New Roman"/>
                          <a:ea typeface="Times New Roman"/>
                        </a:rPr>
                        <a:t>…</a:t>
                      </a:r>
                      <a:endParaRPr lang="ru-RU" sz="10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tx1"/>
                          </a:solidFill>
                          <a:latin typeface="Times New Roman"/>
                          <a:ea typeface="Times New Roman"/>
                          <a:cs typeface="+mn-cs"/>
                        </a:rPr>
                        <a:t>…</a:t>
                      </a:r>
                      <a:endParaRPr lang="ru-RU" sz="1000" kern="120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defTabSz="914400" rtl="0" eaLnBrk="1" latinLnBrk="0" hangingPunct="1">
                        <a:spcAft>
                          <a:spcPts val="0"/>
                        </a:spcAft>
                      </a:pPr>
                      <a:r>
                        <a:rPr lang="ru-RU" sz="1000" kern="1200" spc="-20" dirty="0" smtClean="0">
                          <a:solidFill>
                            <a:schemeClr val="tx1"/>
                          </a:solidFill>
                          <a:latin typeface="Times New Roman"/>
                          <a:ea typeface="Times New Roman"/>
                          <a:cs typeface="+mn-cs"/>
                        </a:rPr>
                        <a:t>…</a:t>
                      </a:r>
                      <a:endParaRPr lang="ru-RU" sz="1000" kern="1200" spc="-2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smtClean="0"/>
                        <a:t>…</a:t>
                      </a:r>
                      <a:endParaRPr lang="ru-RU" sz="1000" dirty="0"/>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smtClean="0"/>
                        <a:t>….</a:t>
                      </a:r>
                      <a:endParaRPr lang="ru-RU" sz="1000" dirty="0"/>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smtClean="0"/>
                        <a:t>…</a:t>
                      </a:r>
                      <a:endParaRPr lang="ru-RU" sz="1000" dirty="0"/>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smtClean="0"/>
                        <a:t>…</a:t>
                      </a:r>
                      <a:endParaRPr lang="ru-RU" sz="1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smtClean="0"/>
                        <a:t>…</a:t>
                      </a:r>
                      <a:endParaRPr lang="ru-RU" sz="1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solidFill>
                  <a:prstClr val="white"/>
                </a:solidFill>
              </a:rPr>
              <a:pPr/>
              <a:t>12</a:t>
            </a:fld>
            <a:endParaRPr lang="ru-RU" dirty="0">
              <a:solidFill>
                <a:prstClr val="white"/>
              </a:solidFill>
            </a:endParaRPr>
          </a:p>
        </p:txBody>
      </p:sp>
      <p:graphicFrame>
        <p:nvGraphicFramePr>
          <p:cNvPr id="5" name="Таблица 4"/>
          <p:cNvGraphicFramePr>
            <a:graphicFrameLocks noGrp="1"/>
          </p:cNvGraphicFramePr>
          <p:nvPr/>
        </p:nvGraphicFramePr>
        <p:xfrm>
          <a:off x="256517" y="604374"/>
          <a:ext cx="11679294" cy="5880463"/>
        </p:xfrm>
        <a:graphic>
          <a:graphicData uri="http://schemas.openxmlformats.org/drawingml/2006/table">
            <a:tbl>
              <a:tblPr/>
              <a:tblGrid>
                <a:gridCol w="287085"/>
                <a:gridCol w="1641992"/>
                <a:gridCol w="1286051"/>
                <a:gridCol w="1071710"/>
                <a:gridCol w="1143157"/>
                <a:gridCol w="1143157"/>
                <a:gridCol w="1214604"/>
                <a:gridCol w="3891538"/>
              </a:tblGrid>
              <a:tr h="1843613">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 </a:t>
                      </a:r>
                      <a:r>
                        <a:rPr lang="ru-RU" sz="1100" b="1" i="0" u="none" strike="noStrike" kern="1200" dirty="0" err="1">
                          <a:solidFill>
                            <a:srgbClr val="000000"/>
                          </a:solidFill>
                          <a:latin typeface="Times New Roman"/>
                          <a:ea typeface="+mn-ea"/>
                          <a:cs typeface="+mn-cs"/>
                        </a:rPr>
                        <a:t>п</a:t>
                      </a:r>
                      <a:r>
                        <a:rPr lang="ru-RU" sz="1100" b="1" i="0" u="none" strike="noStrike" kern="1200" dirty="0">
                          <a:solidFill>
                            <a:srgbClr val="000000"/>
                          </a:solidFill>
                          <a:latin typeface="Times New Roman"/>
                          <a:ea typeface="+mn-ea"/>
                          <a:cs typeface="+mn-cs"/>
                        </a:rPr>
                        <a:t>/</a:t>
                      </a:r>
                      <a:r>
                        <a:rPr lang="ru-RU" sz="1100" b="1" i="0" u="none" strike="noStrike" kern="1200" dirty="0" err="1">
                          <a:solidFill>
                            <a:srgbClr val="000000"/>
                          </a:solidFill>
                          <a:latin typeface="Times New Roman"/>
                          <a:ea typeface="+mn-ea"/>
                          <a:cs typeface="+mn-cs"/>
                        </a:rPr>
                        <a:t>п</a:t>
                      </a:r>
                      <a:endParaRPr lang="ru-RU" sz="1100" b="1" i="0" u="none" strike="noStrike" kern="1200" dirty="0">
                        <a:solidFill>
                          <a:srgbClr val="000000"/>
                        </a:solidFill>
                        <a:latin typeface="Times New Roman"/>
                        <a:ea typeface="+mn-ea"/>
                        <a:cs typeface="+mn-cs"/>
                      </a:endParaRP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Категории лиц, имеющих право на получение «</a:t>
                      </a:r>
                      <a:r>
                        <a:rPr lang="ru-RU" sz="1100" b="1" i="0" u="none" strike="noStrike" kern="1200" dirty="0" err="1">
                          <a:solidFill>
                            <a:srgbClr val="000000"/>
                          </a:solidFill>
                          <a:latin typeface="Times New Roman"/>
                          <a:ea typeface="+mn-ea"/>
                          <a:cs typeface="+mn-cs"/>
                        </a:rPr>
                        <a:t>подуслуг</a:t>
                      </a:r>
                      <a:r>
                        <a:rPr lang="ru-RU" sz="1100" b="1" i="0" u="none" strike="noStrike" kern="1200" dirty="0">
                          <a:solidFill>
                            <a:srgbClr val="000000"/>
                          </a:solidFill>
                          <a:latin typeface="Times New Roman"/>
                          <a:ea typeface="+mn-ea"/>
                          <a:cs typeface="+mn-cs"/>
                        </a:rPr>
                        <a:t>»</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Документ, подтверждающий правомочие заявителя соответствующей категории на получение «</a:t>
                      </a:r>
                      <a:r>
                        <a:rPr lang="ru-RU" sz="1100" b="1" i="0" u="none" strike="noStrike" kern="1200" dirty="0" err="1">
                          <a:solidFill>
                            <a:srgbClr val="000000"/>
                          </a:solidFill>
                          <a:latin typeface="Times New Roman"/>
                          <a:ea typeface="+mn-ea"/>
                          <a:cs typeface="+mn-cs"/>
                        </a:rPr>
                        <a:t>подуслуг</a:t>
                      </a:r>
                      <a:r>
                        <a:rPr lang="ru-RU" sz="1100" b="1" i="0" u="none" strike="noStrike" kern="1200" dirty="0">
                          <a:solidFill>
                            <a:srgbClr val="000000"/>
                          </a:solidFill>
                          <a:latin typeface="Times New Roman"/>
                          <a:ea typeface="+mn-ea"/>
                          <a:cs typeface="+mn-cs"/>
                        </a:rPr>
                        <a:t>»</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Установление требования к документу, подтверждающему правомочие заявителя соответствующей категории на получение «</a:t>
                      </a:r>
                      <a:r>
                        <a:rPr lang="ru-RU" sz="1100" b="1" i="0" u="none" strike="noStrike" kern="1200" dirty="0" err="1">
                          <a:solidFill>
                            <a:srgbClr val="000000"/>
                          </a:solidFill>
                          <a:latin typeface="Times New Roman"/>
                          <a:ea typeface="+mn-ea"/>
                          <a:cs typeface="+mn-cs"/>
                        </a:rPr>
                        <a:t>подуслуг</a:t>
                      </a:r>
                      <a:r>
                        <a:rPr lang="ru-RU" sz="1100" b="1" i="0" u="none" strike="noStrike" kern="1200" dirty="0">
                          <a:solidFill>
                            <a:srgbClr val="000000"/>
                          </a:solidFill>
                          <a:latin typeface="Times New Roman"/>
                          <a:ea typeface="+mn-ea"/>
                          <a:cs typeface="+mn-cs"/>
                        </a:rPr>
                        <a:t>»</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Наличие возможности подачи заявления на предоставление «</a:t>
                      </a:r>
                      <a:r>
                        <a:rPr lang="ru-RU" sz="1100" b="1" i="0" u="none" strike="noStrike" kern="1200" dirty="0" err="1">
                          <a:solidFill>
                            <a:srgbClr val="000000"/>
                          </a:solidFill>
                          <a:latin typeface="Times New Roman"/>
                          <a:ea typeface="+mn-ea"/>
                          <a:cs typeface="+mn-cs"/>
                        </a:rPr>
                        <a:t>подуслуг</a:t>
                      </a:r>
                      <a:r>
                        <a:rPr lang="ru-RU" sz="1100" b="1" i="0" u="none" strike="noStrike" kern="1200" dirty="0">
                          <a:solidFill>
                            <a:srgbClr val="000000"/>
                          </a:solidFill>
                          <a:latin typeface="Times New Roman"/>
                          <a:ea typeface="+mn-ea"/>
                          <a:cs typeface="+mn-cs"/>
                        </a:rPr>
                        <a:t>» представителями заявителя</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Исчерпывающий перечень лиц, имеющих право на подачу заявления от имени заявителя </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Наименование документа, подтверждающего право подачи заявления от имени заявителя</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Установленные требования к документу, подтверждающему право подачи заявления от имени заявителя</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67640">
                <a:tc>
                  <a:txBody>
                    <a:bodyPr/>
                    <a:lstStyle/>
                    <a:p>
                      <a:pPr marL="0" algn="ctr" defTabSz="914400" rtl="0" eaLnBrk="1" fontAlgn="t" latinLnBrk="0" hangingPunct="1">
                        <a:spcAft>
                          <a:spcPts val="0"/>
                        </a:spcAft>
                      </a:pPr>
                      <a:r>
                        <a:rPr lang="ru-RU" sz="1100" b="1" i="0" u="none" strike="noStrike" kern="1200">
                          <a:solidFill>
                            <a:srgbClr val="000000"/>
                          </a:solidFill>
                          <a:latin typeface="Times New Roman"/>
                          <a:ea typeface="+mn-ea"/>
                          <a:cs typeface="+mn-cs"/>
                        </a:rPr>
                        <a:t>1</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a:solidFill>
                            <a:srgbClr val="000000"/>
                          </a:solidFill>
                          <a:latin typeface="Times New Roman"/>
                          <a:ea typeface="+mn-ea"/>
                          <a:cs typeface="+mn-cs"/>
                        </a:rPr>
                        <a:t>2</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a:solidFill>
                            <a:srgbClr val="000000"/>
                          </a:solidFill>
                          <a:latin typeface="Times New Roman"/>
                          <a:ea typeface="+mn-ea"/>
                          <a:cs typeface="+mn-cs"/>
                        </a:rPr>
                        <a:t>3</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a:solidFill>
                            <a:srgbClr val="000000"/>
                          </a:solidFill>
                          <a:latin typeface="Times New Roman"/>
                          <a:ea typeface="+mn-ea"/>
                          <a:cs typeface="+mn-cs"/>
                        </a:rPr>
                        <a:t>4</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a:solidFill>
                            <a:srgbClr val="000000"/>
                          </a:solidFill>
                          <a:latin typeface="Times New Roman"/>
                          <a:ea typeface="+mn-ea"/>
                          <a:cs typeface="+mn-cs"/>
                        </a:rPr>
                        <a:t>5</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a:solidFill>
                            <a:srgbClr val="000000"/>
                          </a:solidFill>
                          <a:latin typeface="Times New Roman"/>
                          <a:ea typeface="+mn-ea"/>
                          <a:cs typeface="+mn-cs"/>
                        </a:rPr>
                        <a:t>6</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a:solidFill>
                            <a:srgbClr val="000000"/>
                          </a:solidFill>
                          <a:latin typeface="Times New Roman"/>
                          <a:ea typeface="+mn-ea"/>
                          <a:cs typeface="+mn-cs"/>
                        </a:rPr>
                        <a:t>7</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spcAft>
                          <a:spcPts val="0"/>
                        </a:spcAft>
                      </a:pPr>
                      <a:r>
                        <a:rPr lang="ru-RU" sz="1100" b="1" i="0" u="none" strike="noStrike" kern="1200" dirty="0">
                          <a:solidFill>
                            <a:srgbClr val="000000"/>
                          </a:solidFill>
                          <a:latin typeface="Times New Roman"/>
                          <a:ea typeface="+mn-ea"/>
                          <a:cs typeface="+mn-cs"/>
                        </a:rPr>
                        <a:t>8</a:t>
                      </a:r>
                    </a:p>
                  </a:txBody>
                  <a:tcPr marL="52975" marR="52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67640">
                <a:tc gridSpan="8">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dirty="0" smtClean="0">
                          <a:latin typeface="Times New Roman"/>
                          <a:ea typeface="Times New Roman"/>
                        </a:rPr>
                        <a:t>1.Предоставление информации о ходе исполнительного производства</a:t>
                      </a:r>
                      <a:endParaRPr lang="ru-RU" sz="1100" b="1" kern="1200" dirty="0" smtClean="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135163">
                <a:tc rowSpan="3">
                  <a:txBody>
                    <a:bodyPr/>
                    <a:lstStyle/>
                    <a:p>
                      <a:pPr marL="342900" lvl="0" indent="-342900">
                        <a:spcAft>
                          <a:spcPts val="0"/>
                        </a:spcAft>
                        <a:buFont typeface="+mj-lt"/>
                        <a:buNone/>
                        <a:tabLst>
                          <a:tab pos="457200" algn="l"/>
                        </a:tabLst>
                      </a:pPr>
                      <a:r>
                        <a:rPr lang="ru-RU" sz="1100" dirty="0" smtClean="0">
                          <a:latin typeface="Times New Roman"/>
                          <a:ea typeface="Times New Roman"/>
                        </a:rPr>
                        <a:t>2</a:t>
                      </a:r>
                      <a:endParaRPr lang="ru-RU" sz="11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tx1"/>
                          </a:solidFill>
                          <a:latin typeface="Times New Roman"/>
                          <a:ea typeface="Times New Roman"/>
                          <a:cs typeface="+mn-cs"/>
                        </a:rPr>
                        <a:t>Юридические лица (за исключением государственных органов и их территориальных органов, органов государственных внебюджетных фондов и их территориальных органов, органов местного самоуправления)</a:t>
                      </a:r>
                      <a:endParaRPr lang="ru-RU" sz="1100" kern="120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spc="-20" dirty="0" smtClean="0">
                          <a:solidFill>
                            <a:schemeClr val="tx1"/>
                          </a:solidFill>
                          <a:latin typeface="Times New Roman"/>
                          <a:ea typeface="Times New Roman"/>
                          <a:cs typeface="+mn-cs"/>
                        </a:rPr>
                        <a:t>-</a:t>
                      </a:r>
                      <a:endParaRPr lang="ru-RU" sz="1100" kern="1200" spc="-2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r>
                        <a:rPr lang="ru-RU" sz="1100" u="none" kern="1200" dirty="0" smtClean="0">
                          <a:solidFill>
                            <a:schemeClr val="tx1"/>
                          </a:solidFill>
                          <a:latin typeface="Times New Roman"/>
                          <a:ea typeface="Times New Roman"/>
                          <a:cs typeface="+mn-cs"/>
                        </a:rPr>
                        <a:t>-</a:t>
                      </a:r>
                      <a:endParaRPr lang="ru-RU" sz="1100" u="none" kern="120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lang="ru-RU" sz="1100" kern="1200" dirty="0" smtClean="0">
                          <a:solidFill>
                            <a:schemeClr val="tx1"/>
                          </a:solidFill>
                          <a:latin typeface="Times New Roman"/>
                          <a:ea typeface="Times New Roman"/>
                          <a:cs typeface="+mn-cs"/>
                        </a:rPr>
                        <a:t>Имеется</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lang="ru-RU" sz="1100" kern="1200" dirty="0" smtClean="0">
                          <a:solidFill>
                            <a:schemeClr val="tx1"/>
                          </a:solidFill>
                          <a:latin typeface="Times New Roman"/>
                          <a:ea typeface="Times New Roman"/>
                          <a:cs typeface="+mn-cs"/>
                        </a:rPr>
                        <a:t>1.Законные представители (любые лица, имеющие право действовать от имени юридического лица без доверенности)</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kern="1200" dirty="0" smtClean="0">
                          <a:solidFill>
                            <a:schemeClr val="tx1"/>
                          </a:solidFill>
                          <a:latin typeface="Times New Roman"/>
                          <a:ea typeface="Times New Roman"/>
                          <a:cs typeface="+mn-cs"/>
                        </a:rPr>
                        <a:t>1.1. Документ, удостоверяющий личность:</a:t>
                      </a:r>
                    </a:p>
                    <a:p>
                      <a:pPr algn="l">
                        <a:spcAft>
                          <a:spcPts val="0"/>
                        </a:spcAft>
                      </a:pPr>
                      <a:endParaRPr lang="ru-RU" sz="1100" kern="1200" dirty="0" smtClean="0">
                        <a:solidFill>
                          <a:schemeClr val="tx1"/>
                        </a:solidFill>
                        <a:latin typeface="Times New Roman"/>
                        <a:ea typeface="Times New Roman"/>
                        <a:cs typeface="+mn-cs"/>
                      </a:endParaRPr>
                    </a:p>
                    <a:p>
                      <a:pPr algn="l">
                        <a:spcAft>
                          <a:spcPts val="0"/>
                        </a:spcAft>
                      </a:pPr>
                      <a:r>
                        <a:rPr lang="ru-RU" sz="1100" kern="1200" dirty="0" smtClean="0">
                          <a:solidFill>
                            <a:schemeClr val="tx1"/>
                          </a:solidFill>
                          <a:latin typeface="Times New Roman"/>
                          <a:ea typeface="Times New Roman"/>
                          <a:cs typeface="+mn-cs"/>
                        </a:rPr>
                        <a:t>1.1.1. Паспорт гражданина РФ</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kern="1200" dirty="0" smtClean="0">
                          <a:solidFill>
                            <a:schemeClr val="tx1"/>
                          </a:solidFill>
                          <a:latin typeface="Times New Roman"/>
                          <a:ea typeface="Times New Roman"/>
                          <a:cs typeface="+mn-cs"/>
                        </a:rPr>
                        <a:t>1. Должен быть действительным на срок обращения за предоставлением </a:t>
                      </a:r>
                      <a:r>
                        <a:rPr lang="ru-RU" sz="1100" kern="1200" dirty="0" err="1" smtClean="0">
                          <a:solidFill>
                            <a:schemeClr val="tx1"/>
                          </a:solidFill>
                          <a:latin typeface="Times New Roman"/>
                          <a:ea typeface="Times New Roman"/>
                          <a:cs typeface="+mn-cs"/>
                        </a:rPr>
                        <a:t>госуслуги</a:t>
                      </a:r>
                      <a:r>
                        <a:rPr lang="ru-RU" sz="1100" kern="1200" dirty="0" smtClean="0">
                          <a:solidFill>
                            <a:schemeClr val="tx1"/>
                          </a:solidFill>
                          <a:latin typeface="Times New Roman"/>
                          <a:ea typeface="Times New Roman"/>
                          <a:cs typeface="+mn-cs"/>
                        </a:rPr>
                        <a:t>.</a:t>
                      </a:r>
                    </a:p>
                    <a:p>
                      <a:pPr algn="l">
                        <a:spcAft>
                          <a:spcPts val="0"/>
                        </a:spcAft>
                      </a:pPr>
                      <a:r>
                        <a:rPr lang="ru-RU" sz="1100" kern="1200" dirty="0" smtClean="0">
                          <a:solidFill>
                            <a:schemeClr val="tx1"/>
                          </a:solidFill>
                          <a:latin typeface="Times New Roman"/>
                          <a:ea typeface="Times New Roman"/>
                          <a:cs typeface="+mn-cs"/>
                        </a:rPr>
                        <a:t>2. Не должен содержать подчисток, приписок, зачеркнутых слов и других исправлений.</a:t>
                      </a:r>
                    </a:p>
                    <a:p>
                      <a:pPr algn="l">
                        <a:spcAft>
                          <a:spcPts val="0"/>
                        </a:spcAft>
                      </a:pPr>
                      <a:r>
                        <a:rPr lang="ru-RU" sz="1100" kern="1200" dirty="0" smtClean="0">
                          <a:solidFill>
                            <a:schemeClr val="tx1"/>
                          </a:solidFill>
                          <a:latin typeface="Times New Roman"/>
                          <a:ea typeface="Times New Roman"/>
                          <a:cs typeface="+mn-cs"/>
                        </a:rPr>
                        <a:t>3. Не должен иметь повреждений, наличие которых не позволяет однозначно истолковать их содержание.</a:t>
                      </a:r>
                    </a:p>
                    <a:p>
                      <a:pPr algn="l">
                        <a:spcAft>
                          <a:spcPts val="0"/>
                        </a:spcAft>
                      </a:pPr>
                      <a:r>
                        <a:rPr lang="ru-RU" sz="1100" kern="1200" dirty="0" smtClean="0">
                          <a:solidFill>
                            <a:schemeClr val="tx1"/>
                          </a:solidFill>
                          <a:latin typeface="Times New Roman"/>
                          <a:ea typeface="Times New Roman"/>
                          <a:cs typeface="+mn-cs"/>
                        </a:rPr>
                        <a:t>4. Копия документа, не заверенная нотариусом, представляется  заявителем с предъявлением подлинника.</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spcAft>
                          <a:spcPts val="0"/>
                        </a:spcAft>
                      </a:pPr>
                      <a:r>
                        <a:rPr lang="ru-RU" sz="1100" kern="1200" dirty="0" smtClean="0">
                          <a:solidFill>
                            <a:schemeClr val="tx1"/>
                          </a:solidFill>
                          <a:latin typeface="Times New Roman"/>
                          <a:ea typeface="Times New Roman"/>
                          <a:cs typeface="+mn-cs"/>
                        </a:rPr>
                        <a:t>…</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kern="1200" dirty="0" smtClean="0">
                          <a:solidFill>
                            <a:schemeClr val="tx1"/>
                          </a:solidFill>
                          <a:latin typeface="Times New Roman"/>
                          <a:ea typeface="Times New Roman"/>
                          <a:cs typeface="+mn-cs"/>
                        </a:rPr>
                        <a:t>…</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0606">
                <a:tc vMerge="1">
                  <a:txBody>
                    <a:bodyPr/>
                    <a:lstStyle/>
                    <a:p>
                      <a:pPr marL="342900" lvl="0" indent="-342900">
                        <a:spcAft>
                          <a:spcPts val="0"/>
                        </a:spcAft>
                        <a:buFont typeface="+mj-lt"/>
                        <a:buNone/>
                        <a:tabLst>
                          <a:tab pos="457200" algn="l"/>
                        </a:tabLst>
                      </a:pPr>
                      <a:endParaRPr lang="ru-RU" sz="1100" dirty="0">
                        <a:latin typeface="Times New Roman"/>
                        <a:ea typeface="Times New Roman"/>
                      </a:endParaRPr>
                    </a:p>
                  </a:txBody>
                  <a:tcPr marL="52968" marR="529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ru-RU" sz="1100" kern="1200" dirty="0">
                        <a:solidFill>
                          <a:schemeClr val="tx1"/>
                        </a:solidFill>
                        <a:latin typeface="Times New Roman"/>
                        <a:ea typeface="Times New Roman"/>
                        <a:cs typeface="+mn-cs"/>
                      </a:endParaRPr>
                    </a:p>
                  </a:txBody>
                  <a:tcPr marL="52968" marR="529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dirty="0"/>
                    </a:p>
                  </a:txBody>
                  <a:tcPr marL="52968" marR="529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dirty="0"/>
                    </a:p>
                  </a:txBody>
                  <a:tcPr marL="52968" marR="529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tx1"/>
                          </a:solidFill>
                          <a:latin typeface="Times New Roman"/>
                          <a:ea typeface="Times New Roman"/>
                          <a:cs typeface="+mn-cs"/>
                        </a:rPr>
                        <a:t>1.2. Документ, подтверждающий полномочия представителя заявителя:</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100" kern="1200" dirty="0" smtClean="0">
                        <a:solidFill>
                          <a:schemeClr val="tx1"/>
                        </a:solidFill>
                        <a:latin typeface="Times New Roman"/>
                        <a:ea typeface="Times New Roman"/>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tx1"/>
                          </a:solidFill>
                          <a:latin typeface="Times New Roman"/>
                          <a:ea typeface="Times New Roman"/>
                          <a:cs typeface="+mn-cs"/>
                        </a:rPr>
                        <a:t>1.2.1. Решение (приказ) о назначении или об избрании физического лица на должность</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ru-RU" sz="1100" kern="1200" dirty="0" smtClean="0">
                          <a:solidFill>
                            <a:schemeClr val="tx1"/>
                          </a:solidFill>
                          <a:latin typeface="Times New Roman"/>
                          <a:ea typeface="Times New Roman"/>
                          <a:cs typeface="+mn-cs"/>
                        </a:rPr>
                        <a:t> 1. Должно содержать подписи должностного лица, подготовившего документ, дату составления документа, печать организации (при наличии), выдавшей документ.</a:t>
                      </a:r>
                    </a:p>
                    <a:p>
                      <a:pPr marL="0" algn="l" defTabSz="914400" rtl="0" eaLnBrk="1" latinLnBrk="0" hangingPunct="1">
                        <a:spcAft>
                          <a:spcPts val="0"/>
                        </a:spcAft>
                      </a:pPr>
                      <a:r>
                        <a:rPr lang="ru-RU" sz="1100" kern="1200" dirty="0" smtClean="0">
                          <a:solidFill>
                            <a:schemeClr val="tx1"/>
                          </a:solidFill>
                          <a:latin typeface="Times New Roman"/>
                          <a:ea typeface="Times New Roman"/>
                          <a:cs typeface="+mn-cs"/>
                        </a:rPr>
                        <a:t>2. Должно содержать информацию о праве физического лица действовать от имени заявителя без доверенности (юр. лица).</a:t>
                      </a:r>
                    </a:p>
                    <a:p>
                      <a:pPr marL="0" algn="l" defTabSz="914400" rtl="0" eaLnBrk="1" latinLnBrk="0" hangingPunct="1">
                        <a:spcAft>
                          <a:spcPts val="0"/>
                        </a:spcAft>
                      </a:pPr>
                      <a:r>
                        <a:rPr lang="ru-RU" sz="1100" kern="1200" dirty="0" smtClean="0">
                          <a:solidFill>
                            <a:schemeClr val="tx1"/>
                          </a:solidFill>
                          <a:latin typeface="Times New Roman"/>
                          <a:ea typeface="Times New Roman"/>
                          <a:cs typeface="+mn-cs"/>
                        </a:rPr>
                        <a:t>3. Должно быть действительным на срок обращения за предоставлением </a:t>
                      </a:r>
                      <a:r>
                        <a:rPr lang="ru-RU" sz="1100" kern="1200" dirty="0" err="1" smtClean="0">
                          <a:solidFill>
                            <a:schemeClr val="tx1"/>
                          </a:solidFill>
                          <a:latin typeface="Times New Roman"/>
                          <a:ea typeface="Times New Roman"/>
                          <a:cs typeface="+mn-cs"/>
                        </a:rPr>
                        <a:t>госуслуги</a:t>
                      </a:r>
                      <a:r>
                        <a:rPr lang="ru-RU" sz="1100" kern="1200" dirty="0" smtClean="0">
                          <a:solidFill>
                            <a:schemeClr val="tx1"/>
                          </a:solidFill>
                          <a:latin typeface="Times New Roman"/>
                          <a:ea typeface="Times New Roman"/>
                          <a:cs typeface="+mn-cs"/>
                        </a:rPr>
                        <a:t>.</a:t>
                      </a:r>
                    </a:p>
                    <a:p>
                      <a:pPr marL="0" algn="l" defTabSz="914400" rtl="0" eaLnBrk="1" latinLnBrk="0" hangingPunct="1">
                        <a:spcAft>
                          <a:spcPts val="0"/>
                        </a:spcAft>
                      </a:pPr>
                      <a:r>
                        <a:rPr lang="ru-RU" sz="1100" kern="1200" dirty="0" smtClean="0">
                          <a:solidFill>
                            <a:schemeClr val="tx1"/>
                          </a:solidFill>
                          <a:latin typeface="Times New Roman"/>
                          <a:ea typeface="Times New Roman"/>
                          <a:cs typeface="+mn-cs"/>
                        </a:rPr>
                        <a:t>4. Не должно содержать подчисток, приписок, зачеркнутых слов и других исправлений.</a:t>
                      </a:r>
                    </a:p>
                    <a:p>
                      <a:pPr marL="0" algn="l" defTabSz="914400" rtl="0" eaLnBrk="1" latinLnBrk="0" hangingPunct="1">
                        <a:spcAft>
                          <a:spcPts val="0"/>
                        </a:spcAft>
                      </a:pPr>
                      <a:r>
                        <a:rPr lang="ru-RU" sz="1100" kern="1200" dirty="0" smtClean="0">
                          <a:solidFill>
                            <a:schemeClr val="tx1"/>
                          </a:solidFill>
                          <a:latin typeface="Times New Roman"/>
                          <a:ea typeface="Times New Roman"/>
                          <a:cs typeface="+mn-cs"/>
                        </a:rPr>
                        <a:t>5. Не должно иметь повреждений, наличие которых не позволяет однозначно истолковать их содержание.</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703">
                <a:tc>
                  <a:txBody>
                    <a:bodyPr/>
                    <a:lstStyle/>
                    <a:p>
                      <a:pPr marL="342900" lvl="0" indent="-342900">
                        <a:spcAft>
                          <a:spcPts val="0"/>
                        </a:spcAft>
                        <a:buFont typeface="+mj-lt"/>
                        <a:buNone/>
                        <a:tabLst>
                          <a:tab pos="457200" algn="l"/>
                        </a:tabLst>
                      </a:pPr>
                      <a:r>
                        <a:rPr lang="ru-RU" sz="1100" dirty="0" smtClean="0">
                          <a:latin typeface="Times New Roman"/>
                          <a:ea typeface="Times New Roman"/>
                        </a:rPr>
                        <a:t>…</a:t>
                      </a:r>
                      <a:endParaRPr lang="ru-RU" sz="1100" dirty="0">
                        <a:latin typeface="Times New Roman"/>
                        <a:ea typeface="Times New Roman"/>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tx1"/>
                          </a:solidFill>
                          <a:latin typeface="Times New Roman"/>
                          <a:ea typeface="Times New Roman"/>
                          <a:cs typeface="+mn-cs"/>
                        </a:rPr>
                        <a:t>…</a:t>
                      </a:r>
                      <a:endParaRPr lang="ru-RU" sz="1100" kern="120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spc="-20" dirty="0" smtClean="0">
                          <a:solidFill>
                            <a:schemeClr val="tx1"/>
                          </a:solidFill>
                          <a:latin typeface="Times New Roman"/>
                          <a:ea typeface="Times New Roman"/>
                          <a:cs typeface="+mn-cs"/>
                        </a:rPr>
                        <a:t>…</a:t>
                      </a:r>
                      <a:endParaRPr lang="ru-RU" sz="1100" kern="1200" spc="-2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ru-RU" sz="1100" u="none" kern="1200" dirty="0" smtClean="0">
                          <a:solidFill>
                            <a:schemeClr val="tx1"/>
                          </a:solidFill>
                          <a:latin typeface="Times New Roman"/>
                          <a:ea typeface="Times New Roman"/>
                          <a:cs typeface="+mn-cs"/>
                        </a:rPr>
                        <a:t>…</a:t>
                      </a:r>
                      <a:endParaRPr lang="ru-RU" sz="1100" u="none" kern="1200" dirty="0">
                        <a:solidFill>
                          <a:schemeClr val="tx1"/>
                        </a:solidFill>
                        <a:latin typeface="Times New Roman"/>
                        <a:ea typeface="Times New Roman"/>
                        <a:cs typeface="+mn-cs"/>
                      </a:endParaRPr>
                    </a:p>
                  </a:txBody>
                  <a:tcPr marL="52975" marR="52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kern="1200" dirty="0" smtClean="0">
                          <a:solidFill>
                            <a:schemeClr val="tx1"/>
                          </a:solidFill>
                          <a:latin typeface="Times New Roman"/>
                          <a:ea typeface="Times New Roman"/>
                          <a:cs typeface="+mn-cs"/>
                        </a:rPr>
                        <a:t>…</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kern="1200" dirty="0" smtClean="0">
                          <a:solidFill>
                            <a:schemeClr val="tx1"/>
                          </a:solidFill>
                          <a:latin typeface="Times New Roman"/>
                          <a:ea typeface="Times New Roman"/>
                          <a:cs typeface="+mn-cs"/>
                        </a:rPr>
                        <a:t>…</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kern="1200" dirty="0" smtClean="0">
                          <a:solidFill>
                            <a:schemeClr val="tx1"/>
                          </a:solidFill>
                          <a:latin typeface="Times New Roman"/>
                          <a:ea typeface="Times New Roman"/>
                          <a:cs typeface="+mn-cs"/>
                        </a:rPr>
                        <a:t>…</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ru-RU" sz="1100" kern="1200" dirty="0" smtClean="0">
                          <a:solidFill>
                            <a:schemeClr val="tx1"/>
                          </a:solidFill>
                          <a:latin typeface="Times New Roman"/>
                          <a:ea typeface="Times New Roman"/>
                          <a:cs typeface="+mn-cs"/>
                        </a:rPr>
                        <a:t>…</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Заголовок 1"/>
          <p:cNvSpPr txBox="1">
            <a:spLocks/>
          </p:cNvSpPr>
          <p:nvPr/>
        </p:nvSpPr>
        <p:spPr>
          <a:xfrm>
            <a:off x="2094951" y="215034"/>
            <a:ext cx="8286206" cy="403762"/>
          </a:xfrm>
          <a:prstGeom prst="rect">
            <a:avLst/>
          </a:prstGeom>
          <a:solidFill>
            <a:schemeClr val="bg1"/>
          </a:solidFill>
          <a:effectLst>
            <a:softEdge rad="31750"/>
          </a:effectLst>
        </p:spPr>
        <p:txBody>
          <a:bodyPr vert="horz" lIns="91440" tIns="45720" rIns="91440" bIns="45720" rtlCol="0" anchor="b">
            <a:noAutofit/>
          </a:bodyPr>
          <a:lstStyle/>
          <a:p>
            <a:pPr algn="ctr" defTabSz="914400">
              <a:lnSpc>
                <a:spcPct val="90000"/>
              </a:lnSpc>
              <a:spcBef>
                <a:spcPct val="0"/>
              </a:spcBef>
              <a:defRPr/>
            </a:pPr>
            <a:r>
              <a:rPr lang="ru-RU" sz="2200" b="1" cap="all" dirty="0" smtClean="0">
                <a:solidFill>
                  <a:srgbClr val="1F497D"/>
                </a:solidFill>
                <a:latin typeface="Calibri Light"/>
              </a:rPr>
              <a:t>Раздел 3</a:t>
            </a:r>
            <a:r>
              <a:rPr lang="ru-RU" sz="2800" cap="all" dirty="0" smtClean="0">
                <a:solidFill>
                  <a:srgbClr val="1F497D"/>
                </a:solidFill>
                <a:latin typeface="Calibri Light"/>
              </a:rPr>
              <a:t> «</a:t>
            </a:r>
            <a:r>
              <a:rPr lang="ru-RU" b="1" cap="all" dirty="0" smtClean="0">
                <a:solidFill>
                  <a:srgbClr val="1F497D"/>
                </a:solidFill>
                <a:latin typeface="Calibri Light"/>
              </a:rPr>
              <a:t>сведения о заявителях «</a:t>
            </a:r>
            <a:r>
              <a:rPr lang="ru-RU" b="1" cap="all" dirty="0" err="1" smtClean="0">
                <a:solidFill>
                  <a:srgbClr val="1F497D"/>
                </a:solidFill>
                <a:latin typeface="Calibri Light"/>
              </a:rPr>
              <a:t>подуслуги</a:t>
            </a:r>
            <a:r>
              <a:rPr lang="ru-RU" b="1" cap="all" dirty="0" smtClean="0">
                <a:solidFill>
                  <a:srgbClr val="1F497D"/>
                </a:solidFill>
                <a:latin typeface="Calibri Light"/>
              </a:rPr>
              <a:t>»</a:t>
            </a:r>
            <a:endParaRPr lang="ru-RU" sz="2800" b="1" cap="all" dirty="0">
              <a:solidFill>
                <a:srgbClr val="1F497D"/>
              </a:solidFill>
              <a:latin typeface="Calibri Light"/>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13</a:t>
            </a:fld>
            <a:endParaRPr lang="ru-RU" dirty="0"/>
          </a:p>
        </p:txBody>
      </p:sp>
      <p:sp>
        <p:nvSpPr>
          <p:cNvPr id="4" name="Заголовок 1"/>
          <p:cNvSpPr txBox="1">
            <a:spLocks/>
          </p:cNvSpPr>
          <p:nvPr/>
        </p:nvSpPr>
        <p:spPr>
          <a:xfrm>
            <a:off x="1942013" y="296885"/>
            <a:ext cx="8286206" cy="653142"/>
          </a:xfrm>
          <a:prstGeom prst="rect">
            <a:avLst/>
          </a:prstGeom>
          <a:solidFill>
            <a:schemeClr val="bg1"/>
          </a:solidFill>
          <a:effectLst>
            <a:softEdge rad="31750"/>
          </a:effectLst>
        </p:spPr>
        <p:txBody>
          <a:bodyPr vert="horz" lIns="91440" tIns="45720" rIns="91440" bIns="45720" rtlCol="0" anchor="b">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sz="3600" b="1" i="0" u="none" strike="noStrike" kern="1200" cap="all" spc="0" normalizeH="0" baseline="0" noProof="0" dirty="0" smtClean="0">
                <a:ln>
                  <a:noFill/>
                </a:ln>
                <a:solidFill>
                  <a:schemeClr val="tx2"/>
                </a:solidFill>
                <a:effectLst/>
                <a:uLnTx/>
                <a:uFillTx/>
                <a:latin typeface="+mj-lt"/>
                <a:ea typeface="+mj-ea"/>
                <a:cs typeface="+mj-cs"/>
              </a:rPr>
              <a:t>Раздел 3</a:t>
            </a:r>
            <a:r>
              <a:rPr kumimoji="0" lang="ru-RU" sz="2800" b="0" i="0" u="none" strike="noStrike" kern="1200" cap="all" spc="0" normalizeH="0" baseline="0" noProof="0" dirty="0" smtClean="0">
                <a:ln>
                  <a:noFill/>
                </a:ln>
                <a:solidFill>
                  <a:schemeClr val="tx2"/>
                </a:solidFill>
                <a:effectLst/>
                <a:uLnTx/>
                <a:uFillTx/>
                <a:latin typeface="+mj-lt"/>
                <a:ea typeface="+mj-ea"/>
                <a:cs typeface="+mj-cs"/>
              </a:rPr>
              <a:t>	</a:t>
            </a:r>
            <a:r>
              <a:rPr kumimoji="0" lang="ru-RU" sz="2800" b="0" i="0" u="none" strike="noStrike" kern="1200" cap="all" spc="0" normalizeH="0" noProof="0" dirty="0" smtClean="0">
                <a:ln>
                  <a:noFill/>
                </a:ln>
                <a:solidFill>
                  <a:schemeClr val="tx2"/>
                </a:solidFill>
                <a:effectLst/>
                <a:uLnTx/>
                <a:uFillTx/>
                <a:latin typeface="+mj-lt"/>
                <a:ea typeface="+mj-ea"/>
                <a:cs typeface="+mj-cs"/>
              </a:rPr>
              <a:t> «</a:t>
            </a:r>
            <a:r>
              <a:rPr kumimoji="0" lang="ru-RU" sz="2400" b="1" i="0" u="none" strike="noStrike" kern="1200" cap="all" spc="0" normalizeH="0" baseline="0" noProof="0" dirty="0" smtClean="0">
                <a:ln>
                  <a:noFill/>
                </a:ln>
                <a:solidFill>
                  <a:schemeClr val="tx2"/>
                </a:solidFill>
                <a:effectLst/>
                <a:uLnTx/>
                <a:uFillTx/>
                <a:latin typeface="+mj-lt"/>
                <a:ea typeface="+mj-ea"/>
                <a:cs typeface="+mj-cs"/>
              </a:rPr>
              <a:t>сведения о заявителях «</a:t>
            </a:r>
            <a:r>
              <a:rPr kumimoji="0" lang="ru-RU" sz="2400" b="1" i="0" u="none" strike="noStrike" kern="1200" cap="all" spc="0" normalizeH="0" baseline="0" noProof="0" dirty="0" err="1" smtClean="0">
                <a:ln>
                  <a:noFill/>
                </a:ln>
                <a:solidFill>
                  <a:schemeClr val="tx2"/>
                </a:solidFill>
                <a:effectLst/>
                <a:uLnTx/>
                <a:uFillTx/>
                <a:latin typeface="+mj-lt"/>
                <a:ea typeface="+mj-ea"/>
                <a:cs typeface="+mj-cs"/>
              </a:rPr>
              <a:t>подуслуги</a:t>
            </a:r>
            <a:r>
              <a:rPr kumimoji="0" lang="ru-RU" sz="2400" b="1" i="0" u="none" strike="noStrike" kern="1200" cap="all" spc="0" normalizeH="0" baseline="0" noProof="0" dirty="0" smtClean="0">
                <a:ln>
                  <a:noFill/>
                </a:ln>
                <a:solidFill>
                  <a:schemeClr val="tx2"/>
                </a:solidFill>
                <a:effectLst/>
                <a:uLnTx/>
                <a:uFillTx/>
                <a:latin typeface="+mj-lt"/>
                <a:ea typeface="+mj-ea"/>
                <a:cs typeface="+mj-cs"/>
              </a:rPr>
              <a:t>»</a:t>
            </a:r>
            <a:endParaRPr kumimoji="0" lang="ru-RU" sz="2800" b="1" i="0" u="none" strike="noStrike" kern="1200" cap="all" spc="0" normalizeH="0" baseline="0" noProof="0" dirty="0">
              <a:ln>
                <a:noFill/>
              </a:ln>
              <a:solidFill>
                <a:schemeClr val="tx2"/>
              </a:solidFill>
              <a:effectLst/>
              <a:uLnTx/>
              <a:uFillTx/>
              <a:latin typeface="+mj-lt"/>
              <a:ea typeface="+mj-ea"/>
              <a:cs typeface="+mj-cs"/>
            </a:endParaRPr>
          </a:p>
        </p:txBody>
      </p:sp>
      <p:sp>
        <p:nvSpPr>
          <p:cNvPr id="5" name="Прямоугольник 4"/>
          <p:cNvSpPr/>
          <p:nvPr/>
        </p:nvSpPr>
        <p:spPr>
          <a:xfrm>
            <a:off x="674279" y="964272"/>
            <a:ext cx="10702282" cy="584775"/>
          </a:xfrm>
          <a:prstGeom prst="rect">
            <a:avLst/>
          </a:prstGeom>
        </p:spPr>
        <p:txBody>
          <a:bodyPr wrap="square">
            <a:spAutoFit/>
          </a:bodyPr>
          <a:lstStyle/>
          <a:p>
            <a:pPr algn="ctr"/>
            <a:r>
              <a:rPr lang="ru-RU" sz="1400" b="1" cap="all" dirty="0" smtClean="0">
                <a:solidFill>
                  <a:schemeClr val="tx2"/>
                </a:solidFill>
                <a:latin typeface="+mj-lt"/>
                <a:ea typeface="+mj-ea"/>
                <a:cs typeface="+mj-cs"/>
              </a:rPr>
              <a:t>Другие  примеры категорий лиц, имеющих право на получение «</a:t>
            </a:r>
            <a:r>
              <a:rPr lang="ru-RU" sz="1400" b="1" cap="all" dirty="0" err="1" smtClean="0">
                <a:solidFill>
                  <a:schemeClr val="tx2"/>
                </a:solidFill>
                <a:latin typeface="+mj-lt"/>
                <a:ea typeface="+mj-ea"/>
                <a:cs typeface="+mj-cs"/>
              </a:rPr>
              <a:t>подуслуги</a:t>
            </a:r>
            <a:r>
              <a:rPr lang="ru-RU" sz="1400" b="1" cap="all" dirty="0" smtClean="0">
                <a:solidFill>
                  <a:schemeClr val="tx2"/>
                </a:solidFill>
                <a:latin typeface="+mj-lt"/>
                <a:ea typeface="+mj-ea"/>
                <a:cs typeface="+mj-cs"/>
              </a:rPr>
              <a:t>»:</a:t>
            </a:r>
          </a:p>
          <a:p>
            <a:pPr marL="342900" indent="-342900">
              <a:buAutoNum type="arabicPeriod"/>
            </a:pPr>
            <a:endParaRPr lang="ru-RU" dirty="0">
              <a:latin typeface="Times New Roman" pitchFamily="18" charset="0"/>
              <a:cs typeface="Times New Roman" pitchFamily="18" charset="0"/>
            </a:endParaRPr>
          </a:p>
        </p:txBody>
      </p:sp>
      <p:graphicFrame>
        <p:nvGraphicFramePr>
          <p:cNvPr id="12" name="Таблица 11"/>
          <p:cNvGraphicFramePr>
            <a:graphicFrameLocks noGrp="1"/>
          </p:cNvGraphicFramePr>
          <p:nvPr/>
        </p:nvGraphicFramePr>
        <p:xfrm>
          <a:off x="391887" y="1341913"/>
          <a:ext cx="11471563" cy="5012436"/>
        </p:xfrm>
        <a:graphic>
          <a:graphicData uri="http://schemas.openxmlformats.org/drawingml/2006/table">
            <a:tbl>
              <a:tblPr/>
              <a:tblGrid>
                <a:gridCol w="5566182"/>
                <a:gridCol w="5905381"/>
              </a:tblGrid>
              <a:tr h="683514">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1300" b="1" u="none" kern="1200" dirty="0">
                          <a:solidFill>
                            <a:schemeClr val="bg1"/>
                          </a:solidFill>
                          <a:latin typeface="Times New Roman" pitchFamily="18" charset="0"/>
                          <a:ea typeface="Calibri"/>
                          <a:cs typeface="Times New Roman" pitchFamily="18" charset="0"/>
                        </a:rPr>
                        <a:t>Наименование некоторых «</a:t>
                      </a:r>
                      <a:r>
                        <a:rPr lang="ru-RU" sz="1300" b="1" u="none" kern="1200" dirty="0" err="1">
                          <a:solidFill>
                            <a:schemeClr val="bg1"/>
                          </a:solidFill>
                          <a:latin typeface="Times New Roman" pitchFamily="18" charset="0"/>
                          <a:ea typeface="Calibri"/>
                          <a:cs typeface="Times New Roman" pitchFamily="18" charset="0"/>
                        </a:rPr>
                        <a:t>подуслуг</a:t>
                      </a:r>
                      <a:r>
                        <a:rPr lang="ru-RU" sz="1300" b="1" u="none" kern="1200" dirty="0" smtClean="0">
                          <a:solidFill>
                            <a:schemeClr val="bg1"/>
                          </a:solidFill>
                          <a:latin typeface="Times New Roman" pitchFamily="18" charset="0"/>
                          <a:ea typeface="Calibri"/>
                          <a:cs typeface="Times New Roman" pitchFamily="18" charset="0"/>
                        </a:rPr>
                        <a:t>» услуги ПФР </a:t>
                      </a:r>
                    </a:p>
                    <a:p>
                      <a:pPr marL="0" marR="0" indent="0" algn="ctr" defTabSz="914400" rtl="0" eaLnBrk="1" fontAlgn="auto" latinLnBrk="0" hangingPunct="1">
                        <a:lnSpc>
                          <a:spcPct val="115000"/>
                        </a:lnSpc>
                        <a:spcBef>
                          <a:spcPts val="0"/>
                        </a:spcBef>
                        <a:spcAft>
                          <a:spcPts val="0"/>
                        </a:spcAft>
                        <a:buClrTx/>
                        <a:buSzTx/>
                        <a:buFontTx/>
                        <a:buNone/>
                        <a:tabLst/>
                        <a:defRPr/>
                      </a:pPr>
                      <a:r>
                        <a:rPr lang="ru-RU" sz="1300" b="1" u="none" kern="1200" dirty="0" smtClean="0">
                          <a:solidFill>
                            <a:schemeClr val="bg1"/>
                          </a:solidFill>
                          <a:latin typeface="Times New Roman" pitchFamily="18" charset="0"/>
                          <a:ea typeface="Calibri"/>
                          <a:cs typeface="Times New Roman" pitchFamily="18" charset="0"/>
                        </a:rPr>
                        <a:t>«Выдача государственного сертификата на материнский (семейный) капитал»</a:t>
                      </a:r>
                      <a:endParaRPr lang="ru-RU" sz="1300" b="1" u="none" dirty="0">
                        <a:solidFill>
                          <a:schemeClr val="bg1"/>
                        </a:solidFill>
                        <a:latin typeface="Times New Roman" pitchFamily="18" charset="0"/>
                        <a:ea typeface="Calibri"/>
                        <a:cs typeface="Times New Roman" pitchFamily="18" charset="0"/>
                      </a:endParaRP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15000"/>
                        </a:lnSpc>
                        <a:spcAft>
                          <a:spcPts val="0"/>
                        </a:spcAft>
                      </a:pPr>
                      <a:r>
                        <a:rPr lang="ru-RU" sz="1300" b="1" u="none" dirty="0">
                          <a:solidFill>
                            <a:schemeClr val="bg1"/>
                          </a:solidFill>
                          <a:latin typeface="Times New Roman" pitchFamily="18" charset="0"/>
                          <a:ea typeface="Calibri"/>
                          <a:cs typeface="Times New Roman" pitchFamily="18" charset="0"/>
                        </a:rPr>
                        <a:t>Категории лиц, имеющих право на получение «</a:t>
                      </a:r>
                      <a:r>
                        <a:rPr lang="ru-RU" sz="1300" b="1" u="none" dirty="0" err="1">
                          <a:solidFill>
                            <a:schemeClr val="bg1"/>
                          </a:solidFill>
                          <a:latin typeface="Times New Roman" pitchFamily="18" charset="0"/>
                          <a:ea typeface="Calibri"/>
                          <a:cs typeface="Times New Roman" pitchFamily="18" charset="0"/>
                        </a:rPr>
                        <a:t>подуслуги</a:t>
                      </a:r>
                      <a:r>
                        <a:rPr lang="ru-RU" sz="1300" b="1" u="none" dirty="0">
                          <a:solidFill>
                            <a:schemeClr val="bg1"/>
                          </a:solidFill>
                          <a:latin typeface="Times New Roman" pitchFamily="18" charset="0"/>
                          <a:ea typeface="Calibri"/>
                          <a:cs typeface="Times New Roman" pitchFamily="18" charset="0"/>
                        </a:rPr>
                        <a:t>»</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r>
              <a:tr h="1139190">
                <a:tc>
                  <a:txBody>
                    <a:bodyPr/>
                    <a:lstStyle/>
                    <a:p>
                      <a:pPr algn="just">
                        <a:lnSpc>
                          <a:spcPct val="115000"/>
                        </a:lnSpc>
                        <a:spcAft>
                          <a:spcPts val="0"/>
                        </a:spcAft>
                      </a:pPr>
                      <a:r>
                        <a:rPr lang="ru-RU" sz="1300" dirty="0">
                          <a:solidFill>
                            <a:schemeClr val="tx1"/>
                          </a:solidFill>
                          <a:latin typeface="Times New Roman" pitchFamily="18" charset="0"/>
                          <a:ea typeface="Calibri"/>
                          <a:cs typeface="Times New Roman" pitchFamily="18" charset="0"/>
                        </a:rPr>
                        <a:t>1. Выдача государственного сертификата на материнский (семейный) капитал женщине, родившей (усыновившей) второго, третьего или последующих детей начиная с 01 января 2007 г., если ранее она не воспользовалась правом на дополнительные меры государственной поддержки</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just">
                        <a:lnSpc>
                          <a:spcPct val="115000"/>
                        </a:lnSpc>
                        <a:spcAft>
                          <a:spcPts val="0"/>
                        </a:spcAft>
                      </a:pPr>
                      <a:r>
                        <a:rPr lang="ru-RU" sz="1300" b="1" i="1" dirty="0">
                          <a:latin typeface="Times New Roman" pitchFamily="18" charset="0"/>
                          <a:ea typeface="Calibri"/>
                          <a:cs typeface="Times New Roman" pitchFamily="18" charset="0"/>
                        </a:rPr>
                        <a:t>1.</a:t>
                      </a:r>
                      <a:r>
                        <a:rPr lang="ru-RU" sz="1300" i="1" dirty="0">
                          <a:latin typeface="Times New Roman" pitchFamily="18" charset="0"/>
                          <a:ea typeface="Calibri"/>
                          <a:cs typeface="Times New Roman" pitchFamily="18" charset="0"/>
                        </a:rPr>
                        <a:t> Женщины, родившие (усыновившие) второго ребенка начиная с 1 января 2007 года</a:t>
                      </a:r>
                    </a:p>
                    <a:p>
                      <a:pPr algn="just">
                        <a:lnSpc>
                          <a:spcPct val="115000"/>
                        </a:lnSpc>
                        <a:spcAft>
                          <a:spcPts val="0"/>
                        </a:spcAft>
                      </a:pPr>
                      <a:r>
                        <a:rPr lang="ru-RU" sz="1300" b="1" i="1" dirty="0">
                          <a:latin typeface="Times New Roman" pitchFamily="18" charset="0"/>
                          <a:ea typeface="Calibri"/>
                          <a:cs typeface="Times New Roman" pitchFamily="18" charset="0"/>
                        </a:rPr>
                        <a:t>2. </a:t>
                      </a:r>
                      <a:r>
                        <a:rPr lang="ru-RU" sz="1300" i="1" dirty="0">
                          <a:latin typeface="Times New Roman" pitchFamily="18" charset="0"/>
                          <a:ea typeface="Calibri"/>
                          <a:cs typeface="Times New Roman" pitchFamily="18" charset="0"/>
                        </a:rPr>
                        <a:t>Женщины, родившие (усыновившие) третьего ребенка или последующих детей начиная с 1 января 2007 года, если ранее они не воспользовались правом на дополнительные меры государственной поддержки</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1139190">
                <a:tc>
                  <a:txBody>
                    <a:bodyPr/>
                    <a:lstStyle/>
                    <a:p>
                      <a:pPr algn="just">
                        <a:lnSpc>
                          <a:spcPct val="115000"/>
                        </a:lnSpc>
                        <a:spcAft>
                          <a:spcPts val="0"/>
                        </a:spcAft>
                      </a:pPr>
                      <a:r>
                        <a:rPr lang="ru-RU" sz="1300" dirty="0">
                          <a:solidFill>
                            <a:schemeClr val="tx1"/>
                          </a:solidFill>
                          <a:latin typeface="Times New Roman" pitchFamily="18" charset="0"/>
                          <a:ea typeface="Calibri"/>
                          <a:cs typeface="Times New Roman" pitchFamily="18" charset="0"/>
                        </a:rPr>
                        <a:t>2. Выдача государственного сертификата на материнский (семейный) капитал мужчине, являющемуся единственным усыновителем второго, третьего ребенка или последующих детей, ранее не воспользовавшийся правом на дополнительные меры государственной поддержки, если решение суда об усыновлении вступило в законную силу начиная с 1 января 2007 г.</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just">
                        <a:lnSpc>
                          <a:spcPct val="115000"/>
                        </a:lnSpc>
                        <a:spcAft>
                          <a:spcPts val="0"/>
                        </a:spcAft>
                      </a:pPr>
                      <a:r>
                        <a:rPr lang="ru-RU" sz="1300" i="1" dirty="0">
                          <a:latin typeface="Times New Roman" pitchFamily="18" charset="0"/>
                          <a:ea typeface="Calibri"/>
                          <a:cs typeface="Times New Roman" pitchFamily="18" charset="0"/>
                        </a:rPr>
                        <a:t>Мужчины, являющиеся единственными усыновителем второго, третьего ребенка или последующих детей, ранее не воспользовавшиеся правом на дополнительные меры государственной поддержки, если решение суда об усыновлении вступило в законную силу начиная с 1 января 2007 г.</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1594866">
                <a:tc>
                  <a:txBody>
                    <a:bodyPr/>
                    <a:lstStyle/>
                    <a:p>
                      <a:pPr algn="just">
                        <a:lnSpc>
                          <a:spcPct val="115000"/>
                        </a:lnSpc>
                        <a:spcAft>
                          <a:spcPts val="0"/>
                        </a:spcAft>
                      </a:pPr>
                      <a:r>
                        <a:rPr lang="ru-RU" sz="1300" dirty="0">
                          <a:solidFill>
                            <a:schemeClr val="tx1"/>
                          </a:solidFill>
                          <a:latin typeface="Times New Roman" pitchFamily="18" charset="0"/>
                          <a:ea typeface="Calibri"/>
                          <a:cs typeface="Times New Roman" pitchFamily="18" charset="0"/>
                        </a:rPr>
                        <a:t>3. Выдача государственного сертификата на материнский (семейный) капитал ребенку (детям в равных долях), не достигшему совершеннолетия, и (или) совершеннолетнему ребенку (детям в равных долях), обучающемуся по очной форме в образовательных учреждениях любого типа и вида независимо от их организационно-правовой формы (за исключением образовательных учреждений дополнительного образования), до окончания такого обучения, но не более чем до достижения им возраста 23 лет</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just">
                        <a:lnSpc>
                          <a:spcPct val="115000"/>
                        </a:lnSpc>
                        <a:spcAft>
                          <a:spcPts val="0"/>
                        </a:spcAft>
                      </a:pPr>
                      <a:r>
                        <a:rPr lang="ru-RU" sz="1300" i="1" dirty="0">
                          <a:latin typeface="Times New Roman" pitchFamily="18" charset="0"/>
                          <a:ea typeface="Calibri"/>
                          <a:cs typeface="Times New Roman" pitchFamily="18" charset="0"/>
                        </a:rPr>
                        <a:t>Ребенок (дети в равных долях), не достигший совершеннолетия, и (или) совершеннолетний ребенок (дети в равных долях), обучающийся по очной форме в образовательных учреждениях любого типа и вида независимо от их организационно-правовой формы (за исключением образовательных учреждений дополнительного образования), до окончания такого обучения, но не более чем до достижения им возраста 23 лет</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455676">
                <a:tc>
                  <a:txBody>
                    <a:bodyPr/>
                    <a:lstStyle/>
                    <a:p>
                      <a:pPr algn="just">
                        <a:lnSpc>
                          <a:spcPct val="115000"/>
                        </a:lnSpc>
                        <a:spcAft>
                          <a:spcPts val="0"/>
                        </a:spcAft>
                      </a:pPr>
                      <a:r>
                        <a:rPr lang="ru-RU" sz="1300" dirty="0">
                          <a:solidFill>
                            <a:schemeClr val="tx1"/>
                          </a:solidFill>
                          <a:latin typeface="Times New Roman" pitchFamily="18" charset="0"/>
                          <a:ea typeface="Calibri"/>
                          <a:cs typeface="Times New Roman" pitchFamily="18" charset="0"/>
                        </a:rPr>
                        <a:t>4. Выдача дубликата  государственного сертификата на материнский (семейный) капитал</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just">
                        <a:lnSpc>
                          <a:spcPct val="115000"/>
                        </a:lnSpc>
                        <a:spcAft>
                          <a:spcPts val="0"/>
                        </a:spcAft>
                      </a:pPr>
                      <a:r>
                        <a:rPr lang="ru-RU" sz="1300" i="1" dirty="0">
                          <a:latin typeface="Times New Roman" pitchFamily="18" charset="0"/>
                          <a:ea typeface="Calibri"/>
                          <a:cs typeface="Times New Roman" pitchFamily="18" charset="0"/>
                        </a:rPr>
                        <a:t>Владельцы государственных сертификатов на материнский (семейный) капитал</a:t>
                      </a:r>
                    </a:p>
                  </a:txBody>
                  <a:tcPr marL="56694" marR="56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lvl="0"/>
            <a:r>
              <a:rPr lang="ru-RU" dirty="0" smtClean="0"/>
              <a:t>Раздел 3. Сведения о заявителях «</a:t>
            </a:r>
            <a:r>
              <a:rPr lang="ru-RU" dirty="0" err="1" smtClean="0"/>
              <a:t>подуслуги</a:t>
            </a:r>
            <a:r>
              <a:rPr lang="ru-RU" dirty="0" smtClean="0"/>
              <a:t>»</a:t>
            </a:r>
            <a:endParaRPr lang="en-US" dirty="0"/>
          </a:p>
        </p:txBody>
      </p:sp>
      <p:sp>
        <p:nvSpPr>
          <p:cNvPr id="32" name="Slide Number Placeholder 31"/>
          <p:cNvSpPr>
            <a:spLocks noGrp="1"/>
          </p:cNvSpPr>
          <p:nvPr>
            <p:ph type="sldNum" sz="quarter" idx="12"/>
          </p:nvPr>
        </p:nvSpPr>
        <p:spPr>
          <a:prstGeom prst="rect">
            <a:avLst/>
          </a:prstGeom>
        </p:spPr>
        <p:txBody>
          <a:bodyPr/>
          <a:lstStyle/>
          <a:p>
            <a:fld id="{C136B7D2-B98C-44FD-8D04-7EC62A564975}" type="slidenum">
              <a:rPr lang="en-US" smtClean="0"/>
              <a:pPr/>
              <a:t>14</a:t>
            </a:fld>
            <a:endParaRPr lang="en-US" dirty="0"/>
          </a:p>
        </p:txBody>
      </p:sp>
      <p:sp>
        <p:nvSpPr>
          <p:cNvPr id="7" name="TextBox 6"/>
          <p:cNvSpPr txBox="1"/>
          <p:nvPr/>
        </p:nvSpPr>
        <p:spPr>
          <a:xfrm>
            <a:off x="0" y="1889628"/>
            <a:ext cx="4480560" cy="1077218"/>
          </a:xfrm>
          <a:prstGeom prst="rect">
            <a:avLst/>
          </a:prstGeom>
          <a:noFill/>
        </p:spPr>
        <p:txBody>
          <a:bodyPr wrap="square" lIns="0" tIns="0" rIns="0" bIns="0" rtlCol="0" anchor="ctr">
            <a:spAutoFit/>
          </a:bodyPr>
          <a:lstStyle/>
          <a:p>
            <a:pPr algn="r"/>
            <a:r>
              <a:rPr lang="ru-RU" sz="1400" b="1" dirty="0" smtClean="0">
                <a:solidFill>
                  <a:schemeClr val="accent1"/>
                </a:solidFill>
                <a:latin typeface="+mj-lt"/>
              </a:rPr>
              <a:t>Среди документов, подтверждающих  правомочие заявителей, указаны документы, которые не являются обязательными к предоставлению заявителем </a:t>
            </a:r>
          </a:p>
          <a:p>
            <a:pPr algn="r"/>
            <a:r>
              <a:rPr lang="ru-RU" sz="1400" b="1" dirty="0" smtClean="0">
                <a:solidFill>
                  <a:schemeClr val="accent1"/>
                </a:solidFill>
                <a:latin typeface="+mj-lt"/>
              </a:rPr>
              <a:t>и могут быть запрошены посредством </a:t>
            </a:r>
          </a:p>
          <a:p>
            <a:pPr algn="r"/>
            <a:r>
              <a:rPr lang="ru-RU" sz="1400" b="1" dirty="0" smtClean="0">
                <a:solidFill>
                  <a:schemeClr val="accent1"/>
                </a:solidFill>
                <a:latin typeface="+mj-lt"/>
              </a:rPr>
              <a:t>межведомственного взаимодействия</a:t>
            </a:r>
            <a:endParaRPr lang="en-US" sz="1400" b="1" dirty="0" smtClean="0">
              <a:solidFill>
                <a:schemeClr val="accent1"/>
              </a:solidFill>
              <a:latin typeface="+mj-lt"/>
            </a:endParaRPr>
          </a:p>
        </p:txBody>
      </p:sp>
      <p:sp>
        <p:nvSpPr>
          <p:cNvPr id="25" name="Oval 24"/>
          <p:cNvSpPr/>
          <p:nvPr/>
        </p:nvSpPr>
        <p:spPr>
          <a:xfrm>
            <a:off x="4617778" y="1959788"/>
            <a:ext cx="965063" cy="93743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3700" b="1" dirty="0" smtClean="0">
              <a:solidFill>
                <a:schemeClr val="accent1">
                  <a:lumMod val="50000"/>
                </a:schemeClr>
              </a:solidFill>
              <a:latin typeface="FontAwesome" pitchFamily="2" charset="0"/>
            </a:endParaRPr>
          </a:p>
        </p:txBody>
      </p:sp>
      <p:sp>
        <p:nvSpPr>
          <p:cNvPr id="29" name="TextBox 28"/>
          <p:cNvSpPr txBox="1"/>
          <p:nvPr/>
        </p:nvSpPr>
        <p:spPr>
          <a:xfrm>
            <a:off x="1" y="3341943"/>
            <a:ext cx="4522122" cy="861774"/>
          </a:xfrm>
          <a:prstGeom prst="rect">
            <a:avLst/>
          </a:prstGeom>
          <a:noFill/>
        </p:spPr>
        <p:txBody>
          <a:bodyPr wrap="square" lIns="0" tIns="0" rIns="0" bIns="0" rtlCol="0" anchor="ctr">
            <a:spAutoFit/>
          </a:bodyPr>
          <a:lstStyle/>
          <a:p>
            <a:pPr algn="r"/>
            <a:r>
              <a:rPr lang="ru-RU" sz="1400" b="1" dirty="0" smtClean="0">
                <a:solidFill>
                  <a:schemeClr val="accent3"/>
                </a:solidFill>
              </a:rPr>
              <a:t>Указанные документы содержат  исключительно наименование категорий документов </a:t>
            </a:r>
          </a:p>
          <a:p>
            <a:pPr algn="r"/>
            <a:r>
              <a:rPr lang="ru-RU" sz="1400" b="1" dirty="0" smtClean="0">
                <a:solidFill>
                  <a:schemeClr val="accent3"/>
                </a:solidFill>
              </a:rPr>
              <a:t>без детализации до уровня  отдельных документов</a:t>
            </a:r>
          </a:p>
          <a:p>
            <a:pPr algn="r"/>
            <a:r>
              <a:rPr lang="ru-RU" sz="1400" b="1" dirty="0" smtClean="0">
                <a:solidFill>
                  <a:schemeClr val="accent3"/>
                </a:solidFill>
              </a:rPr>
              <a:t> в составе таких категорий</a:t>
            </a:r>
            <a:endParaRPr lang="en-US" sz="1400" b="1" dirty="0" smtClean="0">
              <a:solidFill>
                <a:schemeClr val="accent3"/>
              </a:solidFill>
            </a:endParaRPr>
          </a:p>
        </p:txBody>
      </p:sp>
      <p:sp>
        <p:nvSpPr>
          <p:cNvPr id="31" name="Oval 30"/>
          <p:cNvSpPr/>
          <p:nvPr/>
        </p:nvSpPr>
        <p:spPr>
          <a:xfrm>
            <a:off x="4617778" y="3302039"/>
            <a:ext cx="965063" cy="9374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3700" dirty="0">
              <a:solidFill>
                <a:schemeClr val="accent3">
                  <a:lumMod val="50000"/>
                </a:schemeClr>
              </a:solidFill>
            </a:endParaRPr>
          </a:p>
        </p:txBody>
      </p:sp>
      <p:sp>
        <p:nvSpPr>
          <p:cNvPr id="34" name="TextBox 33"/>
          <p:cNvSpPr txBox="1"/>
          <p:nvPr/>
        </p:nvSpPr>
        <p:spPr>
          <a:xfrm>
            <a:off x="0" y="4694975"/>
            <a:ext cx="4522122" cy="861774"/>
          </a:xfrm>
          <a:prstGeom prst="rect">
            <a:avLst/>
          </a:prstGeom>
          <a:noFill/>
        </p:spPr>
        <p:txBody>
          <a:bodyPr wrap="square" lIns="0" tIns="0" rIns="0" bIns="0" rtlCol="0" anchor="ctr">
            <a:spAutoFit/>
          </a:bodyPr>
          <a:lstStyle/>
          <a:p>
            <a:pPr algn="r"/>
            <a:r>
              <a:rPr lang="ru-RU" sz="1400" b="1" dirty="0" smtClean="0">
                <a:solidFill>
                  <a:schemeClr val="accent5"/>
                </a:solidFill>
              </a:rPr>
              <a:t>Перечень документов, подтверждающих правомочие заявителя, не является исчерпывающим или же содержит документы, устанавливающие право получения услуги представителями</a:t>
            </a:r>
            <a:endParaRPr lang="en-US" sz="1400" b="1" dirty="0" smtClean="0">
              <a:solidFill>
                <a:schemeClr val="accent5"/>
              </a:solidFill>
            </a:endParaRPr>
          </a:p>
        </p:txBody>
      </p:sp>
      <p:sp>
        <p:nvSpPr>
          <p:cNvPr id="36" name="Oval 35"/>
          <p:cNvSpPr/>
          <p:nvPr/>
        </p:nvSpPr>
        <p:spPr>
          <a:xfrm>
            <a:off x="4617778" y="4646202"/>
            <a:ext cx="965063" cy="93743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4300" dirty="0">
              <a:solidFill>
                <a:schemeClr val="accent5">
                  <a:lumMod val="50000"/>
                </a:schemeClr>
              </a:solidFill>
            </a:endParaRPr>
          </a:p>
        </p:txBody>
      </p:sp>
      <p:sp>
        <p:nvSpPr>
          <p:cNvPr id="57" name="TextBox 56"/>
          <p:cNvSpPr txBox="1"/>
          <p:nvPr/>
        </p:nvSpPr>
        <p:spPr>
          <a:xfrm>
            <a:off x="7667897" y="2105499"/>
            <a:ext cx="4524103" cy="646331"/>
          </a:xfrm>
          <a:prstGeom prst="rect">
            <a:avLst/>
          </a:prstGeom>
          <a:noFill/>
        </p:spPr>
        <p:txBody>
          <a:bodyPr wrap="square" lIns="0" tIns="0" rIns="0" bIns="0" rtlCol="0" anchor="ctr">
            <a:spAutoFit/>
          </a:bodyPr>
          <a:lstStyle/>
          <a:p>
            <a:r>
              <a:rPr lang="ru-RU" sz="1400" b="1" dirty="0" smtClean="0">
                <a:solidFill>
                  <a:schemeClr val="accent2"/>
                </a:solidFill>
                <a:latin typeface="+mj-lt"/>
              </a:rPr>
              <a:t>Перечень лиц, имеющих право  на подачу документов </a:t>
            </a:r>
          </a:p>
          <a:p>
            <a:r>
              <a:rPr lang="ru-RU" sz="1400" b="1" dirty="0" smtClean="0">
                <a:solidFill>
                  <a:schemeClr val="accent2"/>
                </a:solidFill>
                <a:latin typeface="+mj-lt"/>
              </a:rPr>
              <a:t>от имени заявителя не является исчерпывающим </a:t>
            </a:r>
          </a:p>
          <a:p>
            <a:r>
              <a:rPr lang="ru-RU" sz="1400" b="1" dirty="0" smtClean="0">
                <a:solidFill>
                  <a:schemeClr val="accent2"/>
                </a:solidFill>
                <a:latin typeface="+mj-lt"/>
              </a:rPr>
              <a:t>и конкретным</a:t>
            </a:r>
            <a:endParaRPr lang="en-US" sz="1400" b="1" dirty="0" smtClean="0">
              <a:solidFill>
                <a:schemeClr val="accent2"/>
              </a:solidFill>
              <a:latin typeface="+mj-lt"/>
            </a:endParaRPr>
          </a:p>
        </p:txBody>
      </p:sp>
      <p:sp>
        <p:nvSpPr>
          <p:cNvPr id="59" name="Oval 58"/>
          <p:cNvSpPr/>
          <p:nvPr/>
        </p:nvSpPr>
        <p:spPr>
          <a:xfrm>
            <a:off x="6556857" y="1957875"/>
            <a:ext cx="965063" cy="9374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3200" b="1" dirty="0" smtClean="0">
              <a:solidFill>
                <a:schemeClr val="accent2">
                  <a:lumMod val="50000"/>
                </a:schemeClr>
              </a:solidFill>
              <a:latin typeface="FontAwesome" pitchFamily="2" charset="0"/>
            </a:endParaRPr>
          </a:p>
        </p:txBody>
      </p:sp>
      <p:sp>
        <p:nvSpPr>
          <p:cNvPr id="61" name="TextBox 60"/>
          <p:cNvSpPr txBox="1"/>
          <p:nvPr/>
        </p:nvSpPr>
        <p:spPr>
          <a:xfrm>
            <a:off x="7680960" y="3337655"/>
            <a:ext cx="4049486" cy="861774"/>
          </a:xfrm>
          <a:prstGeom prst="rect">
            <a:avLst/>
          </a:prstGeom>
          <a:noFill/>
        </p:spPr>
        <p:txBody>
          <a:bodyPr wrap="square" lIns="0" tIns="0" rIns="0" bIns="0" rtlCol="0" anchor="ctr">
            <a:spAutoFit/>
          </a:bodyPr>
          <a:lstStyle/>
          <a:p>
            <a:r>
              <a:rPr lang="ru-RU" sz="1400" b="1" dirty="0" smtClean="0">
                <a:solidFill>
                  <a:schemeClr val="accent4"/>
                </a:solidFill>
              </a:rPr>
              <a:t>Перечень документов,  подтверждающих право </a:t>
            </a:r>
          </a:p>
          <a:p>
            <a:r>
              <a:rPr lang="ru-RU" sz="1400" b="1" dirty="0" smtClean="0">
                <a:solidFill>
                  <a:schemeClr val="accent4"/>
                </a:solidFill>
              </a:rPr>
              <a:t>подачи заявления  от имени  представителей заявителя, </a:t>
            </a:r>
          </a:p>
          <a:p>
            <a:r>
              <a:rPr lang="ru-RU" sz="1400" b="1" dirty="0" smtClean="0">
                <a:solidFill>
                  <a:schemeClr val="accent4"/>
                </a:solidFill>
              </a:rPr>
              <a:t>не является исчерпывающим</a:t>
            </a:r>
            <a:endParaRPr lang="en-US" sz="1400" b="1" dirty="0" smtClean="0">
              <a:solidFill>
                <a:schemeClr val="accent4"/>
              </a:solidFill>
            </a:endParaRPr>
          </a:p>
        </p:txBody>
      </p:sp>
      <p:sp>
        <p:nvSpPr>
          <p:cNvPr id="63" name="Oval 62"/>
          <p:cNvSpPr/>
          <p:nvPr/>
        </p:nvSpPr>
        <p:spPr>
          <a:xfrm>
            <a:off x="6556857" y="3302041"/>
            <a:ext cx="965063" cy="9374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3700" dirty="0">
              <a:solidFill>
                <a:schemeClr val="accent4">
                  <a:lumMod val="50000"/>
                </a:schemeClr>
              </a:solidFill>
              <a:latin typeface="FontAwesome" pitchFamily="2" charset="0"/>
            </a:endParaRPr>
          </a:p>
        </p:txBody>
      </p:sp>
      <p:sp>
        <p:nvSpPr>
          <p:cNvPr id="65" name="TextBox 64"/>
          <p:cNvSpPr txBox="1"/>
          <p:nvPr/>
        </p:nvSpPr>
        <p:spPr>
          <a:xfrm>
            <a:off x="7727003" y="4381041"/>
            <a:ext cx="3898940" cy="1938992"/>
          </a:xfrm>
          <a:prstGeom prst="rect">
            <a:avLst/>
          </a:prstGeom>
          <a:noFill/>
        </p:spPr>
        <p:txBody>
          <a:bodyPr wrap="square" lIns="0" tIns="0" rIns="0" bIns="0" rtlCol="0" anchor="ctr">
            <a:spAutoFit/>
          </a:bodyPr>
          <a:lstStyle/>
          <a:p>
            <a:r>
              <a:rPr lang="ru-RU" sz="1400" b="1" dirty="0" smtClean="0">
                <a:solidFill>
                  <a:schemeClr val="accent6"/>
                </a:solidFill>
              </a:rPr>
              <a:t>Отсутствует описание требований к форме</a:t>
            </a:r>
          </a:p>
          <a:p>
            <a:r>
              <a:rPr lang="ru-RU" sz="1400" b="1" dirty="0" smtClean="0">
                <a:solidFill>
                  <a:schemeClr val="accent6"/>
                </a:solidFill>
              </a:rPr>
              <a:t> и(или) содержанию документов, </a:t>
            </a:r>
          </a:p>
          <a:p>
            <a:r>
              <a:rPr lang="ru-RU" sz="1400" b="1" dirty="0" smtClean="0">
                <a:solidFill>
                  <a:schemeClr val="accent6"/>
                </a:solidFill>
              </a:rPr>
              <a:t>необходимых для выявления права заявителя и (или) его представителя на получение «</a:t>
            </a:r>
            <a:r>
              <a:rPr lang="ru-RU" sz="1400" b="1" dirty="0" err="1" smtClean="0">
                <a:solidFill>
                  <a:schemeClr val="accent6"/>
                </a:solidFill>
              </a:rPr>
              <a:t>подуслуги</a:t>
            </a:r>
            <a:r>
              <a:rPr lang="ru-RU" sz="1400" b="1" dirty="0" smtClean="0">
                <a:solidFill>
                  <a:schemeClr val="accent6"/>
                </a:solidFill>
              </a:rPr>
              <a:t>»,  а также требований </a:t>
            </a:r>
          </a:p>
          <a:p>
            <a:r>
              <a:rPr lang="ru-RU" sz="1400" b="1" dirty="0" smtClean="0">
                <a:solidFill>
                  <a:schemeClr val="accent6"/>
                </a:solidFill>
              </a:rPr>
              <a:t>к копиям документов (если предполагается подача документов в качестве копий), </a:t>
            </a:r>
          </a:p>
          <a:p>
            <a:r>
              <a:rPr lang="ru-RU" sz="1400" b="1" dirty="0" smtClean="0">
                <a:solidFill>
                  <a:schemeClr val="accent6"/>
                </a:solidFill>
              </a:rPr>
              <a:t>а также описание требований к документам, предоставляемым в электронной форме</a:t>
            </a:r>
            <a:endParaRPr lang="en-US" sz="1400" b="1" dirty="0" smtClean="0">
              <a:solidFill>
                <a:schemeClr val="accent6"/>
              </a:solidFill>
            </a:endParaRPr>
          </a:p>
        </p:txBody>
      </p:sp>
      <p:sp>
        <p:nvSpPr>
          <p:cNvPr id="67" name="Oval 66"/>
          <p:cNvSpPr/>
          <p:nvPr/>
        </p:nvSpPr>
        <p:spPr>
          <a:xfrm>
            <a:off x="6556857" y="4646202"/>
            <a:ext cx="965063" cy="93743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sz="3200" dirty="0">
              <a:solidFill>
                <a:schemeClr val="accent6">
                  <a:lumMod val="50000"/>
                </a:schemeClr>
              </a:solidFill>
            </a:endParaRPr>
          </a:p>
        </p:txBody>
      </p:sp>
      <p:cxnSp>
        <p:nvCxnSpPr>
          <p:cNvPr id="68" name="Straight Connector 67"/>
          <p:cNvCxnSpPr/>
          <p:nvPr/>
        </p:nvCxnSpPr>
        <p:spPr>
          <a:xfrm flipV="1">
            <a:off x="6096000" y="1892814"/>
            <a:ext cx="0" cy="3661543"/>
          </a:xfrm>
          <a:prstGeom prst="line">
            <a:avLst/>
          </a:prstGeom>
          <a:ln w="19050">
            <a:solidFill>
              <a:schemeClr val="bg1">
                <a:lumMod val="75000"/>
              </a:schemeClr>
            </a:solidFill>
            <a:prstDash val="sysDot"/>
            <a:headEnd type="diamond"/>
            <a:tailEnd type="diamond"/>
          </a:ln>
        </p:spPr>
        <p:style>
          <a:lnRef idx="1">
            <a:schemeClr val="accent1"/>
          </a:lnRef>
          <a:fillRef idx="0">
            <a:schemeClr val="accent1"/>
          </a:fillRef>
          <a:effectRef idx="0">
            <a:schemeClr val="accent1"/>
          </a:effectRef>
          <a:fontRef idx="minor">
            <a:schemeClr val="tx1"/>
          </a:fontRef>
        </p:style>
      </p:cxnSp>
      <p:sp>
        <p:nvSpPr>
          <p:cNvPr id="47" name="Freeform 135"/>
          <p:cNvSpPr>
            <a:spLocks noEditPoints="1"/>
          </p:cNvSpPr>
          <p:nvPr/>
        </p:nvSpPr>
        <p:spPr bwMode="auto">
          <a:xfrm>
            <a:off x="6837148" y="2234532"/>
            <a:ext cx="404481" cy="378881"/>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bg1"/>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38" name="Freeform 82"/>
          <p:cNvSpPr>
            <a:spLocks noEditPoints="1"/>
          </p:cNvSpPr>
          <p:nvPr/>
        </p:nvSpPr>
        <p:spPr bwMode="auto">
          <a:xfrm>
            <a:off x="4908762" y="2181991"/>
            <a:ext cx="407819" cy="456706"/>
          </a:xfrm>
          <a:custGeom>
            <a:avLst/>
            <a:gdLst/>
            <a:ahLst/>
            <a:cxnLst>
              <a:cxn ang="0">
                <a:pos x="61" y="26"/>
              </a:cxn>
              <a:cxn ang="0">
                <a:pos x="61" y="68"/>
              </a:cxn>
              <a:cxn ang="0">
                <a:pos x="58" y="72"/>
              </a:cxn>
              <a:cxn ang="0">
                <a:pos x="4" y="72"/>
              </a:cxn>
              <a:cxn ang="0">
                <a:pos x="0" y="68"/>
              </a:cxn>
              <a:cxn ang="0">
                <a:pos x="0" y="4"/>
              </a:cxn>
              <a:cxn ang="0">
                <a:pos x="4" y="0"/>
              </a:cxn>
              <a:cxn ang="0">
                <a:pos x="36" y="0"/>
              </a:cxn>
              <a:cxn ang="0">
                <a:pos x="36" y="22"/>
              </a:cxn>
              <a:cxn ang="0">
                <a:pos x="40" y="26"/>
              </a:cxn>
              <a:cxn ang="0">
                <a:pos x="61" y="26"/>
              </a:cxn>
              <a:cxn ang="0">
                <a:pos x="46" y="32"/>
              </a:cxn>
              <a:cxn ang="0">
                <a:pos x="45" y="31"/>
              </a:cxn>
              <a:cxn ang="0">
                <a:pos x="16" y="31"/>
              </a:cxn>
              <a:cxn ang="0">
                <a:pos x="15" y="32"/>
              </a:cxn>
              <a:cxn ang="0">
                <a:pos x="15" y="35"/>
              </a:cxn>
              <a:cxn ang="0">
                <a:pos x="16" y="36"/>
              </a:cxn>
              <a:cxn ang="0">
                <a:pos x="45" y="36"/>
              </a:cxn>
              <a:cxn ang="0">
                <a:pos x="46" y="35"/>
              </a:cxn>
              <a:cxn ang="0">
                <a:pos x="46" y="32"/>
              </a:cxn>
              <a:cxn ang="0">
                <a:pos x="46" y="43"/>
              </a:cxn>
              <a:cxn ang="0">
                <a:pos x="45" y="41"/>
              </a:cxn>
              <a:cxn ang="0">
                <a:pos x="16" y="41"/>
              </a:cxn>
              <a:cxn ang="0">
                <a:pos x="15" y="43"/>
              </a:cxn>
              <a:cxn ang="0">
                <a:pos x="15" y="45"/>
              </a:cxn>
              <a:cxn ang="0">
                <a:pos x="16" y="47"/>
              </a:cxn>
              <a:cxn ang="0">
                <a:pos x="45" y="47"/>
              </a:cxn>
              <a:cxn ang="0">
                <a:pos x="46" y="45"/>
              </a:cxn>
              <a:cxn ang="0">
                <a:pos x="46" y="43"/>
              </a:cxn>
              <a:cxn ang="0">
                <a:pos x="46" y="53"/>
              </a:cxn>
              <a:cxn ang="0">
                <a:pos x="45" y="52"/>
              </a:cxn>
              <a:cxn ang="0">
                <a:pos x="16" y="52"/>
              </a:cxn>
              <a:cxn ang="0">
                <a:pos x="15" y="53"/>
              </a:cxn>
              <a:cxn ang="0">
                <a:pos x="15" y="56"/>
              </a:cxn>
              <a:cxn ang="0">
                <a:pos x="16" y="57"/>
              </a:cxn>
              <a:cxn ang="0">
                <a:pos x="45" y="57"/>
              </a:cxn>
              <a:cxn ang="0">
                <a:pos x="46" y="56"/>
              </a:cxn>
              <a:cxn ang="0">
                <a:pos x="46" y="53"/>
              </a:cxn>
              <a:cxn ang="0">
                <a:pos x="60" y="21"/>
              </a:cxn>
              <a:cxn ang="0">
                <a:pos x="41" y="21"/>
              </a:cxn>
              <a:cxn ang="0">
                <a:pos x="41" y="2"/>
              </a:cxn>
              <a:cxn ang="0">
                <a:pos x="42" y="3"/>
              </a:cxn>
              <a:cxn ang="0">
                <a:pos x="59" y="19"/>
              </a:cxn>
              <a:cxn ang="0">
                <a:pos x="60" y="21"/>
              </a:cxn>
            </a:cxnLst>
            <a:rect l="0" t="0" r="r" b="b"/>
            <a:pathLst>
              <a:path w="61" h="72">
                <a:moveTo>
                  <a:pt x="61" y="26"/>
                </a:moveTo>
                <a:cubicBezTo>
                  <a:pt x="61" y="68"/>
                  <a:pt x="61" y="68"/>
                  <a:pt x="61" y="68"/>
                </a:cubicBezTo>
                <a:cubicBezTo>
                  <a:pt x="61" y="71"/>
                  <a:pt x="60" y="72"/>
                  <a:pt x="58" y="72"/>
                </a:cubicBezTo>
                <a:cubicBezTo>
                  <a:pt x="4" y="72"/>
                  <a:pt x="4" y="72"/>
                  <a:pt x="4" y="72"/>
                </a:cubicBezTo>
                <a:cubicBezTo>
                  <a:pt x="1" y="72"/>
                  <a:pt x="0" y="71"/>
                  <a:pt x="0" y="68"/>
                </a:cubicBezTo>
                <a:cubicBezTo>
                  <a:pt x="0" y="4"/>
                  <a:pt x="0" y="4"/>
                  <a:pt x="0" y="4"/>
                </a:cubicBezTo>
                <a:cubicBezTo>
                  <a:pt x="0" y="2"/>
                  <a:pt x="1" y="0"/>
                  <a:pt x="4" y="0"/>
                </a:cubicBezTo>
                <a:cubicBezTo>
                  <a:pt x="36" y="0"/>
                  <a:pt x="36" y="0"/>
                  <a:pt x="36" y="0"/>
                </a:cubicBezTo>
                <a:cubicBezTo>
                  <a:pt x="36" y="22"/>
                  <a:pt x="36" y="22"/>
                  <a:pt x="36" y="22"/>
                </a:cubicBezTo>
                <a:cubicBezTo>
                  <a:pt x="36" y="24"/>
                  <a:pt x="37" y="26"/>
                  <a:pt x="40" y="26"/>
                </a:cubicBezTo>
                <a:lnTo>
                  <a:pt x="61" y="26"/>
                </a:lnTo>
                <a:close/>
                <a:moveTo>
                  <a:pt x="46" y="32"/>
                </a:moveTo>
                <a:cubicBezTo>
                  <a:pt x="46" y="32"/>
                  <a:pt x="45" y="31"/>
                  <a:pt x="45" y="31"/>
                </a:cubicBezTo>
                <a:cubicBezTo>
                  <a:pt x="16" y="31"/>
                  <a:pt x="16" y="31"/>
                  <a:pt x="16" y="31"/>
                </a:cubicBezTo>
                <a:cubicBezTo>
                  <a:pt x="16" y="31"/>
                  <a:pt x="15" y="32"/>
                  <a:pt x="15" y="32"/>
                </a:cubicBezTo>
                <a:cubicBezTo>
                  <a:pt x="15" y="35"/>
                  <a:pt x="15" y="35"/>
                  <a:pt x="15" y="35"/>
                </a:cubicBezTo>
                <a:cubicBezTo>
                  <a:pt x="15" y="36"/>
                  <a:pt x="16" y="36"/>
                  <a:pt x="16" y="36"/>
                </a:cubicBezTo>
                <a:cubicBezTo>
                  <a:pt x="45" y="36"/>
                  <a:pt x="45" y="36"/>
                  <a:pt x="45" y="36"/>
                </a:cubicBezTo>
                <a:cubicBezTo>
                  <a:pt x="45" y="36"/>
                  <a:pt x="46" y="36"/>
                  <a:pt x="46" y="35"/>
                </a:cubicBezTo>
                <a:lnTo>
                  <a:pt x="46" y="32"/>
                </a:lnTo>
                <a:close/>
                <a:moveTo>
                  <a:pt x="46" y="43"/>
                </a:moveTo>
                <a:cubicBezTo>
                  <a:pt x="46" y="42"/>
                  <a:pt x="45" y="41"/>
                  <a:pt x="45" y="41"/>
                </a:cubicBezTo>
                <a:cubicBezTo>
                  <a:pt x="16" y="41"/>
                  <a:pt x="16" y="41"/>
                  <a:pt x="16" y="41"/>
                </a:cubicBezTo>
                <a:cubicBezTo>
                  <a:pt x="16" y="41"/>
                  <a:pt x="15" y="42"/>
                  <a:pt x="15" y="43"/>
                </a:cubicBezTo>
                <a:cubicBezTo>
                  <a:pt x="15" y="45"/>
                  <a:pt x="15" y="45"/>
                  <a:pt x="15" y="45"/>
                </a:cubicBezTo>
                <a:cubicBezTo>
                  <a:pt x="15" y="46"/>
                  <a:pt x="16" y="47"/>
                  <a:pt x="16" y="47"/>
                </a:cubicBezTo>
                <a:cubicBezTo>
                  <a:pt x="45" y="47"/>
                  <a:pt x="45" y="47"/>
                  <a:pt x="45" y="47"/>
                </a:cubicBezTo>
                <a:cubicBezTo>
                  <a:pt x="45" y="47"/>
                  <a:pt x="46" y="46"/>
                  <a:pt x="46" y="45"/>
                </a:cubicBezTo>
                <a:lnTo>
                  <a:pt x="46" y="43"/>
                </a:lnTo>
                <a:close/>
                <a:moveTo>
                  <a:pt x="46" y="53"/>
                </a:moveTo>
                <a:cubicBezTo>
                  <a:pt x="46" y="52"/>
                  <a:pt x="45" y="52"/>
                  <a:pt x="45" y="52"/>
                </a:cubicBezTo>
                <a:cubicBezTo>
                  <a:pt x="16" y="52"/>
                  <a:pt x="16" y="52"/>
                  <a:pt x="16" y="52"/>
                </a:cubicBezTo>
                <a:cubicBezTo>
                  <a:pt x="16" y="52"/>
                  <a:pt x="15" y="52"/>
                  <a:pt x="15" y="53"/>
                </a:cubicBezTo>
                <a:cubicBezTo>
                  <a:pt x="15" y="56"/>
                  <a:pt x="15" y="56"/>
                  <a:pt x="15" y="56"/>
                </a:cubicBezTo>
                <a:cubicBezTo>
                  <a:pt x="15" y="56"/>
                  <a:pt x="16" y="57"/>
                  <a:pt x="16" y="57"/>
                </a:cubicBezTo>
                <a:cubicBezTo>
                  <a:pt x="45" y="57"/>
                  <a:pt x="45" y="57"/>
                  <a:pt x="45" y="57"/>
                </a:cubicBezTo>
                <a:cubicBezTo>
                  <a:pt x="45" y="57"/>
                  <a:pt x="46" y="56"/>
                  <a:pt x="46" y="56"/>
                </a:cubicBezTo>
                <a:lnTo>
                  <a:pt x="46" y="53"/>
                </a:lnTo>
                <a:close/>
                <a:moveTo>
                  <a:pt x="60" y="21"/>
                </a:moveTo>
                <a:cubicBezTo>
                  <a:pt x="41" y="21"/>
                  <a:pt x="41" y="21"/>
                  <a:pt x="41" y="21"/>
                </a:cubicBezTo>
                <a:cubicBezTo>
                  <a:pt x="41" y="2"/>
                  <a:pt x="41" y="2"/>
                  <a:pt x="41" y="2"/>
                </a:cubicBezTo>
                <a:cubicBezTo>
                  <a:pt x="41" y="2"/>
                  <a:pt x="42" y="3"/>
                  <a:pt x="42" y="3"/>
                </a:cubicBezTo>
                <a:cubicBezTo>
                  <a:pt x="59" y="19"/>
                  <a:pt x="59" y="19"/>
                  <a:pt x="59" y="19"/>
                </a:cubicBezTo>
                <a:cubicBezTo>
                  <a:pt x="59" y="20"/>
                  <a:pt x="59" y="20"/>
                  <a:pt x="60" y="21"/>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53" name="Group 78"/>
          <p:cNvGrpSpPr/>
          <p:nvPr/>
        </p:nvGrpSpPr>
        <p:grpSpPr>
          <a:xfrm>
            <a:off x="6818177" y="3421334"/>
            <a:ext cx="457856" cy="602027"/>
            <a:chOff x="3291055" y="1604118"/>
            <a:chExt cx="552452" cy="760475"/>
          </a:xfrm>
          <a:solidFill>
            <a:schemeClr val="bg1"/>
          </a:solidFill>
        </p:grpSpPr>
        <p:sp>
          <p:nvSpPr>
            <p:cNvPr id="54" name="Freeform 5"/>
            <p:cNvSpPr>
              <a:spLocks noEditPoints="1"/>
            </p:cNvSpPr>
            <p:nvPr/>
          </p:nvSpPr>
          <p:spPr bwMode="auto">
            <a:xfrm>
              <a:off x="3291055" y="1604118"/>
              <a:ext cx="552452" cy="760475"/>
            </a:xfrm>
            <a:custGeom>
              <a:avLst/>
              <a:gdLst/>
              <a:ahLst/>
              <a:cxnLst>
                <a:cxn ang="0">
                  <a:pos x="55" y="19"/>
                </a:cxn>
                <a:cxn ang="0">
                  <a:pos x="55" y="17"/>
                </a:cxn>
                <a:cxn ang="0">
                  <a:pos x="51" y="13"/>
                </a:cxn>
                <a:cxn ang="0">
                  <a:pos x="43" y="13"/>
                </a:cxn>
                <a:cxn ang="0">
                  <a:pos x="44" y="9"/>
                </a:cxn>
                <a:cxn ang="0">
                  <a:pos x="36" y="0"/>
                </a:cxn>
                <a:cxn ang="0">
                  <a:pos x="27" y="9"/>
                </a:cxn>
                <a:cxn ang="0">
                  <a:pos x="28" y="13"/>
                </a:cxn>
                <a:cxn ang="0">
                  <a:pos x="22" y="13"/>
                </a:cxn>
                <a:cxn ang="0">
                  <a:pos x="17" y="17"/>
                </a:cxn>
                <a:cxn ang="0">
                  <a:pos x="17" y="19"/>
                </a:cxn>
                <a:cxn ang="0">
                  <a:pos x="7" y="19"/>
                </a:cxn>
                <a:cxn ang="0">
                  <a:pos x="0" y="26"/>
                </a:cxn>
                <a:cxn ang="0">
                  <a:pos x="0" y="95"/>
                </a:cxn>
                <a:cxn ang="0">
                  <a:pos x="7" y="102"/>
                </a:cxn>
                <a:cxn ang="0">
                  <a:pos x="66" y="102"/>
                </a:cxn>
                <a:cxn ang="0">
                  <a:pos x="73" y="95"/>
                </a:cxn>
                <a:cxn ang="0">
                  <a:pos x="73" y="26"/>
                </a:cxn>
                <a:cxn ang="0">
                  <a:pos x="66" y="19"/>
                </a:cxn>
                <a:cxn ang="0">
                  <a:pos x="55" y="19"/>
                </a:cxn>
                <a:cxn ang="0">
                  <a:pos x="31" y="9"/>
                </a:cxn>
                <a:cxn ang="0">
                  <a:pos x="36" y="3"/>
                </a:cxn>
                <a:cxn ang="0">
                  <a:pos x="41" y="9"/>
                </a:cxn>
                <a:cxn ang="0">
                  <a:pos x="39" y="13"/>
                </a:cxn>
                <a:cxn ang="0">
                  <a:pos x="32" y="13"/>
                </a:cxn>
                <a:cxn ang="0">
                  <a:pos x="31" y="9"/>
                </a:cxn>
                <a:cxn ang="0">
                  <a:pos x="66" y="91"/>
                </a:cxn>
                <a:cxn ang="0">
                  <a:pos x="61" y="95"/>
                </a:cxn>
                <a:cxn ang="0">
                  <a:pos x="11" y="95"/>
                </a:cxn>
                <a:cxn ang="0">
                  <a:pos x="7" y="91"/>
                </a:cxn>
                <a:cxn ang="0">
                  <a:pos x="7" y="31"/>
                </a:cxn>
                <a:cxn ang="0">
                  <a:pos x="11" y="26"/>
                </a:cxn>
                <a:cxn ang="0">
                  <a:pos x="17" y="26"/>
                </a:cxn>
                <a:cxn ang="0">
                  <a:pos x="21" y="30"/>
                </a:cxn>
                <a:cxn ang="0">
                  <a:pos x="52" y="30"/>
                </a:cxn>
                <a:cxn ang="0">
                  <a:pos x="55" y="26"/>
                </a:cxn>
                <a:cxn ang="0">
                  <a:pos x="61" y="26"/>
                </a:cxn>
                <a:cxn ang="0">
                  <a:pos x="66" y="31"/>
                </a:cxn>
                <a:cxn ang="0">
                  <a:pos x="66" y="91"/>
                </a:cxn>
                <a:cxn ang="0">
                  <a:pos x="66" y="91"/>
                </a:cxn>
                <a:cxn ang="0">
                  <a:pos x="66" y="91"/>
                </a:cxn>
              </a:cxnLst>
              <a:rect l="0" t="0" r="r" b="b"/>
              <a:pathLst>
                <a:path w="73" h="102">
                  <a:moveTo>
                    <a:pt x="55" y="19"/>
                  </a:moveTo>
                  <a:cubicBezTo>
                    <a:pt x="55" y="17"/>
                    <a:pt x="55" y="17"/>
                    <a:pt x="55" y="17"/>
                  </a:cubicBezTo>
                  <a:cubicBezTo>
                    <a:pt x="55" y="15"/>
                    <a:pt x="53" y="13"/>
                    <a:pt x="51" y="13"/>
                  </a:cubicBezTo>
                  <a:cubicBezTo>
                    <a:pt x="43" y="13"/>
                    <a:pt x="43" y="13"/>
                    <a:pt x="43" y="13"/>
                  </a:cubicBezTo>
                  <a:cubicBezTo>
                    <a:pt x="44" y="11"/>
                    <a:pt x="44" y="10"/>
                    <a:pt x="44" y="9"/>
                  </a:cubicBezTo>
                  <a:cubicBezTo>
                    <a:pt x="44" y="4"/>
                    <a:pt x="40" y="0"/>
                    <a:pt x="36" y="0"/>
                  </a:cubicBezTo>
                  <a:cubicBezTo>
                    <a:pt x="31" y="0"/>
                    <a:pt x="27" y="4"/>
                    <a:pt x="27" y="9"/>
                  </a:cubicBezTo>
                  <a:cubicBezTo>
                    <a:pt x="27" y="10"/>
                    <a:pt x="27" y="11"/>
                    <a:pt x="28" y="13"/>
                  </a:cubicBezTo>
                  <a:cubicBezTo>
                    <a:pt x="22" y="13"/>
                    <a:pt x="22" y="13"/>
                    <a:pt x="22" y="13"/>
                  </a:cubicBezTo>
                  <a:cubicBezTo>
                    <a:pt x="19" y="13"/>
                    <a:pt x="17" y="15"/>
                    <a:pt x="17" y="17"/>
                  </a:cubicBezTo>
                  <a:cubicBezTo>
                    <a:pt x="17" y="19"/>
                    <a:pt x="17" y="19"/>
                    <a:pt x="17" y="19"/>
                  </a:cubicBezTo>
                  <a:cubicBezTo>
                    <a:pt x="7" y="19"/>
                    <a:pt x="7" y="19"/>
                    <a:pt x="7" y="19"/>
                  </a:cubicBezTo>
                  <a:cubicBezTo>
                    <a:pt x="3" y="19"/>
                    <a:pt x="0" y="23"/>
                    <a:pt x="0" y="26"/>
                  </a:cubicBezTo>
                  <a:cubicBezTo>
                    <a:pt x="0" y="95"/>
                    <a:pt x="0" y="95"/>
                    <a:pt x="0" y="95"/>
                  </a:cubicBezTo>
                  <a:cubicBezTo>
                    <a:pt x="0" y="99"/>
                    <a:pt x="3" y="102"/>
                    <a:pt x="7" y="102"/>
                  </a:cubicBezTo>
                  <a:cubicBezTo>
                    <a:pt x="66" y="102"/>
                    <a:pt x="66" y="102"/>
                    <a:pt x="66" y="102"/>
                  </a:cubicBezTo>
                  <a:cubicBezTo>
                    <a:pt x="70" y="102"/>
                    <a:pt x="73" y="99"/>
                    <a:pt x="73" y="95"/>
                  </a:cubicBezTo>
                  <a:cubicBezTo>
                    <a:pt x="73" y="26"/>
                    <a:pt x="73" y="26"/>
                    <a:pt x="73" y="26"/>
                  </a:cubicBezTo>
                  <a:cubicBezTo>
                    <a:pt x="73" y="23"/>
                    <a:pt x="70" y="19"/>
                    <a:pt x="66" y="19"/>
                  </a:cubicBezTo>
                  <a:lnTo>
                    <a:pt x="55" y="19"/>
                  </a:lnTo>
                  <a:close/>
                  <a:moveTo>
                    <a:pt x="31" y="9"/>
                  </a:moveTo>
                  <a:cubicBezTo>
                    <a:pt x="31" y="6"/>
                    <a:pt x="33" y="3"/>
                    <a:pt x="36" y="3"/>
                  </a:cubicBezTo>
                  <a:cubicBezTo>
                    <a:pt x="38" y="3"/>
                    <a:pt x="41" y="6"/>
                    <a:pt x="41" y="9"/>
                  </a:cubicBezTo>
                  <a:cubicBezTo>
                    <a:pt x="41" y="10"/>
                    <a:pt x="40" y="12"/>
                    <a:pt x="39" y="13"/>
                  </a:cubicBezTo>
                  <a:cubicBezTo>
                    <a:pt x="32" y="13"/>
                    <a:pt x="32" y="13"/>
                    <a:pt x="32" y="13"/>
                  </a:cubicBezTo>
                  <a:cubicBezTo>
                    <a:pt x="31" y="12"/>
                    <a:pt x="31" y="10"/>
                    <a:pt x="31" y="9"/>
                  </a:cubicBezTo>
                  <a:close/>
                  <a:moveTo>
                    <a:pt x="66" y="91"/>
                  </a:moveTo>
                  <a:cubicBezTo>
                    <a:pt x="66" y="94"/>
                    <a:pt x="64" y="95"/>
                    <a:pt x="61" y="95"/>
                  </a:cubicBezTo>
                  <a:cubicBezTo>
                    <a:pt x="11" y="95"/>
                    <a:pt x="11" y="95"/>
                    <a:pt x="11" y="95"/>
                  </a:cubicBezTo>
                  <a:cubicBezTo>
                    <a:pt x="9" y="95"/>
                    <a:pt x="7" y="94"/>
                    <a:pt x="7" y="91"/>
                  </a:cubicBezTo>
                  <a:cubicBezTo>
                    <a:pt x="7" y="31"/>
                    <a:pt x="7" y="31"/>
                    <a:pt x="7" y="31"/>
                  </a:cubicBezTo>
                  <a:cubicBezTo>
                    <a:pt x="7" y="28"/>
                    <a:pt x="9" y="26"/>
                    <a:pt x="11" y="26"/>
                  </a:cubicBezTo>
                  <a:cubicBezTo>
                    <a:pt x="17" y="26"/>
                    <a:pt x="17" y="26"/>
                    <a:pt x="17" y="26"/>
                  </a:cubicBezTo>
                  <a:cubicBezTo>
                    <a:pt x="17" y="28"/>
                    <a:pt x="19" y="30"/>
                    <a:pt x="21" y="30"/>
                  </a:cubicBezTo>
                  <a:cubicBezTo>
                    <a:pt x="52" y="30"/>
                    <a:pt x="52" y="30"/>
                    <a:pt x="52" y="30"/>
                  </a:cubicBezTo>
                  <a:cubicBezTo>
                    <a:pt x="54" y="30"/>
                    <a:pt x="55" y="28"/>
                    <a:pt x="55" y="26"/>
                  </a:cubicBezTo>
                  <a:cubicBezTo>
                    <a:pt x="61" y="26"/>
                    <a:pt x="61" y="26"/>
                    <a:pt x="61" y="26"/>
                  </a:cubicBezTo>
                  <a:cubicBezTo>
                    <a:pt x="64" y="26"/>
                    <a:pt x="66" y="28"/>
                    <a:pt x="66" y="31"/>
                  </a:cubicBezTo>
                  <a:lnTo>
                    <a:pt x="66" y="91"/>
                  </a:lnTo>
                  <a:close/>
                  <a:moveTo>
                    <a:pt x="66" y="91"/>
                  </a:moveTo>
                  <a:cubicBezTo>
                    <a:pt x="66" y="91"/>
                    <a:pt x="66" y="91"/>
                    <a:pt x="66" y="9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6"/>
            <p:cNvSpPr>
              <a:spLocks noEditPoints="1"/>
            </p:cNvSpPr>
            <p:nvPr/>
          </p:nvSpPr>
          <p:spPr bwMode="auto">
            <a:xfrm>
              <a:off x="3396771" y="1872387"/>
              <a:ext cx="90939" cy="89802"/>
            </a:xfrm>
            <a:custGeom>
              <a:avLst/>
              <a:gdLst/>
              <a:ahLst/>
              <a:cxnLst>
                <a:cxn ang="0">
                  <a:pos x="12" y="6"/>
                </a:cxn>
                <a:cxn ang="0">
                  <a:pos x="6" y="12"/>
                </a:cxn>
                <a:cxn ang="0">
                  <a:pos x="0" y="6"/>
                </a:cxn>
                <a:cxn ang="0">
                  <a:pos x="6" y="0"/>
                </a:cxn>
                <a:cxn ang="0">
                  <a:pos x="12" y="6"/>
                </a:cxn>
                <a:cxn ang="0">
                  <a:pos x="12" y="6"/>
                </a:cxn>
                <a:cxn ang="0">
                  <a:pos x="12" y="6"/>
                </a:cxn>
              </a:cxnLst>
              <a:rect l="0" t="0" r="r" b="b"/>
              <a:pathLst>
                <a:path w="12" h="12">
                  <a:moveTo>
                    <a:pt x="12" y="6"/>
                  </a:moveTo>
                  <a:cubicBezTo>
                    <a:pt x="12" y="9"/>
                    <a:pt x="9" y="12"/>
                    <a:pt x="6" y="12"/>
                  </a:cubicBezTo>
                  <a:cubicBezTo>
                    <a:pt x="3" y="12"/>
                    <a:pt x="0" y="9"/>
                    <a:pt x="0" y="6"/>
                  </a:cubicBezTo>
                  <a:cubicBezTo>
                    <a:pt x="0" y="3"/>
                    <a:pt x="3" y="0"/>
                    <a:pt x="6" y="0"/>
                  </a:cubicBezTo>
                  <a:cubicBezTo>
                    <a:pt x="9" y="0"/>
                    <a:pt x="12" y="3"/>
                    <a:pt x="12" y="6"/>
                  </a:cubicBezTo>
                  <a:close/>
                  <a:moveTo>
                    <a:pt x="12" y="6"/>
                  </a:moveTo>
                  <a:cubicBezTo>
                    <a:pt x="12" y="6"/>
                    <a:pt x="12" y="6"/>
                    <a:pt x="12" y="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6" name="Freeform 7"/>
            <p:cNvSpPr>
              <a:spLocks noEditPoints="1"/>
            </p:cNvSpPr>
            <p:nvPr/>
          </p:nvSpPr>
          <p:spPr bwMode="auto">
            <a:xfrm>
              <a:off x="3518402" y="1895122"/>
              <a:ext cx="211432" cy="44333"/>
            </a:xfrm>
            <a:custGeom>
              <a:avLst/>
              <a:gdLst/>
              <a:ahLst/>
              <a:cxnLst>
                <a:cxn ang="0">
                  <a:pos x="24" y="0"/>
                </a:cxn>
                <a:cxn ang="0">
                  <a:pos x="4" y="0"/>
                </a:cxn>
                <a:cxn ang="0">
                  <a:pos x="0" y="3"/>
                </a:cxn>
                <a:cxn ang="0">
                  <a:pos x="4" y="6"/>
                </a:cxn>
                <a:cxn ang="0">
                  <a:pos x="24" y="6"/>
                </a:cxn>
                <a:cxn ang="0">
                  <a:pos x="28" y="3"/>
                </a:cxn>
                <a:cxn ang="0">
                  <a:pos x="24" y="0"/>
                </a:cxn>
                <a:cxn ang="0">
                  <a:pos x="24" y="0"/>
                </a:cxn>
                <a:cxn ang="0">
                  <a:pos x="24" y="0"/>
                </a:cxn>
              </a:cxnLst>
              <a:rect l="0" t="0" r="r" b="b"/>
              <a:pathLst>
                <a:path w="28" h="6">
                  <a:moveTo>
                    <a:pt x="24" y="0"/>
                  </a:moveTo>
                  <a:cubicBezTo>
                    <a:pt x="4" y="0"/>
                    <a:pt x="4" y="0"/>
                    <a:pt x="4" y="0"/>
                  </a:cubicBezTo>
                  <a:cubicBezTo>
                    <a:pt x="2" y="0"/>
                    <a:pt x="0" y="1"/>
                    <a:pt x="0" y="3"/>
                  </a:cubicBezTo>
                  <a:cubicBezTo>
                    <a:pt x="0" y="5"/>
                    <a:pt x="2" y="6"/>
                    <a:pt x="4" y="6"/>
                  </a:cubicBezTo>
                  <a:cubicBezTo>
                    <a:pt x="24" y="6"/>
                    <a:pt x="24" y="6"/>
                    <a:pt x="24" y="6"/>
                  </a:cubicBezTo>
                  <a:cubicBezTo>
                    <a:pt x="26" y="6"/>
                    <a:pt x="28" y="5"/>
                    <a:pt x="28" y="3"/>
                  </a:cubicBezTo>
                  <a:cubicBezTo>
                    <a:pt x="28" y="1"/>
                    <a:pt x="26" y="0"/>
                    <a:pt x="24" y="0"/>
                  </a:cubicBezTo>
                  <a:close/>
                  <a:moveTo>
                    <a:pt x="24" y="0"/>
                  </a:moveTo>
                  <a:cubicBezTo>
                    <a:pt x="24" y="0"/>
                    <a:pt x="24" y="0"/>
                    <a:pt x="24"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8"/>
            <p:cNvSpPr>
              <a:spLocks noEditPoints="1"/>
            </p:cNvSpPr>
            <p:nvPr/>
          </p:nvSpPr>
          <p:spPr bwMode="auto">
            <a:xfrm>
              <a:off x="3396771" y="1999701"/>
              <a:ext cx="90939" cy="89802"/>
            </a:xfrm>
            <a:custGeom>
              <a:avLst/>
              <a:gdLst/>
              <a:ahLst/>
              <a:cxnLst>
                <a:cxn ang="0">
                  <a:pos x="12" y="6"/>
                </a:cxn>
                <a:cxn ang="0">
                  <a:pos x="6" y="12"/>
                </a:cxn>
                <a:cxn ang="0">
                  <a:pos x="0" y="6"/>
                </a:cxn>
                <a:cxn ang="0">
                  <a:pos x="6" y="0"/>
                </a:cxn>
                <a:cxn ang="0">
                  <a:pos x="12" y="6"/>
                </a:cxn>
                <a:cxn ang="0">
                  <a:pos x="12" y="6"/>
                </a:cxn>
                <a:cxn ang="0">
                  <a:pos x="12" y="6"/>
                </a:cxn>
              </a:cxnLst>
              <a:rect l="0" t="0" r="r" b="b"/>
              <a:pathLst>
                <a:path w="12" h="12">
                  <a:moveTo>
                    <a:pt x="12" y="6"/>
                  </a:moveTo>
                  <a:cubicBezTo>
                    <a:pt x="12" y="10"/>
                    <a:pt x="9" y="12"/>
                    <a:pt x="6" y="12"/>
                  </a:cubicBezTo>
                  <a:cubicBezTo>
                    <a:pt x="3" y="12"/>
                    <a:pt x="0" y="10"/>
                    <a:pt x="0" y="6"/>
                  </a:cubicBezTo>
                  <a:cubicBezTo>
                    <a:pt x="0" y="3"/>
                    <a:pt x="3" y="0"/>
                    <a:pt x="6" y="0"/>
                  </a:cubicBezTo>
                  <a:cubicBezTo>
                    <a:pt x="9" y="0"/>
                    <a:pt x="12" y="3"/>
                    <a:pt x="12" y="6"/>
                  </a:cubicBezTo>
                  <a:close/>
                  <a:moveTo>
                    <a:pt x="12" y="6"/>
                  </a:moveTo>
                  <a:cubicBezTo>
                    <a:pt x="12" y="6"/>
                    <a:pt x="12" y="6"/>
                    <a:pt x="12" y="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4" name="Freeform 9"/>
            <p:cNvSpPr>
              <a:spLocks noEditPoints="1"/>
            </p:cNvSpPr>
            <p:nvPr/>
          </p:nvSpPr>
          <p:spPr bwMode="auto">
            <a:xfrm>
              <a:off x="3518402" y="2021299"/>
              <a:ext cx="211432" cy="52290"/>
            </a:xfrm>
            <a:custGeom>
              <a:avLst/>
              <a:gdLst/>
              <a:ahLst/>
              <a:cxnLst>
                <a:cxn ang="0">
                  <a:pos x="24" y="0"/>
                </a:cxn>
                <a:cxn ang="0">
                  <a:pos x="4" y="0"/>
                </a:cxn>
                <a:cxn ang="0">
                  <a:pos x="0" y="3"/>
                </a:cxn>
                <a:cxn ang="0">
                  <a:pos x="4" y="7"/>
                </a:cxn>
                <a:cxn ang="0">
                  <a:pos x="24" y="7"/>
                </a:cxn>
                <a:cxn ang="0">
                  <a:pos x="28" y="3"/>
                </a:cxn>
                <a:cxn ang="0">
                  <a:pos x="24" y="0"/>
                </a:cxn>
                <a:cxn ang="0">
                  <a:pos x="24" y="0"/>
                </a:cxn>
                <a:cxn ang="0">
                  <a:pos x="24" y="0"/>
                </a:cxn>
              </a:cxnLst>
              <a:rect l="0" t="0" r="r" b="b"/>
              <a:pathLst>
                <a:path w="28" h="7">
                  <a:moveTo>
                    <a:pt x="24" y="0"/>
                  </a:moveTo>
                  <a:cubicBezTo>
                    <a:pt x="4" y="0"/>
                    <a:pt x="4" y="0"/>
                    <a:pt x="4" y="0"/>
                  </a:cubicBezTo>
                  <a:cubicBezTo>
                    <a:pt x="2" y="0"/>
                    <a:pt x="0" y="1"/>
                    <a:pt x="0" y="3"/>
                  </a:cubicBezTo>
                  <a:cubicBezTo>
                    <a:pt x="0" y="5"/>
                    <a:pt x="2" y="7"/>
                    <a:pt x="4" y="7"/>
                  </a:cubicBezTo>
                  <a:cubicBezTo>
                    <a:pt x="24" y="7"/>
                    <a:pt x="24" y="7"/>
                    <a:pt x="24" y="7"/>
                  </a:cubicBezTo>
                  <a:cubicBezTo>
                    <a:pt x="26" y="7"/>
                    <a:pt x="28" y="5"/>
                    <a:pt x="28" y="3"/>
                  </a:cubicBezTo>
                  <a:cubicBezTo>
                    <a:pt x="28" y="1"/>
                    <a:pt x="26" y="0"/>
                    <a:pt x="24" y="0"/>
                  </a:cubicBezTo>
                  <a:close/>
                  <a:moveTo>
                    <a:pt x="24" y="0"/>
                  </a:moveTo>
                  <a:cubicBezTo>
                    <a:pt x="24" y="0"/>
                    <a:pt x="24" y="0"/>
                    <a:pt x="24"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9" name="Freeform 10"/>
            <p:cNvSpPr>
              <a:spLocks noEditPoints="1"/>
            </p:cNvSpPr>
            <p:nvPr/>
          </p:nvSpPr>
          <p:spPr bwMode="auto">
            <a:xfrm>
              <a:off x="3396771" y="2133836"/>
              <a:ext cx="90939" cy="96622"/>
            </a:xfrm>
            <a:custGeom>
              <a:avLst/>
              <a:gdLst/>
              <a:ahLst/>
              <a:cxnLst>
                <a:cxn ang="0">
                  <a:pos x="12" y="7"/>
                </a:cxn>
                <a:cxn ang="0">
                  <a:pos x="6" y="13"/>
                </a:cxn>
                <a:cxn ang="0">
                  <a:pos x="0" y="7"/>
                </a:cxn>
                <a:cxn ang="0">
                  <a:pos x="6" y="0"/>
                </a:cxn>
                <a:cxn ang="0">
                  <a:pos x="12" y="7"/>
                </a:cxn>
                <a:cxn ang="0">
                  <a:pos x="12" y="7"/>
                </a:cxn>
                <a:cxn ang="0">
                  <a:pos x="12" y="7"/>
                </a:cxn>
              </a:cxnLst>
              <a:rect l="0" t="0" r="r" b="b"/>
              <a:pathLst>
                <a:path w="12" h="13">
                  <a:moveTo>
                    <a:pt x="12" y="7"/>
                  </a:moveTo>
                  <a:cubicBezTo>
                    <a:pt x="12" y="10"/>
                    <a:pt x="9" y="13"/>
                    <a:pt x="6" y="13"/>
                  </a:cubicBezTo>
                  <a:cubicBezTo>
                    <a:pt x="3" y="13"/>
                    <a:pt x="0" y="10"/>
                    <a:pt x="0" y="7"/>
                  </a:cubicBezTo>
                  <a:cubicBezTo>
                    <a:pt x="0" y="3"/>
                    <a:pt x="3" y="0"/>
                    <a:pt x="6" y="0"/>
                  </a:cubicBezTo>
                  <a:cubicBezTo>
                    <a:pt x="9" y="0"/>
                    <a:pt x="12" y="3"/>
                    <a:pt x="12" y="7"/>
                  </a:cubicBezTo>
                  <a:close/>
                  <a:moveTo>
                    <a:pt x="12" y="7"/>
                  </a:moveTo>
                  <a:cubicBezTo>
                    <a:pt x="12" y="7"/>
                    <a:pt x="12" y="7"/>
                    <a:pt x="12" y="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11"/>
            <p:cNvSpPr>
              <a:spLocks noEditPoints="1"/>
            </p:cNvSpPr>
            <p:nvPr/>
          </p:nvSpPr>
          <p:spPr bwMode="auto">
            <a:xfrm>
              <a:off x="3518402" y="2156571"/>
              <a:ext cx="211432" cy="52290"/>
            </a:xfrm>
            <a:custGeom>
              <a:avLst/>
              <a:gdLst/>
              <a:ahLst/>
              <a:cxnLst>
                <a:cxn ang="0">
                  <a:pos x="24" y="0"/>
                </a:cxn>
                <a:cxn ang="0">
                  <a:pos x="4" y="0"/>
                </a:cxn>
                <a:cxn ang="0">
                  <a:pos x="0" y="4"/>
                </a:cxn>
                <a:cxn ang="0">
                  <a:pos x="4" y="7"/>
                </a:cxn>
                <a:cxn ang="0">
                  <a:pos x="24" y="7"/>
                </a:cxn>
                <a:cxn ang="0">
                  <a:pos x="28" y="4"/>
                </a:cxn>
                <a:cxn ang="0">
                  <a:pos x="24" y="0"/>
                </a:cxn>
                <a:cxn ang="0">
                  <a:pos x="24" y="0"/>
                </a:cxn>
                <a:cxn ang="0">
                  <a:pos x="24" y="0"/>
                </a:cxn>
              </a:cxnLst>
              <a:rect l="0" t="0" r="r" b="b"/>
              <a:pathLst>
                <a:path w="28" h="7">
                  <a:moveTo>
                    <a:pt x="24" y="0"/>
                  </a:moveTo>
                  <a:cubicBezTo>
                    <a:pt x="4" y="0"/>
                    <a:pt x="4" y="0"/>
                    <a:pt x="4" y="0"/>
                  </a:cubicBezTo>
                  <a:cubicBezTo>
                    <a:pt x="2" y="0"/>
                    <a:pt x="0" y="2"/>
                    <a:pt x="0" y="4"/>
                  </a:cubicBezTo>
                  <a:cubicBezTo>
                    <a:pt x="0" y="5"/>
                    <a:pt x="2" y="7"/>
                    <a:pt x="4" y="7"/>
                  </a:cubicBezTo>
                  <a:cubicBezTo>
                    <a:pt x="24" y="7"/>
                    <a:pt x="24" y="7"/>
                    <a:pt x="24" y="7"/>
                  </a:cubicBezTo>
                  <a:cubicBezTo>
                    <a:pt x="26" y="7"/>
                    <a:pt x="28" y="5"/>
                    <a:pt x="28" y="4"/>
                  </a:cubicBezTo>
                  <a:cubicBezTo>
                    <a:pt x="28" y="2"/>
                    <a:pt x="26" y="0"/>
                    <a:pt x="24" y="0"/>
                  </a:cubicBezTo>
                  <a:close/>
                  <a:moveTo>
                    <a:pt x="24" y="0"/>
                  </a:moveTo>
                  <a:cubicBezTo>
                    <a:pt x="24" y="0"/>
                    <a:pt x="24" y="0"/>
                    <a:pt x="24"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71" name="Freeform 138"/>
          <p:cNvSpPr>
            <a:spLocks noEditPoints="1"/>
          </p:cNvSpPr>
          <p:nvPr/>
        </p:nvSpPr>
        <p:spPr bwMode="auto">
          <a:xfrm>
            <a:off x="6815883" y="4911635"/>
            <a:ext cx="499318" cy="391886"/>
          </a:xfrm>
          <a:custGeom>
            <a:avLst/>
            <a:gdLst/>
            <a:ahLst/>
            <a:cxnLst>
              <a:cxn ang="0">
                <a:pos x="50" y="40"/>
              </a:cxn>
              <a:cxn ang="0">
                <a:pos x="40" y="50"/>
              </a:cxn>
              <a:cxn ang="0">
                <a:pos x="10" y="50"/>
              </a:cxn>
              <a:cxn ang="0">
                <a:pos x="0" y="40"/>
              </a:cxn>
              <a:cxn ang="0">
                <a:pos x="0" y="10"/>
              </a:cxn>
              <a:cxn ang="0">
                <a:pos x="10" y="0"/>
              </a:cxn>
              <a:cxn ang="0">
                <a:pos x="40" y="0"/>
              </a:cxn>
              <a:cxn ang="0">
                <a:pos x="44" y="1"/>
              </a:cxn>
              <a:cxn ang="0">
                <a:pos x="45" y="2"/>
              </a:cxn>
              <a:cxn ang="0">
                <a:pos x="44" y="3"/>
              </a:cxn>
              <a:cxn ang="0">
                <a:pos x="42" y="4"/>
              </a:cxn>
              <a:cxn ang="0">
                <a:pos x="41" y="5"/>
              </a:cxn>
              <a:cxn ang="0">
                <a:pos x="40" y="4"/>
              </a:cxn>
              <a:cxn ang="0">
                <a:pos x="10" y="4"/>
              </a:cxn>
              <a:cxn ang="0">
                <a:pos x="4" y="10"/>
              </a:cxn>
              <a:cxn ang="0">
                <a:pos x="4" y="40"/>
              </a:cxn>
              <a:cxn ang="0">
                <a:pos x="10" y="46"/>
              </a:cxn>
              <a:cxn ang="0">
                <a:pos x="40" y="46"/>
              </a:cxn>
              <a:cxn ang="0">
                <a:pos x="45" y="40"/>
              </a:cxn>
              <a:cxn ang="0">
                <a:pos x="45" y="35"/>
              </a:cxn>
              <a:cxn ang="0">
                <a:pos x="46" y="35"/>
              </a:cxn>
              <a:cxn ang="0">
                <a:pos x="48" y="32"/>
              </a:cxn>
              <a:cxn ang="0">
                <a:pos x="49" y="32"/>
              </a:cxn>
              <a:cxn ang="0">
                <a:pos x="50" y="33"/>
              </a:cxn>
              <a:cxn ang="0">
                <a:pos x="50" y="40"/>
              </a:cxn>
              <a:cxn ang="0">
                <a:pos x="57" y="17"/>
              </a:cxn>
              <a:cxn ang="0">
                <a:pos x="33" y="41"/>
              </a:cxn>
              <a:cxn ang="0">
                <a:pos x="23" y="41"/>
              </a:cxn>
              <a:cxn ang="0">
                <a:pos x="23" y="31"/>
              </a:cxn>
              <a:cxn ang="0">
                <a:pos x="47" y="7"/>
              </a:cxn>
              <a:cxn ang="0">
                <a:pos x="57" y="17"/>
              </a:cxn>
              <a:cxn ang="0">
                <a:pos x="36" y="33"/>
              </a:cxn>
              <a:cxn ang="0">
                <a:pos x="30" y="28"/>
              </a:cxn>
              <a:cxn ang="0">
                <a:pos x="26" y="32"/>
              </a:cxn>
              <a:cxn ang="0">
                <a:pos x="26" y="34"/>
              </a:cxn>
              <a:cxn ang="0">
                <a:pos x="29" y="34"/>
              </a:cxn>
              <a:cxn ang="0">
                <a:pos x="29" y="38"/>
              </a:cxn>
              <a:cxn ang="0">
                <a:pos x="31" y="38"/>
              </a:cxn>
              <a:cxn ang="0">
                <a:pos x="36" y="33"/>
              </a:cxn>
              <a:cxn ang="0">
                <a:pos x="46" y="12"/>
              </a:cxn>
              <a:cxn ang="0">
                <a:pos x="34" y="24"/>
              </a:cxn>
              <a:cxn ang="0">
                <a:pos x="33" y="26"/>
              </a:cxn>
              <a:cxn ang="0">
                <a:pos x="35" y="26"/>
              </a:cxn>
              <a:cxn ang="0">
                <a:pos x="47" y="13"/>
              </a:cxn>
              <a:cxn ang="0">
                <a:pos x="47" y="12"/>
              </a:cxn>
              <a:cxn ang="0">
                <a:pos x="46" y="12"/>
              </a:cxn>
              <a:cxn ang="0">
                <a:pos x="59" y="15"/>
              </a:cxn>
              <a:cxn ang="0">
                <a:pos x="49" y="4"/>
              </a:cxn>
              <a:cxn ang="0">
                <a:pos x="52" y="1"/>
              </a:cxn>
              <a:cxn ang="0">
                <a:pos x="57" y="1"/>
              </a:cxn>
              <a:cxn ang="0">
                <a:pos x="62" y="7"/>
              </a:cxn>
              <a:cxn ang="0">
                <a:pos x="62" y="11"/>
              </a:cxn>
              <a:cxn ang="0">
                <a:pos x="59" y="15"/>
              </a:cxn>
            </a:cxnLst>
            <a:rect l="0" t="0" r="r" b="b"/>
            <a:pathLst>
              <a:path w="64" h="50">
                <a:moveTo>
                  <a:pt x="50" y="40"/>
                </a:moveTo>
                <a:cubicBezTo>
                  <a:pt x="50" y="46"/>
                  <a:pt x="45" y="50"/>
                  <a:pt x="40" y="50"/>
                </a:cubicBezTo>
                <a:cubicBezTo>
                  <a:pt x="10" y="50"/>
                  <a:pt x="10" y="50"/>
                  <a:pt x="10" y="50"/>
                </a:cubicBezTo>
                <a:cubicBezTo>
                  <a:pt x="4" y="50"/>
                  <a:pt x="0" y="46"/>
                  <a:pt x="0" y="40"/>
                </a:cubicBezTo>
                <a:cubicBezTo>
                  <a:pt x="0" y="10"/>
                  <a:pt x="0" y="10"/>
                  <a:pt x="0" y="10"/>
                </a:cubicBezTo>
                <a:cubicBezTo>
                  <a:pt x="0" y="5"/>
                  <a:pt x="4" y="0"/>
                  <a:pt x="10" y="0"/>
                </a:cubicBezTo>
                <a:cubicBezTo>
                  <a:pt x="40" y="0"/>
                  <a:pt x="40" y="0"/>
                  <a:pt x="40" y="0"/>
                </a:cubicBezTo>
                <a:cubicBezTo>
                  <a:pt x="41" y="0"/>
                  <a:pt x="43" y="0"/>
                  <a:pt x="44" y="1"/>
                </a:cubicBezTo>
                <a:cubicBezTo>
                  <a:pt x="44" y="1"/>
                  <a:pt x="44" y="1"/>
                  <a:pt x="45" y="2"/>
                </a:cubicBezTo>
                <a:cubicBezTo>
                  <a:pt x="45" y="2"/>
                  <a:pt x="45" y="2"/>
                  <a:pt x="44" y="3"/>
                </a:cubicBezTo>
                <a:cubicBezTo>
                  <a:pt x="42" y="4"/>
                  <a:pt x="42" y="4"/>
                  <a:pt x="42" y="4"/>
                </a:cubicBezTo>
                <a:cubicBezTo>
                  <a:pt x="42" y="5"/>
                  <a:pt x="42" y="5"/>
                  <a:pt x="41" y="5"/>
                </a:cubicBezTo>
                <a:cubicBezTo>
                  <a:pt x="41" y="5"/>
                  <a:pt x="40" y="4"/>
                  <a:pt x="40" y="4"/>
                </a:cubicBezTo>
                <a:cubicBezTo>
                  <a:pt x="10" y="4"/>
                  <a:pt x="10" y="4"/>
                  <a:pt x="10" y="4"/>
                </a:cubicBezTo>
                <a:cubicBezTo>
                  <a:pt x="7" y="4"/>
                  <a:pt x="4" y="7"/>
                  <a:pt x="4" y="10"/>
                </a:cubicBezTo>
                <a:cubicBezTo>
                  <a:pt x="4" y="40"/>
                  <a:pt x="4" y="40"/>
                  <a:pt x="4" y="40"/>
                </a:cubicBezTo>
                <a:cubicBezTo>
                  <a:pt x="4" y="43"/>
                  <a:pt x="7" y="46"/>
                  <a:pt x="10" y="46"/>
                </a:cubicBezTo>
                <a:cubicBezTo>
                  <a:pt x="40" y="46"/>
                  <a:pt x="40" y="46"/>
                  <a:pt x="40" y="46"/>
                </a:cubicBezTo>
                <a:cubicBezTo>
                  <a:pt x="43" y="46"/>
                  <a:pt x="45" y="43"/>
                  <a:pt x="45" y="40"/>
                </a:cubicBezTo>
                <a:cubicBezTo>
                  <a:pt x="45" y="35"/>
                  <a:pt x="45" y="35"/>
                  <a:pt x="45" y="35"/>
                </a:cubicBezTo>
                <a:cubicBezTo>
                  <a:pt x="45" y="35"/>
                  <a:pt x="46" y="35"/>
                  <a:pt x="46" y="35"/>
                </a:cubicBezTo>
                <a:cubicBezTo>
                  <a:pt x="48" y="32"/>
                  <a:pt x="48" y="32"/>
                  <a:pt x="48" y="32"/>
                </a:cubicBezTo>
                <a:cubicBezTo>
                  <a:pt x="48" y="32"/>
                  <a:pt x="49" y="32"/>
                  <a:pt x="49" y="32"/>
                </a:cubicBezTo>
                <a:cubicBezTo>
                  <a:pt x="50" y="32"/>
                  <a:pt x="50" y="33"/>
                  <a:pt x="50" y="33"/>
                </a:cubicBezTo>
                <a:lnTo>
                  <a:pt x="50" y="40"/>
                </a:lnTo>
                <a:close/>
                <a:moveTo>
                  <a:pt x="57" y="17"/>
                </a:moveTo>
                <a:cubicBezTo>
                  <a:pt x="33" y="41"/>
                  <a:pt x="33" y="41"/>
                  <a:pt x="33" y="41"/>
                </a:cubicBezTo>
                <a:cubicBezTo>
                  <a:pt x="23" y="41"/>
                  <a:pt x="23" y="41"/>
                  <a:pt x="23" y="41"/>
                </a:cubicBezTo>
                <a:cubicBezTo>
                  <a:pt x="23" y="31"/>
                  <a:pt x="23" y="31"/>
                  <a:pt x="23" y="31"/>
                </a:cubicBezTo>
                <a:cubicBezTo>
                  <a:pt x="47" y="7"/>
                  <a:pt x="47" y="7"/>
                  <a:pt x="47" y="7"/>
                </a:cubicBezTo>
                <a:lnTo>
                  <a:pt x="57" y="17"/>
                </a:lnTo>
                <a:close/>
                <a:moveTo>
                  <a:pt x="36" y="33"/>
                </a:moveTo>
                <a:cubicBezTo>
                  <a:pt x="30" y="28"/>
                  <a:pt x="30" y="28"/>
                  <a:pt x="30" y="28"/>
                </a:cubicBezTo>
                <a:cubicBezTo>
                  <a:pt x="26" y="32"/>
                  <a:pt x="26" y="32"/>
                  <a:pt x="26" y="32"/>
                </a:cubicBezTo>
                <a:cubicBezTo>
                  <a:pt x="26" y="34"/>
                  <a:pt x="26" y="34"/>
                  <a:pt x="26" y="34"/>
                </a:cubicBezTo>
                <a:cubicBezTo>
                  <a:pt x="29" y="34"/>
                  <a:pt x="29" y="34"/>
                  <a:pt x="29" y="34"/>
                </a:cubicBezTo>
                <a:cubicBezTo>
                  <a:pt x="29" y="38"/>
                  <a:pt x="29" y="38"/>
                  <a:pt x="29" y="38"/>
                </a:cubicBezTo>
                <a:cubicBezTo>
                  <a:pt x="31" y="38"/>
                  <a:pt x="31" y="38"/>
                  <a:pt x="31" y="38"/>
                </a:cubicBezTo>
                <a:lnTo>
                  <a:pt x="36" y="33"/>
                </a:lnTo>
                <a:close/>
                <a:moveTo>
                  <a:pt x="46" y="12"/>
                </a:moveTo>
                <a:cubicBezTo>
                  <a:pt x="34" y="24"/>
                  <a:pt x="34" y="24"/>
                  <a:pt x="34" y="24"/>
                </a:cubicBezTo>
                <a:cubicBezTo>
                  <a:pt x="33" y="25"/>
                  <a:pt x="33" y="25"/>
                  <a:pt x="33" y="26"/>
                </a:cubicBezTo>
                <a:cubicBezTo>
                  <a:pt x="34" y="26"/>
                  <a:pt x="34" y="26"/>
                  <a:pt x="35" y="26"/>
                </a:cubicBezTo>
                <a:cubicBezTo>
                  <a:pt x="47" y="13"/>
                  <a:pt x="47" y="13"/>
                  <a:pt x="47" y="13"/>
                </a:cubicBezTo>
                <a:cubicBezTo>
                  <a:pt x="47" y="13"/>
                  <a:pt x="47" y="12"/>
                  <a:pt x="47" y="12"/>
                </a:cubicBezTo>
                <a:cubicBezTo>
                  <a:pt x="47" y="12"/>
                  <a:pt x="46" y="12"/>
                  <a:pt x="46" y="12"/>
                </a:cubicBezTo>
                <a:close/>
                <a:moveTo>
                  <a:pt x="59" y="15"/>
                </a:moveTo>
                <a:cubicBezTo>
                  <a:pt x="49" y="4"/>
                  <a:pt x="49" y="4"/>
                  <a:pt x="49" y="4"/>
                </a:cubicBezTo>
                <a:cubicBezTo>
                  <a:pt x="52" y="1"/>
                  <a:pt x="52" y="1"/>
                  <a:pt x="52" y="1"/>
                </a:cubicBezTo>
                <a:cubicBezTo>
                  <a:pt x="53" y="0"/>
                  <a:pt x="56" y="0"/>
                  <a:pt x="57" y="1"/>
                </a:cubicBezTo>
                <a:cubicBezTo>
                  <a:pt x="62" y="7"/>
                  <a:pt x="62" y="7"/>
                  <a:pt x="62" y="7"/>
                </a:cubicBezTo>
                <a:cubicBezTo>
                  <a:pt x="64" y="8"/>
                  <a:pt x="64" y="10"/>
                  <a:pt x="62" y="11"/>
                </a:cubicBezTo>
                <a:lnTo>
                  <a:pt x="59" y="1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2" name="Freeform 145"/>
          <p:cNvSpPr>
            <a:spLocks/>
          </p:cNvSpPr>
          <p:nvPr/>
        </p:nvSpPr>
        <p:spPr bwMode="auto">
          <a:xfrm>
            <a:off x="4836014" y="3568508"/>
            <a:ext cx="532821" cy="376475"/>
          </a:xfrm>
          <a:custGeom>
            <a:avLst/>
            <a:gdLst/>
            <a:ahLst/>
            <a:cxnLst>
              <a:cxn ang="0">
                <a:pos x="64" y="51"/>
              </a:cxn>
              <a:cxn ang="0">
                <a:pos x="60" y="55"/>
              </a:cxn>
              <a:cxn ang="0">
                <a:pos x="49" y="55"/>
              </a:cxn>
              <a:cxn ang="0">
                <a:pos x="45" y="51"/>
              </a:cxn>
              <a:cxn ang="0">
                <a:pos x="45" y="40"/>
              </a:cxn>
              <a:cxn ang="0">
                <a:pos x="49" y="36"/>
              </a:cxn>
              <a:cxn ang="0">
                <a:pos x="52" y="36"/>
              </a:cxn>
              <a:cxn ang="0">
                <a:pos x="52" y="30"/>
              </a:cxn>
              <a:cxn ang="0">
                <a:pos x="34" y="30"/>
              </a:cxn>
              <a:cxn ang="0">
                <a:pos x="34" y="36"/>
              </a:cxn>
              <a:cxn ang="0">
                <a:pos x="37" y="36"/>
              </a:cxn>
              <a:cxn ang="0">
                <a:pos x="41" y="40"/>
              </a:cxn>
              <a:cxn ang="0">
                <a:pos x="41" y="51"/>
              </a:cxn>
              <a:cxn ang="0">
                <a:pos x="37" y="55"/>
              </a:cxn>
              <a:cxn ang="0">
                <a:pos x="26" y="55"/>
              </a:cxn>
              <a:cxn ang="0">
                <a:pos x="23" y="51"/>
              </a:cxn>
              <a:cxn ang="0">
                <a:pos x="23" y="40"/>
              </a:cxn>
              <a:cxn ang="0">
                <a:pos x="26" y="36"/>
              </a:cxn>
              <a:cxn ang="0">
                <a:pos x="29" y="36"/>
              </a:cxn>
              <a:cxn ang="0">
                <a:pos x="29" y="30"/>
              </a:cxn>
              <a:cxn ang="0">
                <a:pos x="11" y="30"/>
              </a:cxn>
              <a:cxn ang="0">
                <a:pos x="11" y="36"/>
              </a:cxn>
              <a:cxn ang="0">
                <a:pos x="15" y="36"/>
              </a:cxn>
              <a:cxn ang="0">
                <a:pos x="18" y="40"/>
              </a:cxn>
              <a:cxn ang="0">
                <a:pos x="18" y="51"/>
              </a:cxn>
              <a:cxn ang="0">
                <a:pos x="15" y="55"/>
              </a:cxn>
              <a:cxn ang="0">
                <a:pos x="3" y="55"/>
              </a:cxn>
              <a:cxn ang="0">
                <a:pos x="0" y="51"/>
              </a:cxn>
              <a:cxn ang="0">
                <a:pos x="0" y="40"/>
              </a:cxn>
              <a:cxn ang="0">
                <a:pos x="3" y="36"/>
              </a:cxn>
              <a:cxn ang="0">
                <a:pos x="7" y="36"/>
              </a:cxn>
              <a:cxn ang="0">
                <a:pos x="7" y="30"/>
              </a:cxn>
              <a:cxn ang="0">
                <a:pos x="11" y="25"/>
              </a:cxn>
              <a:cxn ang="0">
                <a:pos x="29" y="25"/>
              </a:cxn>
              <a:cxn ang="0">
                <a:pos x="29" y="18"/>
              </a:cxn>
              <a:cxn ang="0">
                <a:pos x="26" y="18"/>
              </a:cxn>
              <a:cxn ang="0">
                <a:pos x="23" y="15"/>
              </a:cxn>
              <a:cxn ang="0">
                <a:pos x="23" y="3"/>
              </a:cxn>
              <a:cxn ang="0">
                <a:pos x="26" y="0"/>
              </a:cxn>
              <a:cxn ang="0">
                <a:pos x="37" y="0"/>
              </a:cxn>
              <a:cxn ang="0">
                <a:pos x="41" y="3"/>
              </a:cxn>
              <a:cxn ang="0">
                <a:pos x="41" y="15"/>
              </a:cxn>
              <a:cxn ang="0">
                <a:pos x="37" y="18"/>
              </a:cxn>
              <a:cxn ang="0">
                <a:pos x="34" y="18"/>
              </a:cxn>
              <a:cxn ang="0">
                <a:pos x="34" y="25"/>
              </a:cxn>
              <a:cxn ang="0">
                <a:pos x="52" y="25"/>
              </a:cxn>
              <a:cxn ang="0">
                <a:pos x="57" y="30"/>
              </a:cxn>
              <a:cxn ang="0">
                <a:pos x="57" y="36"/>
              </a:cxn>
              <a:cxn ang="0">
                <a:pos x="60" y="36"/>
              </a:cxn>
              <a:cxn ang="0">
                <a:pos x="64" y="40"/>
              </a:cxn>
              <a:cxn ang="0">
                <a:pos x="64" y="51"/>
              </a:cxn>
            </a:cxnLst>
            <a:rect l="0" t="0" r="r" b="b"/>
            <a:pathLst>
              <a:path w="64" h="55">
                <a:moveTo>
                  <a:pt x="64" y="51"/>
                </a:moveTo>
                <a:cubicBezTo>
                  <a:pt x="64" y="53"/>
                  <a:pt x="62" y="55"/>
                  <a:pt x="60" y="55"/>
                </a:cubicBezTo>
                <a:cubicBezTo>
                  <a:pt x="49" y="55"/>
                  <a:pt x="49" y="55"/>
                  <a:pt x="49" y="55"/>
                </a:cubicBezTo>
                <a:cubicBezTo>
                  <a:pt x="47" y="55"/>
                  <a:pt x="45" y="53"/>
                  <a:pt x="45" y="51"/>
                </a:cubicBezTo>
                <a:cubicBezTo>
                  <a:pt x="45" y="40"/>
                  <a:pt x="45" y="40"/>
                  <a:pt x="45" y="40"/>
                </a:cubicBezTo>
                <a:cubicBezTo>
                  <a:pt x="45" y="38"/>
                  <a:pt x="47" y="36"/>
                  <a:pt x="49" y="36"/>
                </a:cubicBezTo>
                <a:cubicBezTo>
                  <a:pt x="52" y="36"/>
                  <a:pt x="52" y="36"/>
                  <a:pt x="52" y="36"/>
                </a:cubicBezTo>
                <a:cubicBezTo>
                  <a:pt x="52" y="30"/>
                  <a:pt x="52" y="30"/>
                  <a:pt x="52" y="30"/>
                </a:cubicBezTo>
                <a:cubicBezTo>
                  <a:pt x="34" y="30"/>
                  <a:pt x="34" y="30"/>
                  <a:pt x="34" y="30"/>
                </a:cubicBezTo>
                <a:cubicBezTo>
                  <a:pt x="34" y="36"/>
                  <a:pt x="34" y="36"/>
                  <a:pt x="34" y="36"/>
                </a:cubicBezTo>
                <a:cubicBezTo>
                  <a:pt x="37" y="36"/>
                  <a:pt x="37" y="36"/>
                  <a:pt x="37" y="36"/>
                </a:cubicBezTo>
                <a:cubicBezTo>
                  <a:pt x="39" y="36"/>
                  <a:pt x="41" y="38"/>
                  <a:pt x="41" y="40"/>
                </a:cubicBezTo>
                <a:cubicBezTo>
                  <a:pt x="41" y="51"/>
                  <a:pt x="41" y="51"/>
                  <a:pt x="41" y="51"/>
                </a:cubicBezTo>
                <a:cubicBezTo>
                  <a:pt x="41" y="53"/>
                  <a:pt x="39" y="55"/>
                  <a:pt x="37" y="55"/>
                </a:cubicBezTo>
                <a:cubicBezTo>
                  <a:pt x="26" y="55"/>
                  <a:pt x="26" y="55"/>
                  <a:pt x="26" y="55"/>
                </a:cubicBezTo>
                <a:cubicBezTo>
                  <a:pt x="24" y="55"/>
                  <a:pt x="23" y="53"/>
                  <a:pt x="23" y="51"/>
                </a:cubicBezTo>
                <a:cubicBezTo>
                  <a:pt x="23" y="40"/>
                  <a:pt x="23" y="40"/>
                  <a:pt x="23" y="40"/>
                </a:cubicBezTo>
                <a:cubicBezTo>
                  <a:pt x="23" y="38"/>
                  <a:pt x="24" y="36"/>
                  <a:pt x="26" y="36"/>
                </a:cubicBezTo>
                <a:cubicBezTo>
                  <a:pt x="29" y="36"/>
                  <a:pt x="29" y="36"/>
                  <a:pt x="29" y="36"/>
                </a:cubicBezTo>
                <a:cubicBezTo>
                  <a:pt x="29" y="30"/>
                  <a:pt x="29" y="30"/>
                  <a:pt x="29" y="30"/>
                </a:cubicBezTo>
                <a:cubicBezTo>
                  <a:pt x="11" y="30"/>
                  <a:pt x="11" y="30"/>
                  <a:pt x="11" y="30"/>
                </a:cubicBezTo>
                <a:cubicBezTo>
                  <a:pt x="11" y="36"/>
                  <a:pt x="11" y="36"/>
                  <a:pt x="11" y="36"/>
                </a:cubicBezTo>
                <a:cubicBezTo>
                  <a:pt x="15" y="36"/>
                  <a:pt x="15" y="36"/>
                  <a:pt x="15" y="36"/>
                </a:cubicBezTo>
                <a:cubicBezTo>
                  <a:pt x="17" y="36"/>
                  <a:pt x="18" y="38"/>
                  <a:pt x="18" y="40"/>
                </a:cubicBezTo>
                <a:cubicBezTo>
                  <a:pt x="18" y="51"/>
                  <a:pt x="18" y="51"/>
                  <a:pt x="18" y="51"/>
                </a:cubicBezTo>
                <a:cubicBezTo>
                  <a:pt x="18" y="53"/>
                  <a:pt x="17" y="55"/>
                  <a:pt x="15" y="55"/>
                </a:cubicBezTo>
                <a:cubicBezTo>
                  <a:pt x="3" y="55"/>
                  <a:pt x="3" y="55"/>
                  <a:pt x="3" y="55"/>
                </a:cubicBezTo>
                <a:cubicBezTo>
                  <a:pt x="1" y="55"/>
                  <a:pt x="0" y="53"/>
                  <a:pt x="0" y="51"/>
                </a:cubicBezTo>
                <a:cubicBezTo>
                  <a:pt x="0" y="40"/>
                  <a:pt x="0" y="40"/>
                  <a:pt x="0" y="40"/>
                </a:cubicBezTo>
                <a:cubicBezTo>
                  <a:pt x="0" y="38"/>
                  <a:pt x="1" y="36"/>
                  <a:pt x="3" y="36"/>
                </a:cubicBezTo>
                <a:cubicBezTo>
                  <a:pt x="7" y="36"/>
                  <a:pt x="7" y="36"/>
                  <a:pt x="7" y="36"/>
                </a:cubicBezTo>
                <a:cubicBezTo>
                  <a:pt x="7" y="30"/>
                  <a:pt x="7" y="30"/>
                  <a:pt x="7" y="30"/>
                </a:cubicBezTo>
                <a:cubicBezTo>
                  <a:pt x="7" y="27"/>
                  <a:pt x="9" y="25"/>
                  <a:pt x="11" y="25"/>
                </a:cubicBezTo>
                <a:cubicBezTo>
                  <a:pt x="29" y="25"/>
                  <a:pt x="29" y="25"/>
                  <a:pt x="29" y="25"/>
                </a:cubicBezTo>
                <a:cubicBezTo>
                  <a:pt x="29" y="18"/>
                  <a:pt x="29" y="18"/>
                  <a:pt x="29" y="18"/>
                </a:cubicBezTo>
                <a:cubicBezTo>
                  <a:pt x="26" y="18"/>
                  <a:pt x="26" y="18"/>
                  <a:pt x="26" y="18"/>
                </a:cubicBezTo>
                <a:cubicBezTo>
                  <a:pt x="24" y="18"/>
                  <a:pt x="23" y="17"/>
                  <a:pt x="23" y="15"/>
                </a:cubicBezTo>
                <a:cubicBezTo>
                  <a:pt x="23" y="3"/>
                  <a:pt x="23" y="3"/>
                  <a:pt x="23" y="3"/>
                </a:cubicBezTo>
                <a:cubicBezTo>
                  <a:pt x="23" y="1"/>
                  <a:pt x="24" y="0"/>
                  <a:pt x="26" y="0"/>
                </a:cubicBezTo>
                <a:cubicBezTo>
                  <a:pt x="37" y="0"/>
                  <a:pt x="37" y="0"/>
                  <a:pt x="37" y="0"/>
                </a:cubicBezTo>
                <a:cubicBezTo>
                  <a:pt x="39" y="0"/>
                  <a:pt x="41" y="1"/>
                  <a:pt x="41" y="3"/>
                </a:cubicBezTo>
                <a:cubicBezTo>
                  <a:pt x="41" y="15"/>
                  <a:pt x="41" y="15"/>
                  <a:pt x="41" y="15"/>
                </a:cubicBezTo>
                <a:cubicBezTo>
                  <a:pt x="41" y="17"/>
                  <a:pt x="39" y="18"/>
                  <a:pt x="37" y="18"/>
                </a:cubicBezTo>
                <a:cubicBezTo>
                  <a:pt x="34" y="18"/>
                  <a:pt x="34" y="18"/>
                  <a:pt x="34" y="18"/>
                </a:cubicBezTo>
                <a:cubicBezTo>
                  <a:pt x="34" y="25"/>
                  <a:pt x="34" y="25"/>
                  <a:pt x="34" y="25"/>
                </a:cubicBezTo>
                <a:cubicBezTo>
                  <a:pt x="52" y="25"/>
                  <a:pt x="52" y="25"/>
                  <a:pt x="52" y="25"/>
                </a:cubicBezTo>
                <a:cubicBezTo>
                  <a:pt x="55" y="25"/>
                  <a:pt x="57" y="27"/>
                  <a:pt x="57" y="30"/>
                </a:cubicBezTo>
                <a:cubicBezTo>
                  <a:pt x="57" y="36"/>
                  <a:pt x="57" y="36"/>
                  <a:pt x="57" y="36"/>
                </a:cubicBezTo>
                <a:cubicBezTo>
                  <a:pt x="60" y="36"/>
                  <a:pt x="60" y="36"/>
                  <a:pt x="60" y="36"/>
                </a:cubicBezTo>
                <a:cubicBezTo>
                  <a:pt x="62" y="36"/>
                  <a:pt x="64" y="38"/>
                  <a:pt x="64" y="40"/>
                </a:cubicBezTo>
                <a:lnTo>
                  <a:pt x="64" y="5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3" name="Freeform 122"/>
          <p:cNvSpPr>
            <a:spLocks/>
          </p:cNvSpPr>
          <p:nvPr/>
        </p:nvSpPr>
        <p:spPr bwMode="auto">
          <a:xfrm>
            <a:off x="4911635" y="4820193"/>
            <a:ext cx="522513" cy="483326"/>
          </a:xfrm>
          <a:custGeom>
            <a:avLst/>
            <a:gdLst/>
            <a:ahLst/>
            <a:cxnLst>
              <a:cxn ang="0">
                <a:pos x="60" y="52"/>
              </a:cxn>
              <a:cxn ang="0">
                <a:pos x="49" y="48"/>
              </a:cxn>
              <a:cxn ang="0">
                <a:pos x="45" y="53"/>
              </a:cxn>
              <a:cxn ang="0">
                <a:pos x="46" y="62"/>
              </a:cxn>
              <a:cxn ang="0">
                <a:pos x="46" y="62"/>
              </a:cxn>
              <a:cxn ang="0">
                <a:pos x="45" y="62"/>
              </a:cxn>
              <a:cxn ang="0">
                <a:pos x="32" y="63"/>
              </a:cxn>
              <a:cxn ang="0">
                <a:pos x="26" y="59"/>
              </a:cxn>
              <a:cxn ang="0">
                <a:pos x="31" y="48"/>
              </a:cxn>
              <a:cxn ang="0">
                <a:pos x="23" y="41"/>
              </a:cxn>
              <a:cxn ang="0">
                <a:pos x="15" y="48"/>
              </a:cxn>
              <a:cxn ang="0">
                <a:pos x="19" y="58"/>
              </a:cxn>
              <a:cxn ang="0">
                <a:pos x="17" y="62"/>
              </a:cxn>
              <a:cxn ang="0">
                <a:pos x="13" y="63"/>
              </a:cxn>
              <a:cxn ang="0">
                <a:pos x="3" y="62"/>
              </a:cxn>
              <a:cxn ang="0">
                <a:pos x="0" y="62"/>
              </a:cxn>
              <a:cxn ang="0">
                <a:pos x="0" y="62"/>
              </a:cxn>
              <a:cxn ang="0">
                <a:pos x="0" y="62"/>
              </a:cxn>
              <a:cxn ang="0">
                <a:pos x="0" y="21"/>
              </a:cxn>
              <a:cxn ang="0">
                <a:pos x="3" y="21"/>
              </a:cxn>
              <a:cxn ang="0">
                <a:pos x="13" y="22"/>
              </a:cxn>
              <a:cxn ang="0">
                <a:pos x="17" y="21"/>
              </a:cxn>
              <a:cxn ang="0">
                <a:pos x="19" y="17"/>
              </a:cxn>
              <a:cxn ang="0">
                <a:pos x="15" y="7"/>
              </a:cxn>
              <a:cxn ang="0">
                <a:pos x="23" y="0"/>
              </a:cxn>
              <a:cxn ang="0">
                <a:pos x="31" y="7"/>
              </a:cxn>
              <a:cxn ang="0">
                <a:pos x="26" y="18"/>
              </a:cxn>
              <a:cxn ang="0">
                <a:pos x="32" y="22"/>
              </a:cxn>
              <a:cxn ang="0">
                <a:pos x="46" y="21"/>
              </a:cxn>
              <a:cxn ang="0">
                <a:pos x="46" y="21"/>
              </a:cxn>
              <a:cxn ang="0">
                <a:pos x="46" y="24"/>
              </a:cxn>
              <a:cxn ang="0">
                <a:pos x="45" y="34"/>
              </a:cxn>
              <a:cxn ang="0">
                <a:pos x="46" y="38"/>
              </a:cxn>
              <a:cxn ang="0">
                <a:pos x="50" y="40"/>
              </a:cxn>
              <a:cxn ang="0">
                <a:pos x="60" y="36"/>
              </a:cxn>
              <a:cxn ang="0">
                <a:pos x="67" y="44"/>
              </a:cxn>
              <a:cxn ang="0">
                <a:pos x="60" y="52"/>
              </a:cxn>
            </a:cxnLst>
            <a:rect l="0" t="0" r="r" b="b"/>
            <a:pathLst>
              <a:path w="67" h="63">
                <a:moveTo>
                  <a:pt x="60" y="52"/>
                </a:moveTo>
                <a:cubicBezTo>
                  <a:pt x="55" y="52"/>
                  <a:pt x="54" y="48"/>
                  <a:pt x="49" y="48"/>
                </a:cubicBezTo>
                <a:cubicBezTo>
                  <a:pt x="46" y="48"/>
                  <a:pt x="45" y="50"/>
                  <a:pt x="45" y="53"/>
                </a:cubicBezTo>
                <a:cubicBezTo>
                  <a:pt x="45" y="56"/>
                  <a:pt x="46" y="59"/>
                  <a:pt x="46" y="62"/>
                </a:cubicBezTo>
                <a:cubicBezTo>
                  <a:pt x="46" y="62"/>
                  <a:pt x="46" y="62"/>
                  <a:pt x="46" y="62"/>
                </a:cubicBezTo>
                <a:cubicBezTo>
                  <a:pt x="46" y="62"/>
                  <a:pt x="45" y="62"/>
                  <a:pt x="45" y="62"/>
                </a:cubicBezTo>
                <a:cubicBezTo>
                  <a:pt x="41" y="62"/>
                  <a:pt x="36" y="63"/>
                  <a:pt x="32" y="63"/>
                </a:cubicBezTo>
                <a:cubicBezTo>
                  <a:pt x="29" y="63"/>
                  <a:pt x="26" y="62"/>
                  <a:pt x="26" y="59"/>
                </a:cubicBezTo>
                <a:cubicBezTo>
                  <a:pt x="26" y="54"/>
                  <a:pt x="31" y="53"/>
                  <a:pt x="31" y="48"/>
                </a:cubicBezTo>
                <a:cubicBezTo>
                  <a:pt x="31" y="44"/>
                  <a:pt x="27" y="41"/>
                  <a:pt x="23" y="41"/>
                </a:cubicBezTo>
                <a:cubicBezTo>
                  <a:pt x="19" y="41"/>
                  <a:pt x="15" y="44"/>
                  <a:pt x="15" y="48"/>
                </a:cubicBezTo>
                <a:cubicBezTo>
                  <a:pt x="15" y="53"/>
                  <a:pt x="19" y="56"/>
                  <a:pt x="19" y="58"/>
                </a:cubicBezTo>
                <a:cubicBezTo>
                  <a:pt x="19" y="60"/>
                  <a:pt x="18" y="61"/>
                  <a:pt x="17" y="62"/>
                </a:cubicBezTo>
                <a:cubicBezTo>
                  <a:pt x="16" y="63"/>
                  <a:pt x="14" y="63"/>
                  <a:pt x="13" y="63"/>
                </a:cubicBezTo>
                <a:cubicBezTo>
                  <a:pt x="9" y="63"/>
                  <a:pt x="6" y="63"/>
                  <a:pt x="3" y="62"/>
                </a:cubicBezTo>
                <a:cubicBezTo>
                  <a:pt x="2" y="62"/>
                  <a:pt x="1" y="62"/>
                  <a:pt x="0" y="62"/>
                </a:cubicBezTo>
                <a:cubicBezTo>
                  <a:pt x="0" y="62"/>
                  <a:pt x="0" y="62"/>
                  <a:pt x="0" y="62"/>
                </a:cubicBezTo>
                <a:cubicBezTo>
                  <a:pt x="0" y="62"/>
                  <a:pt x="0" y="62"/>
                  <a:pt x="0" y="62"/>
                </a:cubicBezTo>
                <a:cubicBezTo>
                  <a:pt x="0" y="21"/>
                  <a:pt x="0" y="21"/>
                  <a:pt x="0" y="21"/>
                </a:cubicBezTo>
                <a:cubicBezTo>
                  <a:pt x="0" y="21"/>
                  <a:pt x="2" y="21"/>
                  <a:pt x="3" y="21"/>
                </a:cubicBezTo>
                <a:cubicBezTo>
                  <a:pt x="6" y="22"/>
                  <a:pt x="9" y="22"/>
                  <a:pt x="13" y="22"/>
                </a:cubicBezTo>
                <a:cubicBezTo>
                  <a:pt x="14" y="22"/>
                  <a:pt x="16" y="22"/>
                  <a:pt x="17" y="21"/>
                </a:cubicBezTo>
                <a:cubicBezTo>
                  <a:pt x="18" y="20"/>
                  <a:pt x="19" y="19"/>
                  <a:pt x="19" y="17"/>
                </a:cubicBezTo>
                <a:cubicBezTo>
                  <a:pt x="19" y="15"/>
                  <a:pt x="15" y="12"/>
                  <a:pt x="15" y="7"/>
                </a:cubicBezTo>
                <a:cubicBezTo>
                  <a:pt x="15" y="3"/>
                  <a:pt x="19" y="0"/>
                  <a:pt x="23" y="0"/>
                </a:cubicBezTo>
                <a:cubicBezTo>
                  <a:pt x="27" y="0"/>
                  <a:pt x="31" y="3"/>
                  <a:pt x="31" y="7"/>
                </a:cubicBezTo>
                <a:cubicBezTo>
                  <a:pt x="31" y="12"/>
                  <a:pt x="26" y="13"/>
                  <a:pt x="26" y="18"/>
                </a:cubicBezTo>
                <a:cubicBezTo>
                  <a:pt x="26" y="21"/>
                  <a:pt x="29" y="22"/>
                  <a:pt x="32" y="22"/>
                </a:cubicBezTo>
                <a:cubicBezTo>
                  <a:pt x="37" y="22"/>
                  <a:pt x="41" y="21"/>
                  <a:pt x="46" y="21"/>
                </a:cubicBezTo>
                <a:cubicBezTo>
                  <a:pt x="46" y="21"/>
                  <a:pt x="46" y="21"/>
                  <a:pt x="46" y="21"/>
                </a:cubicBezTo>
                <a:cubicBezTo>
                  <a:pt x="46" y="21"/>
                  <a:pt x="46" y="23"/>
                  <a:pt x="46" y="24"/>
                </a:cubicBezTo>
                <a:cubicBezTo>
                  <a:pt x="45" y="27"/>
                  <a:pt x="45" y="30"/>
                  <a:pt x="45" y="34"/>
                </a:cubicBezTo>
                <a:cubicBezTo>
                  <a:pt x="45" y="35"/>
                  <a:pt x="45" y="37"/>
                  <a:pt x="46" y="38"/>
                </a:cubicBezTo>
                <a:cubicBezTo>
                  <a:pt x="47" y="39"/>
                  <a:pt x="48" y="40"/>
                  <a:pt x="50" y="40"/>
                </a:cubicBezTo>
                <a:cubicBezTo>
                  <a:pt x="52" y="40"/>
                  <a:pt x="55" y="36"/>
                  <a:pt x="60" y="36"/>
                </a:cubicBezTo>
                <a:cubicBezTo>
                  <a:pt x="64" y="36"/>
                  <a:pt x="67" y="40"/>
                  <a:pt x="67" y="44"/>
                </a:cubicBezTo>
                <a:cubicBezTo>
                  <a:pt x="67" y="49"/>
                  <a:pt x="64" y="52"/>
                  <a:pt x="60" y="5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4" name="Text Placeholder 7"/>
          <p:cNvSpPr>
            <a:spLocks noGrp="1"/>
          </p:cNvSpPr>
          <p:nvPr>
            <p:ph type="body" sz="half" idx="2"/>
          </p:nvPr>
        </p:nvSpPr>
        <p:spPr>
          <a:xfrm>
            <a:off x="872965" y="825950"/>
            <a:ext cx="5486400" cy="267661"/>
          </a:xfrm>
          <a:prstGeom prst="rect">
            <a:avLst/>
          </a:prstGeom>
        </p:spPr>
        <p:txBody>
          <a:bodyPr/>
          <a:lstStyle/>
          <a:p>
            <a:r>
              <a:rPr lang="ru-RU" dirty="0" smtClean="0"/>
              <a:t>ОСНОВНЫЕ СОДЕРЖАТЕЛЬНЫЕ ОШИБКИ</a:t>
            </a:r>
            <a:endParaRPr lang="en-US" dirty="0"/>
          </a:p>
        </p:txBody>
      </p:sp>
    </p:spTree>
  </p:cSld>
  <p:clrMapOvr>
    <a:masterClrMapping/>
  </p:clrMapOvr>
  <p:transition>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15</a:t>
            </a:fld>
            <a:endParaRPr lang="ru-RU" dirty="0"/>
          </a:p>
        </p:txBody>
      </p:sp>
      <p:sp>
        <p:nvSpPr>
          <p:cNvPr id="4" name="Заголовок 1"/>
          <p:cNvSpPr txBox="1">
            <a:spLocks/>
          </p:cNvSpPr>
          <p:nvPr/>
        </p:nvSpPr>
        <p:spPr>
          <a:xfrm>
            <a:off x="1" y="0"/>
            <a:ext cx="12192000"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a:t>
            </a:r>
            <a:r>
              <a:rPr kumimoji="0" lang="en-US" sz="2200" b="1" i="0" u="none" strike="noStrike" kern="1200" cap="all" spc="0" normalizeH="0" baseline="0" noProof="0" dirty="0" smtClean="0">
                <a:ln>
                  <a:noFill/>
                </a:ln>
                <a:solidFill>
                  <a:schemeClr val="tx2"/>
                </a:solidFill>
                <a:effectLst/>
                <a:uLnTx/>
                <a:uFillTx/>
                <a:latin typeface="+mj-lt"/>
                <a:ea typeface="+mj-ea"/>
                <a:cs typeface="+mj-cs"/>
              </a:rPr>
              <a:t>4</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Документы, предоставляемые заявителем для получения «</a:t>
            </a:r>
            <a:r>
              <a:rPr lang="ru-RU" sz="2200" b="1" cap="all" dirty="0" err="1" smtClean="0">
                <a:solidFill>
                  <a:schemeClr val="tx2"/>
                </a:solidFill>
                <a:latin typeface="+mj-lt"/>
                <a:ea typeface="+mj-ea"/>
                <a:cs typeface="+mj-cs"/>
              </a:rPr>
              <a:t>подуслуги</a:t>
            </a:r>
            <a:r>
              <a:rPr kumimoji="0" lang="ru-RU" sz="2200" b="1" i="0" u="none" strike="noStrike" kern="1200" cap="all" spc="0" normalizeH="0" baseline="0" noProof="0" dirty="0" smtClean="0">
                <a:ln>
                  <a:noFill/>
                </a:ln>
                <a:solidFill>
                  <a:schemeClr val="tx2"/>
                </a:solidFill>
                <a:effectLst/>
                <a:uLnTx/>
                <a:uFillTx/>
                <a:latin typeface="+mj-lt"/>
                <a:ea typeface="+mj-ea"/>
                <a:cs typeface="+mj-cs"/>
              </a:rPr>
              <a:t>» </a:t>
            </a:r>
            <a:r>
              <a:rPr kumimoji="0" lang="ru-RU" sz="1200" b="1" i="0" u="none" strike="noStrike" kern="1200" cap="all" spc="0" normalizeH="0" baseline="0" noProof="0" dirty="0" smtClean="0">
                <a:ln>
                  <a:noFill/>
                </a:ln>
                <a:solidFill>
                  <a:schemeClr val="bg1"/>
                </a:solidFill>
                <a:effectLst/>
                <a:uLnTx/>
                <a:uFillTx/>
                <a:latin typeface="+mj-lt"/>
                <a:ea typeface="+mj-ea"/>
                <a:cs typeface="+mj-cs"/>
              </a:rPr>
              <a:t>(без граф 7,8)</a:t>
            </a:r>
            <a:endParaRPr kumimoji="0" lang="ru-RU" sz="1200" b="1" i="0" u="none" strike="noStrike" kern="1200" cap="all" spc="0" normalizeH="0" baseline="0" noProof="0" dirty="0">
              <a:ln>
                <a:noFill/>
              </a:ln>
              <a:solidFill>
                <a:schemeClr val="bg1"/>
              </a:solidFill>
              <a:effectLst/>
              <a:uLnTx/>
              <a:uFillTx/>
              <a:latin typeface="+mj-lt"/>
              <a:ea typeface="+mj-ea"/>
              <a:cs typeface="+mj-cs"/>
            </a:endParaRPr>
          </a:p>
        </p:txBody>
      </p:sp>
      <p:graphicFrame>
        <p:nvGraphicFramePr>
          <p:cNvPr id="5" name="Таблица 4"/>
          <p:cNvGraphicFramePr>
            <a:graphicFrameLocks noGrp="1"/>
          </p:cNvGraphicFramePr>
          <p:nvPr/>
        </p:nvGraphicFramePr>
        <p:xfrm>
          <a:off x="271946" y="833972"/>
          <a:ext cx="11673443" cy="5451451"/>
        </p:xfrm>
        <a:graphic>
          <a:graphicData uri="http://schemas.openxmlformats.org/drawingml/2006/table">
            <a:tbl>
              <a:tblPr/>
              <a:tblGrid>
                <a:gridCol w="225630"/>
                <a:gridCol w="1182404"/>
                <a:gridCol w="1382666"/>
                <a:gridCol w="1793175"/>
                <a:gridCol w="807522"/>
                <a:gridCol w="6282046"/>
              </a:tblGrid>
              <a:tr h="1010976">
                <a:tc>
                  <a:txBody>
                    <a:bodyPr/>
                    <a:lstStyle/>
                    <a:p>
                      <a:pPr algn="ctr" fontAlgn="t"/>
                      <a:r>
                        <a:rPr lang="ru-RU" sz="1100" b="1" i="0" u="none" strike="noStrike" dirty="0">
                          <a:solidFill>
                            <a:srgbClr val="000000"/>
                          </a:solidFill>
                          <a:latin typeface="Times New Roman"/>
                        </a:rPr>
                        <a:t>№ </a:t>
                      </a:r>
                      <a:r>
                        <a:rPr lang="ru-RU" sz="1100" b="1" i="0" u="none" strike="noStrike" dirty="0" err="1">
                          <a:solidFill>
                            <a:srgbClr val="000000"/>
                          </a:solidFill>
                          <a:latin typeface="Times New Roman"/>
                        </a:rPr>
                        <a:t>п</a:t>
                      </a:r>
                      <a:r>
                        <a:rPr lang="ru-RU" sz="1100" b="1" i="0" u="none" strike="noStrike" dirty="0">
                          <a:solidFill>
                            <a:srgbClr val="000000"/>
                          </a:solidFill>
                          <a:latin typeface="Times New Roman"/>
                        </a:rPr>
                        <a:t>/</a:t>
                      </a:r>
                      <a:r>
                        <a:rPr lang="ru-RU" sz="1100" b="1" i="0" u="none" strike="noStrike" dirty="0" err="1">
                          <a:solidFill>
                            <a:srgbClr val="000000"/>
                          </a:solidFill>
                          <a:latin typeface="Times New Roman"/>
                        </a:rPr>
                        <a:t>п</a:t>
                      </a:r>
                      <a:endParaRPr lang="ru-RU" sz="1100" b="1" i="0" u="none" strike="noStrike" dirty="0">
                        <a:solidFill>
                          <a:srgbClr val="000000"/>
                        </a:solidFill>
                        <a:latin typeface="Times New Roman"/>
                      </a:endParaRP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Категория  документа</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Наименования документов, которые представляет заявитель для получения "</a:t>
                      </a:r>
                      <a:r>
                        <a:rPr lang="ru-RU" sz="1100" b="1" i="0" u="none" strike="noStrike" dirty="0" err="1">
                          <a:solidFill>
                            <a:srgbClr val="000000"/>
                          </a:solidFill>
                          <a:latin typeface="Times New Roman"/>
                        </a:rPr>
                        <a:t>подуслуги</a:t>
                      </a:r>
                      <a:r>
                        <a:rPr lang="ru-RU" sz="1100" b="1" i="0" u="none" strike="noStrike" dirty="0">
                          <a:solidFill>
                            <a:srgbClr val="000000"/>
                          </a:solidFill>
                          <a:latin typeface="Times New Roman"/>
                        </a:rPr>
                        <a:t>" </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Количество необходимых экземпляров документа с указанием подлинник/копия</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smtClean="0">
                          <a:solidFill>
                            <a:srgbClr val="000000"/>
                          </a:solidFill>
                          <a:latin typeface="Times New Roman"/>
                        </a:rPr>
                        <a:t>Условие</a:t>
                      </a:r>
                      <a:r>
                        <a:rPr lang="ru-RU" sz="1100" b="1" i="0" u="none" strike="noStrike" baseline="0" dirty="0" smtClean="0">
                          <a:solidFill>
                            <a:srgbClr val="000000"/>
                          </a:solidFill>
                          <a:latin typeface="Times New Roman"/>
                        </a:rPr>
                        <a:t> предоставления документа</a:t>
                      </a:r>
                      <a:endParaRPr lang="ru-RU" sz="1100" b="1" i="0" u="none" strike="noStrike" dirty="0">
                        <a:solidFill>
                          <a:srgbClr val="000000"/>
                        </a:solidFill>
                        <a:latin typeface="Times New Roman"/>
                      </a:endParaRP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Установленные требования к документу</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72776">
                <a:tc>
                  <a:txBody>
                    <a:bodyPr/>
                    <a:lstStyle/>
                    <a:p>
                      <a:pPr algn="ctr" fontAlgn="t"/>
                      <a:r>
                        <a:rPr lang="ru-RU" sz="1100" b="1" i="0" u="none" strike="noStrike">
                          <a:solidFill>
                            <a:srgbClr val="000000"/>
                          </a:solidFill>
                          <a:latin typeface="Times New Roman"/>
                        </a:rPr>
                        <a:t>1</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a:solidFill>
                            <a:srgbClr val="000000"/>
                          </a:solidFill>
                          <a:latin typeface="Times New Roman"/>
                        </a:rPr>
                        <a:t>2</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a:solidFill>
                            <a:srgbClr val="000000"/>
                          </a:solidFill>
                          <a:latin typeface="Times New Roman"/>
                        </a:rPr>
                        <a:t>3</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4</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5</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6</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239203">
                <a:tc gridSpan="6">
                  <a:txBody>
                    <a:bodyPr/>
                    <a:lstStyle/>
                    <a:p>
                      <a:pPr algn="ctr" fontAlgn="t"/>
                      <a:r>
                        <a:rPr lang="ru-RU" sz="1100" b="1" i="0" u="none" strike="noStrike" kern="1200" dirty="0" smtClean="0">
                          <a:solidFill>
                            <a:srgbClr val="000000"/>
                          </a:solidFill>
                          <a:latin typeface="Times New Roman"/>
                          <a:ea typeface="+mn-ea"/>
                          <a:cs typeface="+mn-cs"/>
                        </a:rPr>
                        <a:t>1. Предоставление информации о ходе исполнительного производства</a:t>
                      </a:r>
                      <a:endParaRPr lang="ru-RU" sz="1100" b="1"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859963">
                <a:tc>
                  <a:txBody>
                    <a:bodyPr/>
                    <a:lstStyle/>
                    <a:p>
                      <a:pPr algn="ctr" fontAlgn="t"/>
                      <a:r>
                        <a:rPr lang="ru-RU" sz="1100" b="0" i="0" u="none" strike="noStrike">
                          <a:solidFill>
                            <a:srgbClr val="000000"/>
                          </a:solidFill>
                          <a:latin typeface="Times New Roman"/>
                        </a:rPr>
                        <a:t>1</a:t>
                      </a: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smtClean="0">
                          <a:solidFill>
                            <a:srgbClr val="000000"/>
                          </a:solidFill>
                          <a:latin typeface="Times New Roman"/>
                        </a:rPr>
                        <a:t>Заявление о предоставлении государственной услуги</a:t>
                      </a:r>
                      <a:endParaRPr lang="ru-RU" sz="1100" b="0" i="0" u="none" strike="noStrike" dirty="0">
                        <a:solidFill>
                          <a:srgbClr val="000000"/>
                        </a:solidFill>
                        <a:latin typeface="Times New Roman"/>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t" latinLnBrk="0" hangingPunct="1"/>
                      <a:r>
                        <a:rPr lang="ru-RU" sz="1100" b="0" i="0" u="none" strike="noStrike" kern="1200" dirty="0" smtClean="0">
                          <a:solidFill>
                            <a:srgbClr val="000000"/>
                          </a:solidFill>
                          <a:latin typeface="Times New Roman"/>
                          <a:ea typeface="+mn-ea"/>
                          <a:cs typeface="+mn-cs"/>
                        </a:rPr>
                        <a:t>1.1. Заявление о предоставлении информации по находящимся на исполнении исполнительным производствам в отношении физического и юридического лица</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100" b="0" i="0" u="none" strike="noStrike" kern="1200" dirty="0" smtClean="0">
                          <a:solidFill>
                            <a:srgbClr val="000000"/>
                          </a:solidFill>
                          <a:latin typeface="Times New Roman"/>
                          <a:ea typeface="+mn-ea"/>
                          <a:cs typeface="+mn-cs"/>
                        </a:rPr>
                        <a:t>1 экз., подлинник</a:t>
                      </a:r>
                    </a:p>
                    <a:p>
                      <a:endParaRPr lang="ru-RU" sz="1100" b="0" i="0" u="none" strike="noStrike" kern="1200" dirty="0" smtClean="0">
                        <a:solidFill>
                          <a:srgbClr val="000000"/>
                        </a:solidFill>
                        <a:latin typeface="Times New Roman"/>
                        <a:ea typeface="+mn-ea"/>
                        <a:cs typeface="+mn-cs"/>
                      </a:endParaRPr>
                    </a:p>
                    <a:p>
                      <a:endParaRPr lang="ru-RU" sz="1100" b="0" i="0" u="none" strike="noStrike" kern="1200" dirty="0" smtClean="0">
                        <a:solidFill>
                          <a:srgbClr val="000000"/>
                        </a:solidFill>
                        <a:latin typeface="Times New Roman"/>
                        <a:ea typeface="+mn-ea"/>
                        <a:cs typeface="+mn-cs"/>
                      </a:endParaRPr>
                    </a:p>
                    <a:p>
                      <a:r>
                        <a:rPr lang="ru-RU" sz="1100" b="0" i="0" u="none" strike="noStrike" kern="1200" dirty="0" smtClean="0">
                          <a:solidFill>
                            <a:srgbClr val="000000"/>
                          </a:solidFill>
                          <a:latin typeface="Times New Roman"/>
                          <a:ea typeface="+mn-ea"/>
                          <a:cs typeface="+mn-cs"/>
                        </a:rPr>
                        <a:t>Действия:</a:t>
                      </a:r>
                    </a:p>
                    <a:p>
                      <a:r>
                        <a:rPr lang="ru-RU" sz="1100" b="0" i="0" u="none" strike="noStrike" kern="1200" dirty="0" smtClean="0">
                          <a:solidFill>
                            <a:srgbClr val="000000"/>
                          </a:solidFill>
                          <a:latin typeface="Times New Roman"/>
                          <a:ea typeface="+mn-ea"/>
                          <a:cs typeface="+mn-cs"/>
                        </a:rPr>
                        <a:t>1. Проверка документа на соответствие установленным требованиям</a:t>
                      </a:r>
                    </a:p>
                    <a:p>
                      <a:r>
                        <a:rPr lang="ru-RU" sz="1100" b="0" i="0" u="none" strike="noStrike" kern="1200" dirty="0" smtClean="0">
                          <a:solidFill>
                            <a:srgbClr val="000000"/>
                          </a:solidFill>
                          <a:latin typeface="Times New Roman"/>
                          <a:ea typeface="+mn-ea"/>
                          <a:cs typeface="+mn-cs"/>
                        </a:rPr>
                        <a:t>2. Формирование в дело</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kern="1200" dirty="0" smtClean="0">
                          <a:solidFill>
                            <a:srgbClr val="000000"/>
                          </a:solidFill>
                          <a:latin typeface="Times New Roman"/>
                          <a:ea typeface="+mn-ea"/>
                          <a:cs typeface="+mn-cs"/>
                        </a:rPr>
                        <a:t>Нет</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100" b="0" i="0" u="none" strike="noStrike" kern="1200" dirty="0" smtClean="0">
                          <a:solidFill>
                            <a:srgbClr val="000000"/>
                          </a:solidFill>
                          <a:latin typeface="Times New Roman"/>
                          <a:ea typeface="+mn-ea"/>
                          <a:cs typeface="+mn-cs"/>
                        </a:rPr>
                        <a:t>1. Составляется по установленной форме на имя руководителя (ФССП России, территориального органа или структурного подразделения), подписывается заявителем.</a:t>
                      </a:r>
                    </a:p>
                    <a:p>
                      <a:pPr marL="0" algn="l" defTabSz="914400" rtl="0" eaLnBrk="1" latinLnBrk="0" hangingPunct="1"/>
                      <a:r>
                        <a:rPr lang="ru-RU" sz="1100" b="0" i="0" u="none" strike="noStrike" kern="1200" dirty="0" smtClean="0">
                          <a:solidFill>
                            <a:srgbClr val="000000"/>
                          </a:solidFill>
                          <a:latin typeface="Times New Roman"/>
                          <a:ea typeface="+mn-ea"/>
                          <a:cs typeface="+mn-cs"/>
                        </a:rPr>
                        <a:t>2. В заявлении обязательно указываются:</a:t>
                      </a:r>
                    </a:p>
                    <a:p>
                      <a:pPr marL="0" algn="l" defTabSz="914400" rtl="0" eaLnBrk="1" latinLnBrk="0" hangingPunct="1"/>
                      <a:r>
                        <a:rPr lang="ru-RU" sz="1100" b="0" i="0" u="none" strike="noStrike" kern="1200" dirty="0" smtClean="0">
                          <a:solidFill>
                            <a:srgbClr val="000000"/>
                          </a:solidFill>
                          <a:latin typeface="Times New Roman"/>
                          <a:ea typeface="+mn-ea"/>
                          <a:cs typeface="+mn-cs"/>
                        </a:rPr>
                        <a:t>2.1. фамилия, имя, отчество (при наличии) заявителя физического лица или наименование юридического лица);</a:t>
                      </a:r>
                    </a:p>
                    <a:p>
                      <a:pPr marL="0" algn="l" defTabSz="914400" rtl="0" eaLnBrk="1" latinLnBrk="0" hangingPunct="1"/>
                      <a:r>
                        <a:rPr lang="ru-RU" sz="1100" b="0" i="0" u="none" strike="noStrike" kern="1200" dirty="0" smtClean="0">
                          <a:solidFill>
                            <a:srgbClr val="000000"/>
                          </a:solidFill>
                          <a:latin typeface="Times New Roman"/>
                          <a:ea typeface="+mn-ea"/>
                          <a:cs typeface="+mn-cs"/>
                        </a:rPr>
                        <a:t>2.2. место жительства или место пребывания физического лица либо местонахождение юридического лица с указанием номера контактного телефона;</a:t>
                      </a:r>
                    </a:p>
                    <a:p>
                      <a:pPr marL="0" algn="l" defTabSz="914400" rtl="0" eaLnBrk="1" latinLnBrk="0" hangingPunct="1"/>
                      <a:r>
                        <a:rPr lang="ru-RU" sz="1100" b="0" i="0" u="none" strike="noStrike" kern="1200" dirty="0" smtClean="0">
                          <a:solidFill>
                            <a:srgbClr val="000000"/>
                          </a:solidFill>
                          <a:latin typeface="Times New Roman"/>
                          <a:ea typeface="+mn-ea"/>
                          <a:cs typeface="+mn-cs"/>
                        </a:rPr>
                        <a:t>2.3. суть требований заявителя;</a:t>
                      </a:r>
                    </a:p>
                    <a:p>
                      <a:pPr marL="0" algn="l" defTabSz="914400" rtl="0" eaLnBrk="1" latinLnBrk="0" hangingPunct="1"/>
                      <a:r>
                        <a:rPr lang="ru-RU" sz="1100" b="0" i="0" u="none" strike="noStrike" kern="1200" dirty="0" smtClean="0">
                          <a:solidFill>
                            <a:srgbClr val="000000"/>
                          </a:solidFill>
                          <a:latin typeface="Times New Roman"/>
                          <a:ea typeface="+mn-ea"/>
                          <a:cs typeface="+mn-cs"/>
                        </a:rPr>
                        <a:t>3. При возможности указывается:</a:t>
                      </a:r>
                    </a:p>
                    <a:p>
                      <a:pPr marL="0" algn="l" defTabSz="914400" rtl="0" eaLnBrk="1" latinLnBrk="0" hangingPunct="1"/>
                      <a:r>
                        <a:rPr lang="ru-RU" sz="1100" b="0" i="0" u="none" strike="noStrike" kern="1200" dirty="0" smtClean="0">
                          <a:solidFill>
                            <a:srgbClr val="000000"/>
                          </a:solidFill>
                          <a:latin typeface="Times New Roman"/>
                          <a:ea typeface="+mn-ea"/>
                          <a:cs typeface="+mn-cs"/>
                        </a:rPr>
                        <a:t>3.1. информация о наименовании структурного подразделения территориального органа ФССП России или управления территориального органа ФССП России;</a:t>
                      </a:r>
                    </a:p>
                    <a:p>
                      <a:pPr marL="0" algn="l" defTabSz="914400" rtl="0" eaLnBrk="1" latinLnBrk="0" hangingPunct="1"/>
                      <a:r>
                        <a:rPr lang="ru-RU" sz="1100" b="0" i="0" u="none" strike="noStrike" kern="1200" dirty="0" smtClean="0">
                          <a:solidFill>
                            <a:srgbClr val="000000"/>
                          </a:solidFill>
                          <a:latin typeface="Times New Roman"/>
                          <a:ea typeface="+mn-ea"/>
                          <a:cs typeface="+mn-cs"/>
                        </a:rPr>
                        <a:t>3.2. фамилия, имя, отчество (при наличии) должностного лица;</a:t>
                      </a:r>
                    </a:p>
                    <a:p>
                      <a:pPr marL="0" algn="l" defTabSz="914400" rtl="0" eaLnBrk="1" latinLnBrk="0" hangingPunct="1"/>
                      <a:r>
                        <a:rPr lang="ru-RU" sz="1100" b="0" i="0" u="none" strike="noStrike" kern="1200" dirty="0" smtClean="0">
                          <a:solidFill>
                            <a:srgbClr val="000000"/>
                          </a:solidFill>
                          <a:latin typeface="Times New Roman"/>
                          <a:ea typeface="+mn-ea"/>
                          <a:cs typeface="+mn-cs"/>
                        </a:rPr>
                        <a:t>3.3. наименование исполнительного </a:t>
                      </a:r>
                    </a:p>
                    <a:p>
                      <a:pPr marL="0" algn="l" defTabSz="914400" rtl="0" eaLnBrk="1" latinLnBrk="0" hangingPunct="1"/>
                      <a:r>
                        <a:rPr lang="ru-RU" sz="1100" b="0" i="0" u="none" strike="noStrike" kern="1200" dirty="0" smtClean="0">
                          <a:solidFill>
                            <a:srgbClr val="000000"/>
                          </a:solidFill>
                          <a:latin typeface="Times New Roman"/>
                          <a:ea typeface="+mn-ea"/>
                          <a:cs typeface="+mn-cs"/>
                        </a:rPr>
                        <a:t>документа, его реквизиты, предмет исполнения, номер исполнительного производства.</a:t>
                      </a:r>
                    </a:p>
                    <a:p>
                      <a:pPr marL="0" algn="l" defTabSz="914400" rtl="0" eaLnBrk="1" latinLnBrk="0" hangingPunct="1"/>
                      <a:r>
                        <a:rPr lang="ru-RU" sz="1100" b="0" i="0" u="none" strike="noStrike" kern="1200" dirty="0" smtClean="0">
                          <a:solidFill>
                            <a:srgbClr val="000000"/>
                          </a:solidFill>
                          <a:latin typeface="Times New Roman"/>
                          <a:ea typeface="+mn-ea"/>
                          <a:cs typeface="+mn-cs"/>
                        </a:rPr>
                        <a:t>4. В заявлении указывается перечень прилагаемых документов (например, копия доверенности или иных документов, удостоверяющих полномочия представителя заявителя; копия исполнительного листа (при наличии), копия постановления о возбуждении исполнительного производства (при наличии).</a:t>
                      </a:r>
                    </a:p>
                    <a:p>
                      <a:pPr marL="0" algn="l" defTabSz="914400" rtl="0" eaLnBrk="1" latinLnBrk="0" hangingPunct="1"/>
                      <a:r>
                        <a:rPr lang="ru-RU" sz="1100" b="0" i="0" u="none" strike="noStrike" kern="1200" dirty="0" smtClean="0">
                          <a:solidFill>
                            <a:srgbClr val="000000"/>
                          </a:solidFill>
                          <a:latin typeface="Times New Roman"/>
                          <a:ea typeface="+mn-ea"/>
                          <a:cs typeface="+mn-cs"/>
                        </a:rPr>
                        <a:t>5. При получении услуги в электронном формате на ЕПГУ обязательно указываются: номер исполнительного производства, тип заявителя (должник, взыскатель), кем подается заявление (лично, доверенное лицо); подразделение, в которое направляется заявление (например, УФССП России по Москве); место жительства заявителя; контактная информация: телефон, электронный адрес.</a:t>
                      </a:r>
                    </a:p>
                    <a:p>
                      <a:pPr marL="0" algn="l" defTabSz="914400" rtl="0" eaLnBrk="1" latinLnBrk="0" hangingPunct="1"/>
                      <a:r>
                        <a:rPr lang="ru-RU" sz="1100" b="0" i="0" u="none" strike="noStrike" kern="1200" dirty="0" smtClean="0">
                          <a:solidFill>
                            <a:srgbClr val="000000"/>
                          </a:solidFill>
                          <a:latin typeface="Times New Roman"/>
                          <a:ea typeface="+mn-ea"/>
                          <a:cs typeface="+mn-cs"/>
                        </a:rPr>
                        <a:t>6. Текст заявления должен быть написан разборчиво, не должен содержать сокращений в наименовании юридических, физических лиц; фамилия, имя и отчество заявителя, адрес места жительства написаны полностью.</a:t>
                      </a: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Прямоугольник 5"/>
          <p:cNvSpPr/>
          <p:nvPr/>
        </p:nvSpPr>
        <p:spPr>
          <a:xfrm>
            <a:off x="130678" y="370506"/>
            <a:ext cx="2026389" cy="307777"/>
          </a:xfrm>
          <a:prstGeom prst="rect">
            <a:avLst/>
          </a:prstGeom>
        </p:spPr>
        <p:txBody>
          <a:bodyPr wrap="none">
            <a:spAutoFit/>
          </a:bodyPr>
          <a:lstStyle/>
          <a:p>
            <a:r>
              <a:rPr lang="ru-RU" sz="1400" i="1" dirty="0" smtClean="0"/>
              <a:t>таблица (без граф 7, 8)</a:t>
            </a:r>
            <a:endParaRPr lang="ru-RU" sz="1400" i="1"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16</a:t>
            </a:fld>
            <a:endParaRPr lang="ru-RU" dirty="0"/>
          </a:p>
        </p:txBody>
      </p:sp>
      <p:sp>
        <p:nvSpPr>
          <p:cNvPr id="4" name="Заголовок 1"/>
          <p:cNvSpPr txBox="1">
            <a:spLocks/>
          </p:cNvSpPr>
          <p:nvPr/>
        </p:nvSpPr>
        <p:spPr>
          <a:xfrm>
            <a:off x="1" y="0"/>
            <a:ext cx="12192000"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a:t>
            </a:r>
            <a:r>
              <a:rPr kumimoji="0" lang="en-US" sz="2200" b="1" i="0" u="none" strike="noStrike" kern="1200" cap="all" spc="0" normalizeH="0" baseline="0" noProof="0" dirty="0" smtClean="0">
                <a:ln>
                  <a:noFill/>
                </a:ln>
                <a:solidFill>
                  <a:schemeClr val="tx2"/>
                </a:solidFill>
                <a:effectLst/>
                <a:uLnTx/>
                <a:uFillTx/>
                <a:latin typeface="+mj-lt"/>
                <a:ea typeface="+mj-ea"/>
                <a:cs typeface="+mj-cs"/>
              </a:rPr>
              <a:t>4</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Документы, предоставляемые заявителем для получения «</a:t>
            </a:r>
            <a:r>
              <a:rPr lang="ru-RU" sz="2200" b="1" cap="all" dirty="0" err="1" smtClean="0">
                <a:solidFill>
                  <a:schemeClr val="tx2"/>
                </a:solidFill>
                <a:latin typeface="+mj-lt"/>
                <a:ea typeface="+mj-ea"/>
                <a:cs typeface="+mj-cs"/>
              </a:rPr>
              <a:t>подуслуги</a:t>
            </a:r>
            <a:r>
              <a:rPr kumimoji="0" lang="ru-RU" sz="2200" b="1" i="0" u="none" strike="noStrike" kern="1200" cap="all" spc="0" normalizeH="0" baseline="0" noProof="0" dirty="0" smtClean="0">
                <a:ln>
                  <a:noFill/>
                </a:ln>
                <a:solidFill>
                  <a:schemeClr val="tx2"/>
                </a:solidFill>
                <a:effectLst/>
                <a:uLnTx/>
                <a:uFillTx/>
                <a:latin typeface="+mj-lt"/>
                <a:ea typeface="+mj-ea"/>
                <a:cs typeface="+mj-cs"/>
              </a:rPr>
              <a:t>» </a:t>
            </a:r>
            <a:r>
              <a:rPr kumimoji="0" lang="ru-RU" sz="1200" b="1" i="0" u="none" strike="noStrike" kern="1200" cap="all" spc="0" normalizeH="0" baseline="0" noProof="0" dirty="0" smtClean="0">
                <a:ln>
                  <a:noFill/>
                </a:ln>
                <a:solidFill>
                  <a:schemeClr val="bg1"/>
                </a:solidFill>
                <a:effectLst/>
                <a:uLnTx/>
                <a:uFillTx/>
                <a:latin typeface="+mj-lt"/>
                <a:ea typeface="+mj-ea"/>
                <a:cs typeface="+mj-cs"/>
              </a:rPr>
              <a:t>(без граф 7,8)</a:t>
            </a:r>
            <a:endParaRPr kumimoji="0" lang="ru-RU" sz="1200" b="1" i="0" u="none" strike="noStrike" kern="1200" cap="all" spc="0" normalizeH="0" baseline="0" noProof="0" dirty="0">
              <a:ln>
                <a:noFill/>
              </a:ln>
              <a:solidFill>
                <a:schemeClr val="bg1"/>
              </a:solidFill>
              <a:effectLst/>
              <a:uLnTx/>
              <a:uFillTx/>
              <a:latin typeface="+mj-lt"/>
              <a:ea typeface="+mj-ea"/>
              <a:cs typeface="+mj-cs"/>
            </a:endParaRPr>
          </a:p>
        </p:txBody>
      </p:sp>
      <p:graphicFrame>
        <p:nvGraphicFramePr>
          <p:cNvPr id="5" name="Таблица 4"/>
          <p:cNvGraphicFramePr>
            <a:graphicFrameLocks noGrp="1"/>
          </p:cNvGraphicFramePr>
          <p:nvPr/>
        </p:nvGraphicFramePr>
        <p:xfrm>
          <a:off x="258883" y="686041"/>
          <a:ext cx="11673443" cy="5701701"/>
        </p:xfrm>
        <a:graphic>
          <a:graphicData uri="http://schemas.openxmlformats.org/drawingml/2006/table">
            <a:tbl>
              <a:tblPr/>
              <a:tblGrid>
                <a:gridCol w="225630"/>
                <a:gridCol w="1096092"/>
                <a:gridCol w="1541418"/>
                <a:gridCol w="2926080"/>
                <a:gridCol w="2308084"/>
                <a:gridCol w="3576139"/>
              </a:tblGrid>
              <a:tr h="851582">
                <a:tc>
                  <a:txBody>
                    <a:bodyPr/>
                    <a:lstStyle/>
                    <a:p>
                      <a:pPr algn="ctr" fontAlgn="t"/>
                      <a:r>
                        <a:rPr lang="ru-RU" sz="1100" b="1" i="0" u="none" strike="noStrike" dirty="0">
                          <a:solidFill>
                            <a:srgbClr val="000000"/>
                          </a:solidFill>
                          <a:latin typeface="Times New Roman"/>
                        </a:rPr>
                        <a:t>№ </a:t>
                      </a:r>
                      <a:r>
                        <a:rPr lang="ru-RU" sz="1100" b="1" i="0" u="none" strike="noStrike" dirty="0" err="1">
                          <a:solidFill>
                            <a:srgbClr val="000000"/>
                          </a:solidFill>
                          <a:latin typeface="Times New Roman"/>
                        </a:rPr>
                        <a:t>п</a:t>
                      </a:r>
                      <a:r>
                        <a:rPr lang="ru-RU" sz="1100" b="1" i="0" u="none" strike="noStrike" dirty="0">
                          <a:solidFill>
                            <a:srgbClr val="000000"/>
                          </a:solidFill>
                          <a:latin typeface="Times New Roman"/>
                        </a:rPr>
                        <a:t>/</a:t>
                      </a:r>
                      <a:r>
                        <a:rPr lang="ru-RU" sz="1100" b="1" i="0" u="none" strike="noStrike" dirty="0" err="1">
                          <a:solidFill>
                            <a:srgbClr val="000000"/>
                          </a:solidFill>
                          <a:latin typeface="Times New Roman"/>
                        </a:rPr>
                        <a:t>п</a:t>
                      </a:r>
                      <a:endParaRPr lang="ru-RU" sz="1100" b="1" i="0" u="none" strike="noStrike" dirty="0">
                        <a:solidFill>
                          <a:srgbClr val="000000"/>
                        </a:solidFill>
                        <a:latin typeface="Times New Roman"/>
                      </a:endParaRP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Категория  документа</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Наименования документов, которые представляет заявитель для получения "</a:t>
                      </a:r>
                      <a:r>
                        <a:rPr lang="ru-RU" sz="1100" b="1" i="0" u="none" strike="noStrike" dirty="0" err="1" smtClean="0">
                          <a:solidFill>
                            <a:srgbClr val="000000"/>
                          </a:solidFill>
                          <a:latin typeface="Times New Roman"/>
                        </a:rPr>
                        <a:t>подуслуги</a:t>
                      </a:r>
                      <a:r>
                        <a:rPr lang="ru-RU" sz="1100" b="1" i="0" u="none" strike="noStrike" dirty="0" smtClean="0">
                          <a:solidFill>
                            <a:srgbClr val="000000"/>
                          </a:solidFill>
                          <a:latin typeface="Times New Roman"/>
                        </a:rPr>
                        <a:t>" </a:t>
                      </a:r>
                      <a:endParaRPr lang="ru-RU" sz="1100" b="1" i="0" u="none" strike="noStrike" dirty="0">
                        <a:solidFill>
                          <a:srgbClr val="000000"/>
                        </a:solidFill>
                        <a:latin typeface="Times New Roman"/>
                      </a:endParaRP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Количество необходимых экземпляров документа с указанием подлинник/копия</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smtClean="0">
                          <a:solidFill>
                            <a:srgbClr val="000000"/>
                          </a:solidFill>
                          <a:latin typeface="Times New Roman"/>
                        </a:rPr>
                        <a:t>Условие</a:t>
                      </a:r>
                      <a:r>
                        <a:rPr lang="ru-RU" sz="1100" b="1" i="0" u="none" strike="noStrike" baseline="0" dirty="0" smtClean="0">
                          <a:solidFill>
                            <a:srgbClr val="000000"/>
                          </a:solidFill>
                          <a:latin typeface="Times New Roman"/>
                        </a:rPr>
                        <a:t> предоставления документа</a:t>
                      </a:r>
                      <a:endParaRPr lang="ru-RU" sz="1100" b="1" i="0" u="none" strike="noStrike" dirty="0">
                        <a:solidFill>
                          <a:srgbClr val="000000"/>
                        </a:solidFill>
                        <a:latin typeface="Times New Roman"/>
                      </a:endParaRP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Установленные требования к документу</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89539">
                <a:tc>
                  <a:txBody>
                    <a:bodyPr/>
                    <a:lstStyle/>
                    <a:p>
                      <a:pPr algn="ctr" fontAlgn="t"/>
                      <a:r>
                        <a:rPr lang="ru-RU" sz="1100" b="1" i="0" u="none" strike="noStrike">
                          <a:solidFill>
                            <a:srgbClr val="000000"/>
                          </a:solidFill>
                          <a:latin typeface="Times New Roman"/>
                        </a:rPr>
                        <a:t>1</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a:solidFill>
                            <a:srgbClr val="000000"/>
                          </a:solidFill>
                          <a:latin typeface="Times New Roman"/>
                        </a:rPr>
                        <a:t>2</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a:solidFill>
                            <a:srgbClr val="000000"/>
                          </a:solidFill>
                          <a:latin typeface="Times New Roman"/>
                        </a:rPr>
                        <a:t>3</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4</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5</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100" b="1" i="0" u="none" strike="noStrike" dirty="0">
                          <a:solidFill>
                            <a:srgbClr val="000000"/>
                          </a:solidFill>
                          <a:latin typeface="Times New Roman"/>
                        </a:rPr>
                        <a:t>6</a:t>
                      </a:r>
                    </a:p>
                  </a:txBody>
                  <a:tcPr marL="5136" marR="5136" marT="5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5774">
                <a:tc gridSpan="6">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100" b="1" dirty="0" smtClean="0">
                          <a:latin typeface="Times New Roman"/>
                          <a:ea typeface="Times New Roman"/>
                        </a:rPr>
                        <a:t>1.Предоставление информации о ходе исполнительного производства</a:t>
                      </a:r>
                      <a:endParaRPr lang="ru-RU" sz="1100" b="1" i="0" u="none" strike="noStrike" dirty="0">
                        <a:solidFill>
                          <a:srgbClr val="000000"/>
                        </a:solidFill>
                        <a:latin typeface="Times New Roman"/>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796943">
                <a:tc rowSpan="4">
                  <a:txBody>
                    <a:bodyPr/>
                    <a:lstStyle/>
                    <a:p>
                      <a:pPr algn="ctr" fontAlgn="t"/>
                      <a:r>
                        <a:rPr lang="ru-RU" sz="1100" b="0" i="0" u="none" strike="noStrike" dirty="0">
                          <a:solidFill>
                            <a:srgbClr val="000000"/>
                          </a:solidFill>
                          <a:latin typeface="Times New Roman"/>
                        </a:rPr>
                        <a:t>2</a:t>
                      </a: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l" fontAlgn="t"/>
                      <a:r>
                        <a:rPr lang="ru-RU" sz="1100" b="0" i="0" u="none" strike="noStrike" kern="1200" dirty="0" smtClean="0">
                          <a:solidFill>
                            <a:srgbClr val="000000"/>
                          </a:solidFill>
                          <a:latin typeface="Times New Roman"/>
                          <a:ea typeface="+mn-ea"/>
                          <a:cs typeface="+mn-cs"/>
                        </a:rPr>
                        <a:t>Документ, удостоверяющий личность </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smtClean="0">
                          <a:solidFill>
                            <a:srgbClr val="000000"/>
                          </a:solidFill>
                          <a:latin typeface="Times New Roman"/>
                        </a:rPr>
                        <a:t>2.1.Паспорт гражданина РФ</a:t>
                      </a:r>
                      <a:endParaRPr lang="ru-RU" sz="1100" b="0" i="0" u="none" strike="noStrike" dirty="0">
                        <a:solidFill>
                          <a:srgbClr val="000000"/>
                        </a:solidFill>
                        <a:latin typeface="Times New Roman"/>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100" b="0" i="0" u="none" strike="noStrike" kern="1200" dirty="0" smtClean="0">
                          <a:solidFill>
                            <a:srgbClr val="000000"/>
                          </a:solidFill>
                          <a:latin typeface="Times New Roman"/>
                          <a:ea typeface="+mn-ea"/>
                          <a:cs typeface="+mn-cs"/>
                        </a:rPr>
                        <a:t>1 экз., подлинник</a:t>
                      </a:r>
                    </a:p>
                    <a:p>
                      <a:r>
                        <a:rPr lang="ru-RU" sz="1100" b="0" i="0" u="none" strike="noStrike" kern="1200" dirty="0" smtClean="0">
                          <a:solidFill>
                            <a:srgbClr val="000000"/>
                          </a:solidFill>
                          <a:latin typeface="Times New Roman"/>
                          <a:ea typeface="+mn-ea"/>
                          <a:cs typeface="+mn-cs"/>
                        </a:rPr>
                        <a:t>1 экз., копия</a:t>
                      </a:r>
                    </a:p>
                    <a:p>
                      <a:endParaRPr lang="ru-RU" sz="1100" b="0" i="0" u="none" strike="noStrike" kern="1200" dirty="0" smtClean="0">
                        <a:solidFill>
                          <a:srgbClr val="000000"/>
                        </a:solidFill>
                        <a:latin typeface="Times New Roman"/>
                        <a:ea typeface="+mn-ea"/>
                        <a:cs typeface="+mn-cs"/>
                      </a:endParaRPr>
                    </a:p>
                    <a:p>
                      <a:r>
                        <a:rPr lang="ru-RU" sz="1100" b="0" i="0" u="none" strike="noStrike" kern="1200" dirty="0" smtClean="0">
                          <a:solidFill>
                            <a:srgbClr val="000000"/>
                          </a:solidFill>
                          <a:latin typeface="Times New Roman"/>
                          <a:ea typeface="+mn-ea"/>
                          <a:cs typeface="+mn-cs"/>
                        </a:rPr>
                        <a:t>Действия:</a:t>
                      </a:r>
                    </a:p>
                    <a:p>
                      <a:r>
                        <a:rPr lang="ru-RU" sz="1100" b="0" i="0" u="none" strike="noStrike" kern="1200" dirty="0" smtClean="0">
                          <a:solidFill>
                            <a:srgbClr val="000000"/>
                          </a:solidFill>
                          <a:latin typeface="Times New Roman"/>
                          <a:ea typeface="+mn-ea"/>
                          <a:cs typeface="+mn-cs"/>
                        </a:rPr>
                        <a:t>1. Установление личности заявителя</a:t>
                      </a:r>
                    </a:p>
                    <a:p>
                      <a:r>
                        <a:rPr lang="ru-RU" sz="1100" b="0" i="0" u="none" strike="noStrike" kern="1200" dirty="0" smtClean="0">
                          <a:solidFill>
                            <a:srgbClr val="000000"/>
                          </a:solidFill>
                          <a:latin typeface="Times New Roman"/>
                          <a:ea typeface="+mn-ea"/>
                          <a:cs typeface="+mn-cs"/>
                        </a:rPr>
                        <a:t>2. Проверка документа на соответствие установленным требованиям</a:t>
                      </a:r>
                    </a:p>
                    <a:p>
                      <a:r>
                        <a:rPr lang="ru-RU" sz="1100" b="0" i="0" u="none" strike="noStrike" kern="1200" dirty="0" smtClean="0">
                          <a:solidFill>
                            <a:srgbClr val="000000"/>
                          </a:solidFill>
                          <a:latin typeface="Times New Roman"/>
                          <a:ea typeface="+mn-ea"/>
                          <a:cs typeface="+mn-cs"/>
                        </a:rPr>
                        <a:t>3. Сверка копии с подлинником и возврат подлинника заявителю (в случае предоставления нотариально незаверенной копии документа)</a:t>
                      </a:r>
                    </a:p>
                    <a:p>
                      <a:r>
                        <a:rPr lang="ru-RU" sz="1100" b="0" i="0" u="none" strike="noStrike" kern="1200" dirty="0" smtClean="0">
                          <a:solidFill>
                            <a:srgbClr val="000000"/>
                          </a:solidFill>
                          <a:latin typeface="Times New Roman"/>
                          <a:ea typeface="+mn-ea"/>
                          <a:cs typeface="+mn-cs"/>
                        </a:rPr>
                        <a:t>4. Снятие копии и возврат подлинника заявителю</a:t>
                      </a:r>
                    </a:p>
                    <a:p>
                      <a:r>
                        <a:rPr lang="ru-RU" sz="1100" b="0" i="0" u="none" strike="noStrike" kern="1200" dirty="0" smtClean="0">
                          <a:solidFill>
                            <a:srgbClr val="000000"/>
                          </a:solidFill>
                          <a:latin typeface="Times New Roman"/>
                          <a:ea typeface="+mn-ea"/>
                          <a:cs typeface="+mn-cs"/>
                        </a:rPr>
                        <a:t>5. Формирование в дело</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t" latinLnBrk="0" hangingPunct="1"/>
                      <a:r>
                        <a:rPr lang="ru-RU" sz="1100" b="0" i="0" u="none" strike="noStrike" kern="1200" dirty="0" smtClean="0">
                          <a:solidFill>
                            <a:srgbClr val="000000"/>
                          </a:solidFill>
                          <a:latin typeface="Times New Roman"/>
                          <a:ea typeface="+mn-ea"/>
                          <a:cs typeface="+mn-cs"/>
                        </a:rPr>
                        <a:t>Принимается 1 документ из категории - </a:t>
                      </a:r>
                      <a:r>
                        <a:rPr lang="ru-RU" sz="1100" b="0" i="0" u="none" strike="noStrike" kern="1200" dirty="0" smtClean="0">
                          <a:solidFill>
                            <a:srgbClr val="FF0000"/>
                          </a:solidFill>
                          <a:latin typeface="Times New Roman"/>
                          <a:ea typeface="+mn-ea"/>
                          <a:cs typeface="+mn-cs"/>
                        </a:rPr>
                        <a:t>Предоставляется гражданином РФ (заявителем или его представителем)</a:t>
                      </a:r>
                      <a:endParaRPr lang="ru-RU" sz="1100" b="0" i="0" u="none" strike="noStrike" kern="1200" dirty="0">
                        <a:solidFill>
                          <a:srgbClr val="FF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marL="0" algn="l" defTabSz="914400" rtl="0" eaLnBrk="1" latinLnBrk="0" hangingPunct="1"/>
                      <a:r>
                        <a:rPr lang="ru-RU" sz="1100" b="0" i="0" u="none" strike="noStrike" kern="1200" dirty="0" smtClean="0">
                          <a:solidFill>
                            <a:srgbClr val="000000"/>
                          </a:solidFill>
                          <a:latin typeface="Times New Roman"/>
                          <a:ea typeface="+mn-ea"/>
                          <a:cs typeface="+mn-cs"/>
                        </a:rPr>
                        <a:t>1. Должен быть действительным на срок обращения за предоставлением государственной услуги.</a:t>
                      </a:r>
                    </a:p>
                    <a:p>
                      <a:pPr marL="0" algn="l" defTabSz="914400" rtl="0" eaLnBrk="1" latinLnBrk="0" hangingPunct="1"/>
                      <a:r>
                        <a:rPr lang="ru-RU" sz="1100" b="0" i="0" u="none" strike="noStrike" kern="1200" dirty="0" smtClean="0">
                          <a:solidFill>
                            <a:srgbClr val="000000"/>
                          </a:solidFill>
                          <a:latin typeface="Times New Roman"/>
                          <a:ea typeface="+mn-ea"/>
                          <a:cs typeface="+mn-cs"/>
                        </a:rPr>
                        <a:t>2. Не должен содержать подчисток, приписок,  зачеркнутых слов и других исправлений.</a:t>
                      </a:r>
                    </a:p>
                    <a:p>
                      <a:pPr marL="0" algn="l" defTabSz="914400" rtl="0" eaLnBrk="1" latinLnBrk="0" hangingPunct="1"/>
                      <a:r>
                        <a:rPr lang="ru-RU" sz="1100" b="0" i="0" u="none" strike="noStrike" kern="1200" dirty="0" smtClean="0">
                          <a:solidFill>
                            <a:srgbClr val="000000"/>
                          </a:solidFill>
                          <a:latin typeface="Times New Roman"/>
                          <a:ea typeface="+mn-ea"/>
                          <a:cs typeface="+mn-cs"/>
                        </a:rPr>
                        <a:t>3. Не должен иметь повреждений, наличие которых не позволяет однозначно истолковать</a:t>
                      </a:r>
                    </a:p>
                    <a:p>
                      <a:pPr marL="0" algn="l" defTabSz="914400" rtl="0" eaLnBrk="1" latinLnBrk="0" hangingPunct="1"/>
                      <a:r>
                        <a:rPr lang="ru-RU" sz="1100" b="0" i="0" u="none" strike="noStrike" kern="1200" dirty="0" smtClean="0">
                          <a:solidFill>
                            <a:srgbClr val="000000"/>
                          </a:solidFill>
                          <a:latin typeface="Times New Roman"/>
                          <a:ea typeface="+mn-ea"/>
                          <a:cs typeface="+mn-cs"/>
                        </a:rPr>
                        <a:t>их содержание.</a:t>
                      </a:r>
                    </a:p>
                    <a:p>
                      <a:pPr marL="0" algn="l" defTabSz="914400" rtl="0" eaLnBrk="1" latinLnBrk="0" hangingPunct="1"/>
                      <a:r>
                        <a:rPr lang="ru-RU" sz="1100" b="0" i="0" u="none" strike="noStrike" kern="1200" dirty="0" smtClean="0">
                          <a:solidFill>
                            <a:srgbClr val="000000"/>
                          </a:solidFill>
                          <a:latin typeface="Times New Roman"/>
                          <a:ea typeface="+mn-ea"/>
                          <a:cs typeface="+mn-cs"/>
                        </a:rPr>
                        <a:t>4. Копия документа, не заверенная нотариусом, предоставляется заявителем с предъявлением подлинника.</a:t>
                      </a: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1316">
                <a:tc vMerge="1">
                  <a:txBody>
                    <a:bodyPr/>
                    <a:lstStyle/>
                    <a:p>
                      <a:endParaRPr lang="ru-RU"/>
                    </a:p>
                  </a:txBody>
                  <a:tcPr/>
                </a:tc>
                <a:tc vMerge="1">
                  <a:txBody>
                    <a:bodyPr/>
                    <a:lstStyle/>
                    <a:p>
                      <a:endParaRPr lang="ru-RU"/>
                    </a:p>
                  </a:txBody>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1100" b="0" i="0" u="none" strike="noStrike" kern="1200" dirty="0" smtClean="0">
                          <a:solidFill>
                            <a:srgbClr val="000000"/>
                          </a:solidFill>
                          <a:latin typeface="Times New Roman"/>
                          <a:ea typeface="+mn-ea"/>
                          <a:cs typeface="+mn-cs"/>
                        </a:rPr>
                        <a:t>2.2.Временное удостоверение личности гражданина РФ</a:t>
                      </a:r>
                      <a:endParaRPr lang="ru-RU" sz="1100" b="0" i="0" u="none" strike="noStrike" dirty="0">
                        <a:solidFill>
                          <a:srgbClr val="000000"/>
                        </a:solidFill>
                        <a:latin typeface="Times New Roman"/>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100" b="0" i="0" u="none" strike="noStrike" kern="1200" dirty="0" smtClean="0">
                          <a:solidFill>
                            <a:srgbClr val="000000"/>
                          </a:solidFill>
                          <a:latin typeface="Times New Roman"/>
                          <a:ea typeface="+mn-ea"/>
                          <a:cs typeface="+mn-cs"/>
                        </a:rPr>
                        <a:t>1 экз., подлинник</a:t>
                      </a:r>
                    </a:p>
                    <a:p>
                      <a:endParaRPr lang="ru-RU" sz="1100" b="0" i="0" u="none" strike="noStrike" kern="1200" dirty="0" smtClean="0">
                        <a:solidFill>
                          <a:srgbClr val="000000"/>
                        </a:solidFill>
                        <a:latin typeface="Times New Roman"/>
                        <a:ea typeface="+mn-ea"/>
                        <a:cs typeface="+mn-cs"/>
                      </a:endParaRPr>
                    </a:p>
                    <a:p>
                      <a:r>
                        <a:rPr lang="ru-RU" sz="1100" b="0" i="0" u="none" strike="noStrike" kern="1200" dirty="0" smtClean="0">
                          <a:solidFill>
                            <a:srgbClr val="000000"/>
                          </a:solidFill>
                          <a:latin typeface="Times New Roman"/>
                          <a:ea typeface="+mn-ea"/>
                          <a:cs typeface="+mn-cs"/>
                        </a:rPr>
                        <a:t>Действия: …</a:t>
                      </a: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t" latinLnBrk="0" hangingPunct="1"/>
                      <a:r>
                        <a:rPr lang="ru-RU" sz="1100" b="0" i="0" u="none" strike="noStrike" kern="1200" dirty="0" smtClean="0">
                          <a:solidFill>
                            <a:srgbClr val="000000"/>
                          </a:solidFill>
                          <a:latin typeface="Times New Roman"/>
                          <a:ea typeface="+mn-ea"/>
                          <a:cs typeface="+mn-cs"/>
                        </a:rPr>
                        <a:t>Принимается 1 документ из категории - </a:t>
                      </a:r>
                      <a:r>
                        <a:rPr lang="ru-RU" sz="1100" b="0" i="0" u="none" strike="noStrike" kern="1200" dirty="0" smtClean="0">
                          <a:solidFill>
                            <a:srgbClr val="FF0000"/>
                          </a:solidFill>
                          <a:latin typeface="Times New Roman"/>
                          <a:ea typeface="+mn-ea"/>
                          <a:cs typeface="+mn-cs"/>
                        </a:rPr>
                        <a:t>Предоставляется гражданином РФ (заявителем или его представителем)</a:t>
                      </a:r>
                      <a:endParaRPr lang="ru-RU" sz="1100" b="0" i="0" u="none" strike="noStrike" kern="1200" dirty="0">
                        <a:solidFill>
                          <a:srgbClr val="FF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marL="0" algn="l" defTabSz="914400" rtl="0" eaLnBrk="1" latinLnBrk="0" hangingPunct="1"/>
                      <a:r>
                        <a:rPr lang="ru-RU" sz="1100" b="0" i="0" u="none" strike="noStrike" kern="1200" dirty="0" smtClean="0">
                          <a:solidFill>
                            <a:srgbClr val="000000"/>
                          </a:solidFill>
                          <a:latin typeface="Times New Roman"/>
                          <a:ea typeface="+mn-ea"/>
                          <a:cs typeface="+mn-cs"/>
                        </a:rPr>
                        <a:t>1. Должно быть действительным на срок обращения за предоставлением государственной услуги.</a:t>
                      </a:r>
                    </a:p>
                    <a:p>
                      <a:pPr marL="0" algn="l" defTabSz="914400" rtl="0" eaLnBrk="1" latinLnBrk="0" hangingPunct="1"/>
                      <a:r>
                        <a:rPr lang="ru-RU" sz="1100" b="0" i="0" u="none" strike="noStrike" kern="1200" dirty="0" smtClean="0">
                          <a:solidFill>
                            <a:srgbClr val="000000"/>
                          </a:solidFill>
                          <a:latin typeface="Times New Roman"/>
                          <a:ea typeface="+mn-ea"/>
                          <a:cs typeface="+mn-cs"/>
                        </a:rPr>
                        <a:t>2. Не должно содержать подчисток, приписок, зачеркнутых слов и других исправлений.</a:t>
                      </a:r>
                    </a:p>
                    <a:p>
                      <a:pPr marL="0" algn="l" defTabSz="914400" rtl="0" eaLnBrk="1" latinLnBrk="0" hangingPunct="1"/>
                      <a:r>
                        <a:rPr lang="ru-RU" sz="1100" b="0" i="0" u="none" strike="noStrike" kern="1200" dirty="0" smtClean="0">
                          <a:solidFill>
                            <a:srgbClr val="000000"/>
                          </a:solidFill>
                          <a:latin typeface="Times New Roman"/>
                          <a:ea typeface="+mn-ea"/>
                          <a:cs typeface="+mn-cs"/>
                        </a:rPr>
                        <a:t>3. Не должно иметь повреждений, наличие которых не позволяет однозначно истолковать их содержание.</a:t>
                      </a:r>
                      <a:endParaRPr lang="ru-RU" sz="1800" b="0" i="0" u="none" strike="noStrike" kern="1200" dirty="0">
                        <a:solidFill>
                          <a:schemeClr val="tx1"/>
                        </a:solidFill>
                        <a:latin typeface="+mn-lt"/>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3928">
                <a:tc vMerge="1">
                  <a:txBody>
                    <a:bodyPr/>
                    <a:lstStyle/>
                    <a:p>
                      <a:endParaRPr lang="ru-RU"/>
                    </a:p>
                  </a:txBody>
                  <a:tcPr/>
                </a:tc>
                <a:tc vMerge="1">
                  <a:txBody>
                    <a:bodyPr/>
                    <a:lstStyle/>
                    <a:p>
                      <a:endParaRPr lang="ru-RU"/>
                    </a:p>
                  </a:txBody>
                  <a:tcPr/>
                </a:tc>
                <a:tc>
                  <a:txBody>
                    <a:bodyPr/>
                    <a:lstStyle/>
                    <a:p>
                      <a:pPr algn="l" fontAlgn="t"/>
                      <a:r>
                        <a:rPr lang="ru-RU" sz="1100" b="0" i="0" u="none" strike="noStrike" kern="1200" dirty="0" smtClean="0">
                          <a:solidFill>
                            <a:srgbClr val="000000"/>
                          </a:solidFill>
                          <a:latin typeface="Times New Roman"/>
                          <a:ea typeface="+mn-ea"/>
                          <a:cs typeface="+mn-cs"/>
                        </a:rPr>
                        <a:t>2.3.Военный билет солдата, матроса, сержанта, старшины, прапорщика, мичмана и офицера запаса</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100" b="0" i="0" u="none" strike="noStrike" kern="1200" dirty="0" smtClean="0">
                          <a:solidFill>
                            <a:srgbClr val="000000"/>
                          </a:solidFill>
                          <a:latin typeface="Times New Roman"/>
                          <a:ea typeface="+mn-ea"/>
                          <a:cs typeface="+mn-cs"/>
                        </a:rPr>
                        <a:t>1 экз., подлинник</a:t>
                      </a:r>
                    </a:p>
                    <a:p>
                      <a:endParaRPr lang="ru-RU" sz="1100" b="0" i="0" u="none" strike="noStrike" kern="1200" dirty="0" smtClean="0">
                        <a:solidFill>
                          <a:srgbClr val="000000"/>
                        </a:solidFill>
                        <a:latin typeface="Times New Roman"/>
                        <a:ea typeface="+mn-ea"/>
                        <a:cs typeface="+mn-cs"/>
                      </a:endParaRPr>
                    </a:p>
                    <a:p>
                      <a:r>
                        <a:rPr lang="ru-RU" sz="1100" b="0" i="0" u="none" strike="noStrike" kern="1200" dirty="0" smtClean="0">
                          <a:solidFill>
                            <a:srgbClr val="000000"/>
                          </a:solidFill>
                          <a:latin typeface="Times New Roman"/>
                          <a:ea typeface="+mn-ea"/>
                          <a:cs typeface="+mn-cs"/>
                        </a:rPr>
                        <a:t>Действия: …</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100" b="0" i="0" u="none" strike="noStrike" kern="1200" dirty="0" smtClean="0">
                          <a:solidFill>
                            <a:srgbClr val="000000"/>
                          </a:solidFill>
                          <a:latin typeface="Times New Roman"/>
                          <a:ea typeface="+mn-ea"/>
                          <a:cs typeface="+mn-cs"/>
                        </a:rPr>
                        <a:t>Принимается 1 документ из категории - </a:t>
                      </a:r>
                      <a:r>
                        <a:rPr lang="ru-RU" sz="1100" b="0" i="0" u="none" strike="noStrike" kern="1200" dirty="0" smtClean="0">
                          <a:solidFill>
                            <a:srgbClr val="FF0000"/>
                          </a:solidFill>
                          <a:latin typeface="Times New Roman"/>
                          <a:ea typeface="+mn-ea"/>
                          <a:cs typeface="+mn-cs"/>
                        </a:rPr>
                        <a:t>Предоставляется  гражданином РФ (заявителем)</a:t>
                      </a:r>
                      <a:endParaRPr lang="ru-RU" sz="1100" b="0" i="0" u="none" strike="noStrike" kern="1200" dirty="0">
                        <a:solidFill>
                          <a:srgbClr val="FF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marL="0" algn="l" defTabSz="914400" rtl="0" eaLnBrk="1" latinLnBrk="0" hangingPunct="1"/>
                      <a:r>
                        <a:rPr lang="ru-RU" sz="1100" b="0" i="0" u="none" strike="noStrike" kern="1200" dirty="0" smtClean="0">
                          <a:solidFill>
                            <a:srgbClr val="000000"/>
                          </a:solidFill>
                          <a:latin typeface="Times New Roman"/>
                          <a:ea typeface="+mn-ea"/>
                          <a:cs typeface="+mn-cs"/>
                        </a:rPr>
                        <a:t>1. Должен быть действительным на срок обращения за предоставлением государственной услуги.</a:t>
                      </a:r>
                    </a:p>
                    <a:p>
                      <a:pPr marL="0" algn="l" defTabSz="914400" rtl="0" eaLnBrk="1" latinLnBrk="0" hangingPunct="1"/>
                      <a:r>
                        <a:rPr lang="ru-RU" sz="1100" b="0" i="0" u="none" strike="noStrike" kern="1200" dirty="0" smtClean="0">
                          <a:solidFill>
                            <a:srgbClr val="000000"/>
                          </a:solidFill>
                          <a:latin typeface="Times New Roman"/>
                          <a:ea typeface="+mn-ea"/>
                          <a:cs typeface="+mn-cs"/>
                        </a:rPr>
                        <a:t>2. Должен быть нотариальный перевод документа.</a:t>
                      </a:r>
                    </a:p>
                    <a:p>
                      <a:pPr marL="0" algn="l" defTabSz="914400" rtl="0" eaLnBrk="1" latinLnBrk="0" hangingPunct="1"/>
                      <a:r>
                        <a:rPr lang="ru-RU" sz="1100" b="0" i="0" u="none" strike="noStrike" kern="1200" dirty="0" smtClean="0">
                          <a:solidFill>
                            <a:srgbClr val="000000"/>
                          </a:solidFill>
                          <a:latin typeface="Times New Roman"/>
                          <a:ea typeface="+mn-ea"/>
                          <a:cs typeface="+mn-cs"/>
                        </a:rPr>
                        <a:t>3. Не должен содержать подчисток, приписок, зачеркнутых слов и других исправлений. </a:t>
                      </a: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8398">
                <a:tc vMerge="1">
                  <a:txBody>
                    <a:bodyPr/>
                    <a:lstStyle/>
                    <a:p>
                      <a:pPr algn="ctr" fontAlgn="t"/>
                      <a:endParaRPr lang="ru-RU" sz="1100" b="0" i="0" u="none" strike="noStrike" dirty="0">
                        <a:solidFill>
                          <a:srgbClr val="000000"/>
                        </a:solidFill>
                        <a:latin typeface="Times New Roman"/>
                      </a:endParaRPr>
                    </a:p>
                  </a:txBody>
                  <a:tcPr marL="5135" marR="5135"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l" fontAlgn="t"/>
                      <a:endParaRPr lang="ru-RU" sz="1100" b="0" i="0" u="none" strike="noStrike" dirty="0">
                        <a:solidFill>
                          <a:srgbClr val="000000"/>
                        </a:solidFill>
                        <a:latin typeface="Times New Roman"/>
                      </a:endParaRPr>
                    </a:p>
                  </a:txBody>
                  <a:tcPr marL="5135" marR="5135"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kern="1200" dirty="0" smtClean="0">
                          <a:solidFill>
                            <a:srgbClr val="000000"/>
                          </a:solidFill>
                          <a:latin typeface="Times New Roman"/>
                          <a:ea typeface="+mn-ea"/>
                          <a:cs typeface="+mn-cs"/>
                        </a:rPr>
                        <a:t>…</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0" i="0" u="none" strike="noStrike" kern="1200" dirty="0" smtClean="0">
                          <a:solidFill>
                            <a:srgbClr val="000000"/>
                          </a:solidFill>
                          <a:latin typeface="Times New Roman"/>
                          <a:ea typeface="+mn-ea"/>
                          <a:cs typeface="+mn-cs"/>
                        </a:rPr>
                        <a:t>…</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100" b="0" i="0" u="none" strike="noStrike" kern="1200" dirty="0" smtClean="0">
                          <a:solidFill>
                            <a:srgbClr val="000000"/>
                          </a:solidFill>
                          <a:latin typeface="Times New Roman"/>
                          <a:ea typeface="+mn-ea"/>
                          <a:cs typeface="+mn-cs"/>
                        </a:rPr>
                        <a:t>…</a:t>
                      </a: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r>
                        <a:rPr lang="ru-RU" sz="1100" b="0" i="0" u="none" strike="noStrike" kern="1200" dirty="0" smtClean="0">
                          <a:solidFill>
                            <a:srgbClr val="000000"/>
                          </a:solidFill>
                          <a:latin typeface="Times New Roman"/>
                          <a:ea typeface="+mn-ea"/>
                          <a:cs typeface="+mn-cs"/>
                        </a:rPr>
                        <a:t>…</a:t>
                      </a:r>
                      <a:endParaRPr lang="ru-RU" sz="1100" b="0" i="0" u="none" strike="noStrike" kern="1200" dirty="0">
                        <a:solidFill>
                          <a:srgbClr val="000000"/>
                        </a:solidFill>
                        <a:latin typeface="Times New Roman"/>
                        <a:ea typeface="+mn-ea"/>
                        <a:cs typeface="+mn-cs"/>
                      </a:endParaRPr>
                    </a:p>
                  </a:txBody>
                  <a:tcPr marL="5136" marR="5136" marT="51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Прямоугольник 5"/>
          <p:cNvSpPr/>
          <p:nvPr/>
        </p:nvSpPr>
        <p:spPr>
          <a:xfrm>
            <a:off x="143741" y="370506"/>
            <a:ext cx="2026389" cy="307777"/>
          </a:xfrm>
          <a:prstGeom prst="rect">
            <a:avLst/>
          </a:prstGeom>
        </p:spPr>
        <p:txBody>
          <a:bodyPr wrap="none">
            <a:spAutoFit/>
          </a:bodyPr>
          <a:lstStyle/>
          <a:p>
            <a:r>
              <a:rPr lang="ru-RU" sz="1400" i="1" dirty="0" smtClean="0"/>
              <a:t>таблица (без граф 7, 8)</a:t>
            </a:r>
            <a:endParaRPr lang="ru-RU" sz="1400" i="1"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17</a:t>
            </a:fld>
            <a:endParaRPr lang="ru-RU" dirty="0"/>
          </a:p>
        </p:txBody>
      </p:sp>
      <p:sp>
        <p:nvSpPr>
          <p:cNvPr id="5" name="TextBox 4"/>
          <p:cNvSpPr txBox="1"/>
          <p:nvPr/>
        </p:nvSpPr>
        <p:spPr>
          <a:xfrm>
            <a:off x="551018" y="416823"/>
            <a:ext cx="4690753" cy="307777"/>
          </a:xfrm>
          <a:prstGeom prst="rect">
            <a:avLst/>
          </a:prstGeom>
          <a:noFill/>
        </p:spPr>
        <p:txBody>
          <a:bodyPr wrap="square" rtlCol="0">
            <a:spAutoFit/>
          </a:bodyPr>
          <a:lstStyle/>
          <a:p>
            <a:r>
              <a:rPr lang="ru-RU" sz="1400" i="1" dirty="0" smtClean="0"/>
              <a:t>таблица (без граф 4, 7, 8)</a:t>
            </a:r>
            <a:endParaRPr lang="ru-RU" sz="1400" i="1" dirty="0"/>
          </a:p>
        </p:txBody>
      </p:sp>
      <p:sp>
        <p:nvSpPr>
          <p:cNvPr id="8" name="Заголовок 1"/>
          <p:cNvSpPr txBox="1">
            <a:spLocks/>
          </p:cNvSpPr>
          <p:nvPr/>
        </p:nvSpPr>
        <p:spPr>
          <a:xfrm>
            <a:off x="1" y="0"/>
            <a:ext cx="11982203"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a:t>
            </a:r>
            <a:r>
              <a:rPr kumimoji="0" lang="en-US" sz="2200" b="1" i="0" u="none" strike="noStrike" kern="1200" cap="all" spc="0" normalizeH="0" baseline="0" noProof="0" dirty="0" smtClean="0">
                <a:ln>
                  <a:noFill/>
                </a:ln>
                <a:solidFill>
                  <a:schemeClr val="tx2"/>
                </a:solidFill>
                <a:effectLst/>
                <a:uLnTx/>
                <a:uFillTx/>
                <a:latin typeface="+mj-lt"/>
                <a:ea typeface="+mj-ea"/>
                <a:cs typeface="+mj-cs"/>
              </a:rPr>
              <a:t>4</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Документы, предоставляемые заявителем для получения «</a:t>
            </a:r>
            <a:r>
              <a:rPr lang="ru-RU" sz="2200" b="1" cap="all" dirty="0" err="1" smtClean="0">
                <a:solidFill>
                  <a:schemeClr val="tx2"/>
                </a:solidFill>
                <a:latin typeface="+mj-lt"/>
                <a:ea typeface="+mj-ea"/>
                <a:cs typeface="+mj-cs"/>
              </a:rPr>
              <a:t>подуслуги</a:t>
            </a:r>
            <a:r>
              <a:rPr kumimoji="0" lang="ru-RU" sz="2200" b="1" i="0" u="none" strike="noStrike" kern="1200" cap="all" spc="0" normalizeH="0" baseline="0" noProof="0" dirty="0" smtClean="0">
                <a:ln>
                  <a:noFill/>
                </a:ln>
                <a:solidFill>
                  <a:schemeClr val="tx2"/>
                </a:solidFill>
                <a:effectLst/>
                <a:uLnTx/>
                <a:uFillTx/>
                <a:latin typeface="+mj-lt"/>
                <a:ea typeface="+mj-ea"/>
                <a:cs typeface="+mj-cs"/>
              </a:rPr>
              <a:t>»</a:t>
            </a:r>
            <a:endParaRPr kumimoji="0" lang="ru-RU" sz="2200" b="1" i="0" u="none" strike="noStrike" kern="1200" cap="all" spc="0" normalizeH="0" baseline="0" noProof="0" dirty="0">
              <a:ln>
                <a:noFill/>
              </a:ln>
              <a:solidFill>
                <a:schemeClr val="tx2"/>
              </a:solidFill>
              <a:effectLst/>
              <a:uLnTx/>
              <a:uFillTx/>
              <a:latin typeface="+mj-lt"/>
              <a:ea typeface="+mj-ea"/>
              <a:cs typeface="+mj-cs"/>
            </a:endParaRPr>
          </a:p>
        </p:txBody>
      </p:sp>
      <p:graphicFrame>
        <p:nvGraphicFramePr>
          <p:cNvPr id="10" name="Таблица 9"/>
          <p:cNvGraphicFramePr>
            <a:graphicFrameLocks noGrp="1"/>
          </p:cNvGraphicFramePr>
          <p:nvPr/>
        </p:nvGraphicFramePr>
        <p:xfrm>
          <a:off x="222067" y="736810"/>
          <a:ext cx="11756572" cy="5768493"/>
        </p:xfrm>
        <a:graphic>
          <a:graphicData uri="http://schemas.openxmlformats.org/drawingml/2006/table">
            <a:tbl>
              <a:tblPr>
                <a:tableStyleId>{616DA210-FB5B-4158-B5E0-FEB733F419BA}</a:tableStyleId>
              </a:tblPr>
              <a:tblGrid>
                <a:gridCol w="355890"/>
                <a:gridCol w="1239472"/>
                <a:gridCol w="1839572"/>
                <a:gridCol w="3347799"/>
                <a:gridCol w="4973839"/>
              </a:tblGrid>
              <a:tr h="621728">
                <a:tc>
                  <a:txBody>
                    <a:bodyPr/>
                    <a:lstStyle/>
                    <a:p>
                      <a:pPr algn="ctr" fontAlgn="t"/>
                      <a:r>
                        <a:rPr lang="ru-RU" sz="1100" b="1" u="none" strike="noStrike" dirty="0">
                          <a:latin typeface="Times New Roman" pitchFamily="18" charset="0"/>
                          <a:cs typeface="Times New Roman" pitchFamily="18" charset="0"/>
                        </a:rPr>
                        <a:t>№ </a:t>
                      </a:r>
                      <a:r>
                        <a:rPr lang="ru-RU" sz="1100" b="1" u="none" strike="noStrike" dirty="0" err="1">
                          <a:latin typeface="Times New Roman" pitchFamily="18" charset="0"/>
                          <a:cs typeface="Times New Roman" pitchFamily="18" charset="0"/>
                        </a:rPr>
                        <a:t>п</a:t>
                      </a:r>
                      <a:r>
                        <a:rPr lang="ru-RU" sz="1100" b="1" u="none" strike="noStrike" dirty="0">
                          <a:latin typeface="Times New Roman" pitchFamily="18" charset="0"/>
                          <a:cs typeface="Times New Roman" pitchFamily="18" charset="0"/>
                        </a:rPr>
                        <a:t>/</a:t>
                      </a:r>
                      <a:r>
                        <a:rPr lang="ru-RU" sz="1100" b="1" u="none" strike="noStrike" dirty="0" err="1">
                          <a:latin typeface="Times New Roman" pitchFamily="18" charset="0"/>
                          <a:cs typeface="Times New Roman" pitchFamily="18" charset="0"/>
                        </a:rPr>
                        <a:t>п</a:t>
                      </a:r>
                      <a:endParaRPr lang="ru-RU" sz="1100" b="1" i="0" u="none" strike="noStrike" dirty="0">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c>
                  <a:txBody>
                    <a:bodyPr/>
                    <a:lstStyle/>
                    <a:p>
                      <a:pPr algn="ctr" fontAlgn="t"/>
                      <a:r>
                        <a:rPr lang="ru-RU" sz="1100" b="1" u="none" strike="noStrike" dirty="0">
                          <a:latin typeface="Times New Roman" pitchFamily="18" charset="0"/>
                          <a:cs typeface="Times New Roman" pitchFamily="18" charset="0"/>
                        </a:rPr>
                        <a:t>Категория  документа</a:t>
                      </a:r>
                      <a:endParaRPr lang="ru-RU" sz="1100" b="1" i="0" u="none" strike="noStrike" dirty="0">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c>
                  <a:txBody>
                    <a:bodyPr/>
                    <a:lstStyle/>
                    <a:p>
                      <a:pPr algn="ctr" fontAlgn="t"/>
                      <a:r>
                        <a:rPr lang="ru-RU" sz="1100" b="1" u="none" strike="noStrike" dirty="0">
                          <a:latin typeface="Times New Roman" pitchFamily="18" charset="0"/>
                          <a:cs typeface="Times New Roman" pitchFamily="18" charset="0"/>
                        </a:rPr>
                        <a:t>Наименования документов, которые представляет заявитель для получения "</a:t>
                      </a:r>
                      <a:r>
                        <a:rPr lang="ru-RU" sz="1100" b="1" u="none" strike="noStrike" dirty="0" err="1">
                          <a:latin typeface="Times New Roman" pitchFamily="18" charset="0"/>
                          <a:cs typeface="Times New Roman" pitchFamily="18" charset="0"/>
                        </a:rPr>
                        <a:t>подуслуги</a:t>
                      </a:r>
                      <a:r>
                        <a:rPr lang="ru-RU" sz="1100" b="1" u="none" strike="noStrike" dirty="0">
                          <a:latin typeface="Times New Roman" pitchFamily="18" charset="0"/>
                          <a:cs typeface="Times New Roman" pitchFamily="18" charset="0"/>
                        </a:rPr>
                        <a:t>" </a:t>
                      </a:r>
                      <a:endParaRPr lang="ru-RU" sz="1100" b="1" i="0" u="none" strike="noStrike" dirty="0">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c>
                  <a:txBody>
                    <a:bodyPr/>
                    <a:lstStyle/>
                    <a:p>
                      <a:pPr algn="ctr" fontAlgn="t"/>
                      <a:r>
                        <a:rPr lang="ru-RU" sz="1100" b="1" u="none" strike="noStrike" dirty="0" smtClean="0">
                          <a:latin typeface="Times New Roman" pitchFamily="18" charset="0"/>
                          <a:cs typeface="Times New Roman" pitchFamily="18" charset="0"/>
                        </a:rPr>
                        <a:t>Условие</a:t>
                      </a:r>
                      <a:r>
                        <a:rPr lang="ru-RU" sz="1100" b="1" u="none" strike="noStrike" baseline="0" dirty="0" smtClean="0">
                          <a:latin typeface="Times New Roman" pitchFamily="18" charset="0"/>
                          <a:cs typeface="Times New Roman" pitchFamily="18" charset="0"/>
                        </a:rPr>
                        <a:t> предоставления документа</a:t>
                      </a:r>
                      <a:endParaRPr lang="ru-RU" sz="1100" b="1" i="0" u="none" strike="noStrike" dirty="0">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c>
                  <a:txBody>
                    <a:bodyPr/>
                    <a:lstStyle/>
                    <a:p>
                      <a:pPr algn="ctr" fontAlgn="t"/>
                      <a:r>
                        <a:rPr lang="ru-RU" sz="1100" b="1" u="none" strike="noStrike" dirty="0">
                          <a:latin typeface="Times New Roman" pitchFamily="18" charset="0"/>
                          <a:cs typeface="Times New Roman" pitchFamily="18" charset="0"/>
                        </a:rPr>
                        <a:t>Установленные требования к документу</a:t>
                      </a:r>
                      <a:endParaRPr lang="ru-RU" sz="1100" b="1" i="0" u="none" strike="noStrike" dirty="0">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r>
              <a:tr h="127671">
                <a:tc>
                  <a:txBody>
                    <a:bodyPr/>
                    <a:lstStyle/>
                    <a:p>
                      <a:pPr algn="ctr" fontAlgn="t"/>
                      <a:r>
                        <a:rPr lang="ru-RU" sz="1100" b="1" u="none" strike="noStrike">
                          <a:latin typeface="Times New Roman" pitchFamily="18" charset="0"/>
                          <a:cs typeface="Times New Roman" pitchFamily="18" charset="0"/>
                        </a:rPr>
                        <a:t>1</a:t>
                      </a:r>
                      <a:endParaRPr lang="ru-RU" sz="1100" b="1" i="0" u="none" strike="noStrike">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c>
                  <a:txBody>
                    <a:bodyPr/>
                    <a:lstStyle/>
                    <a:p>
                      <a:pPr algn="ctr" fontAlgn="t"/>
                      <a:r>
                        <a:rPr lang="ru-RU" sz="1100" b="1" u="none" strike="noStrike" dirty="0">
                          <a:latin typeface="Times New Roman" pitchFamily="18" charset="0"/>
                          <a:cs typeface="Times New Roman" pitchFamily="18" charset="0"/>
                        </a:rPr>
                        <a:t>2</a:t>
                      </a:r>
                      <a:endParaRPr lang="ru-RU" sz="1100" b="1" i="0" u="none" strike="noStrike" dirty="0">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c>
                  <a:txBody>
                    <a:bodyPr/>
                    <a:lstStyle/>
                    <a:p>
                      <a:pPr algn="ctr" fontAlgn="t"/>
                      <a:r>
                        <a:rPr lang="ru-RU" sz="1100" b="1" u="none" strike="noStrike" dirty="0">
                          <a:latin typeface="Times New Roman" pitchFamily="18" charset="0"/>
                          <a:cs typeface="Times New Roman" pitchFamily="18" charset="0"/>
                        </a:rPr>
                        <a:t>3</a:t>
                      </a:r>
                      <a:endParaRPr lang="ru-RU" sz="1100" b="1" i="0" u="none" strike="noStrike" dirty="0">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c>
                  <a:txBody>
                    <a:bodyPr/>
                    <a:lstStyle/>
                    <a:p>
                      <a:pPr algn="ctr" fontAlgn="t"/>
                      <a:r>
                        <a:rPr lang="ru-RU" sz="1100" b="1" u="none" strike="noStrike">
                          <a:latin typeface="Times New Roman" pitchFamily="18" charset="0"/>
                          <a:cs typeface="Times New Roman" pitchFamily="18" charset="0"/>
                        </a:rPr>
                        <a:t>5</a:t>
                      </a:r>
                      <a:endParaRPr lang="ru-RU" sz="1100" b="1" i="0" u="none" strike="noStrike">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c>
                  <a:txBody>
                    <a:bodyPr/>
                    <a:lstStyle/>
                    <a:p>
                      <a:pPr algn="ctr" fontAlgn="t"/>
                      <a:r>
                        <a:rPr lang="ru-RU" sz="1100" b="1" u="none" strike="noStrike" dirty="0">
                          <a:latin typeface="Times New Roman" pitchFamily="18" charset="0"/>
                          <a:cs typeface="Times New Roman" pitchFamily="18" charset="0"/>
                        </a:rPr>
                        <a:t>6</a:t>
                      </a:r>
                      <a:endParaRPr lang="ru-RU" sz="1100" b="1" i="0" u="none" strike="noStrike" dirty="0">
                        <a:solidFill>
                          <a:srgbClr val="000000"/>
                        </a:solidFill>
                        <a:latin typeface="Times New Roman" pitchFamily="18" charset="0"/>
                        <a:cs typeface="Times New Roman" pitchFamily="18" charset="0"/>
                      </a:endParaRPr>
                    </a:p>
                  </a:txBody>
                  <a:tcPr marL="6377" marR="6377" marT="6377" marB="0" anchor="ctr">
                    <a:solidFill>
                      <a:schemeClr val="accent1">
                        <a:lumMod val="40000"/>
                        <a:lumOff val="60000"/>
                      </a:schemeClr>
                    </a:solidFill>
                  </a:tcPr>
                </a:tc>
              </a:tr>
              <a:tr h="110408">
                <a:tc gridSpan="5">
                  <a:txBody>
                    <a:bodyPr/>
                    <a:lstStyle/>
                    <a:p>
                      <a:pPr marL="228600" indent="-228600" algn="ctr" fontAlgn="t">
                        <a:buAutoNum type="arabicPeriod"/>
                      </a:pPr>
                      <a:r>
                        <a:rPr lang="ru-RU" sz="1100" b="1" u="none" strike="noStrike" dirty="0" smtClean="0">
                          <a:latin typeface="Times New Roman" pitchFamily="18" charset="0"/>
                          <a:cs typeface="Times New Roman" pitchFamily="18" charset="0"/>
                        </a:rPr>
                        <a:t>Выдача </a:t>
                      </a:r>
                      <a:r>
                        <a:rPr lang="ru-RU" sz="1100" b="1" u="none" strike="noStrike" dirty="0">
                          <a:latin typeface="Times New Roman" pitchFamily="18" charset="0"/>
                          <a:cs typeface="Times New Roman" pitchFamily="18" charset="0"/>
                        </a:rPr>
                        <a:t>государственного сертификата на материнский (семейный) капитал женщине, родившей (усыновившей) второго, третьего или последующих детей </a:t>
                      </a:r>
                      <a:endParaRPr lang="ru-RU" sz="1100" b="1" u="none" strike="noStrike" dirty="0" smtClean="0">
                        <a:latin typeface="Times New Roman" pitchFamily="18" charset="0"/>
                        <a:cs typeface="Times New Roman" pitchFamily="18" charset="0"/>
                      </a:endParaRPr>
                    </a:p>
                    <a:p>
                      <a:pPr marL="228600" indent="-228600" algn="ctr" fontAlgn="t">
                        <a:buNone/>
                      </a:pPr>
                      <a:r>
                        <a:rPr lang="ru-RU" sz="1100" b="1" u="none" strike="noStrike" dirty="0" smtClean="0">
                          <a:latin typeface="Times New Roman" pitchFamily="18" charset="0"/>
                          <a:cs typeface="Times New Roman" pitchFamily="18" charset="0"/>
                        </a:rPr>
                        <a:t>начиная </a:t>
                      </a:r>
                      <a:r>
                        <a:rPr lang="ru-RU" sz="1100" b="1" u="none" strike="noStrike" dirty="0">
                          <a:latin typeface="Times New Roman" pitchFamily="18" charset="0"/>
                          <a:cs typeface="Times New Roman" pitchFamily="18" charset="0"/>
                        </a:rPr>
                        <a:t>с 01 января 2007 г., если ранее она не воспользовалась правом на дополнительные меры государственной поддержки</a:t>
                      </a:r>
                      <a:endParaRPr lang="ru-RU" sz="1100" b="1" i="0" u="none" strike="noStrike" dirty="0">
                        <a:solidFill>
                          <a:srgbClr val="000000"/>
                        </a:solidFill>
                        <a:latin typeface="Times New Roman" pitchFamily="18" charset="0"/>
                        <a:cs typeface="Times New Roman" pitchFamily="18" charset="0"/>
                      </a:endParaRPr>
                    </a:p>
                  </a:txBody>
                  <a:tcPr marL="6377" marR="6377" marT="6377" marB="0">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433574">
                <a:tc rowSpan="4">
                  <a:txBody>
                    <a:bodyPr/>
                    <a:lstStyle/>
                    <a:p>
                      <a:pPr algn="l" fontAlgn="t"/>
                      <a:r>
                        <a:rPr lang="ru-RU" sz="1100" u="none" strike="noStrike" dirty="0">
                          <a:latin typeface="Times New Roman" pitchFamily="18" charset="0"/>
                          <a:cs typeface="Times New Roman" pitchFamily="18" charset="0"/>
                        </a:rPr>
                        <a:t>3</a:t>
                      </a:r>
                    </a:p>
                    <a:p>
                      <a:pPr algn="l" fontAlgn="t"/>
                      <a:r>
                        <a:rPr lang="ru-RU" sz="1100" u="none" strike="noStrike" dirty="0">
                          <a:latin typeface="Times New Roman" pitchFamily="18" charset="0"/>
                          <a:cs typeface="Times New Roman" pitchFamily="18" charset="0"/>
                        </a:rPr>
                        <a:t> </a:t>
                      </a:r>
                    </a:p>
                    <a:p>
                      <a:pPr algn="l" fontAlgn="t"/>
                      <a:r>
                        <a:rPr lang="ru-RU" sz="1100" u="none" strike="noStrike" dirty="0">
                          <a:latin typeface="Times New Roman" pitchFamily="18" charset="0"/>
                          <a:cs typeface="Times New Roman" pitchFamily="18" charset="0"/>
                        </a:rPr>
                        <a:t> </a:t>
                      </a:r>
                    </a:p>
                    <a:p>
                      <a:pPr algn="l" fontAlgn="t"/>
                      <a:r>
                        <a:rPr lang="ru-RU" sz="1100" u="none" strike="noStrike" dirty="0">
                          <a:latin typeface="Times New Roman" pitchFamily="18" charset="0"/>
                          <a:cs typeface="Times New Roman" pitchFamily="18" charset="0"/>
                        </a:rPr>
                        <a:t> </a:t>
                      </a:r>
                      <a:endParaRPr lang="ru-RU" sz="1100" b="0" i="0" u="none" strike="noStrike" dirty="0">
                        <a:solidFill>
                          <a:srgbClr val="000000"/>
                        </a:solidFill>
                        <a:latin typeface="Times New Roman" pitchFamily="18" charset="0"/>
                        <a:cs typeface="Times New Roman" pitchFamily="18" charset="0"/>
                      </a:endParaRPr>
                    </a:p>
                  </a:txBody>
                  <a:tcPr marL="6377" marR="6377" marT="6377" marB="0"/>
                </a:tc>
                <a:tc rowSpan="4">
                  <a:txBody>
                    <a:bodyPr/>
                    <a:lstStyle/>
                    <a:p>
                      <a:pPr algn="l" fontAlgn="t"/>
                      <a:r>
                        <a:rPr lang="ru-RU" sz="1100" u="none" strike="noStrike" dirty="0">
                          <a:latin typeface="Times New Roman" pitchFamily="18" charset="0"/>
                          <a:cs typeface="Times New Roman" pitchFamily="18" charset="0"/>
                        </a:rPr>
                        <a:t>Документ, подтверждающий рождение (усыновление) детей</a:t>
                      </a:r>
                    </a:p>
                    <a:p>
                      <a:pPr algn="l" fontAlgn="ctr"/>
                      <a:r>
                        <a:rPr lang="ru-RU" sz="1100" u="none" strike="noStrike" dirty="0">
                          <a:latin typeface="Times New Roman" pitchFamily="18" charset="0"/>
                          <a:cs typeface="Times New Roman" pitchFamily="18" charset="0"/>
                        </a:rPr>
                        <a:t> </a:t>
                      </a:r>
                    </a:p>
                    <a:p>
                      <a:pPr algn="l" fontAlgn="ctr"/>
                      <a:r>
                        <a:rPr lang="ru-RU" sz="1100" u="none" strike="noStrike" dirty="0">
                          <a:latin typeface="Times New Roman" pitchFamily="18" charset="0"/>
                          <a:cs typeface="Times New Roman" pitchFamily="18" charset="0"/>
                        </a:rPr>
                        <a:t> </a:t>
                      </a:r>
                    </a:p>
                    <a:p>
                      <a:pPr algn="l" fontAlgn="ctr"/>
                      <a:r>
                        <a:rPr lang="ru-RU" sz="1100" u="none" strike="noStrike" dirty="0">
                          <a:latin typeface="Times New Roman" pitchFamily="18" charset="0"/>
                          <a:cs typeface="Times New Roman" pitchFamily="18" charset="0"/>
                        </a:rPr>
                        <a:t> </a:t>
                      </a:r>
                      <a:endParaRPr lang="ru-RU" sz="1100" b="0" i="0" u="none" strike="noStrike" dirty="0">
                        <a:solidFill>
                          <a:srgbClr val="0070C0"/>
                        </a:solidFill>
                        <a:latin typeface="Times New Roman" pitchFamily="18" charset="0"/>
                        <a:cs typeface="Times New Roman" pitchFamily="18" charset="0"/>
                      </a:endParaRPr>
                    </a:p>
                  </a:txBody>
                  <a:tcPr marL="6377" marR="6377" marT="6377" marB="0"/>
                </a:tc>
                <a:tc>
                  <a:txBody>
                    <a:bodyPr/>
                    <a:lstStyle/>
                    <a:p>
                      <a:pPr algn="l" fontAlgn="t"/>
                      <a:r>
                        <a:rPr lang="ru-RU" sz="1100" u="none" strike="noStrike" dirty="0">
                          <a:latin typeface="Times New Roman" pitchFamily="18" charset="0"/>
                          <a:cs typeface="Times New Roman" pitchFamily="18" charset="0"/>
                        </a:rPr>
                        <a:t>3.1. Свидетельство о рождении ребенка</a:t>
                      </a:r>
                      <a:endParaRPr lang="ru-RU" sz="1100" b="0" i="0" u="none" strike="noStrike" dirty="0">
                        <a:solidFill>
                          <a:srgbClr val="000000"/>
                        </a:solidFill>
                        <a:latin typeface="Times New Roman" pitchFamily="18" charset="0"/>
                        <a:cs typeface="Times New Roman" pitchFamily="18" charset="0"/>
                      </a:endParaRPr>
                    </a:p>
                  </a:txBody>
                  <a:tcPr marL="6377" marR="6377" marT="6377" marB="0"/>
                </a:tc>
                <a:tc>
                  <a:txBody>
                    <a:bodyPr/>
                    <a:lstStyle/>
                    <a:p>
                      <a:pPr marL="0" algn="l" defTabSz="914400" rtl="0" eaLnBrk="1" fontAlgn="t" latinLnBrk="0" hangingPunct="1"/>
                      <a:r>
                        <a:rPr lang="ru-RU" sz="1100" u="none" strike="noStrike" kern="1200" dirty="0" smtClean="0">
                          <a:solidFill>
                            <a:srgbClr val="FF0000"/>
                          </a:solidFill>
                          <a:latin typeface="Times New Roman" pitchFamily="18" charset="0"/>
                          <a:cs typeface="Times New Roman" pitchFamily="18" charset="0"/>
                        </a:rPr>
                        <a:t>Принимается несколько документов из категории - Предоставляется заявителем</a:t>
                      </a:r>
                      <a:r>
                        <a:rPr lang="ru-RU" sz="1100" u="none" strike="noStrike" kern="1200" baseline="0" dirty="0" smtClean="0">
                          <a:solidFill>
                            <a:srgbClr val="FF0000"/>
                          </a:solidFill>
                          <a:latin typeface="Times New Roman" pitchFamily="18" charset="0"/>
                          <a:cs typeface="Times New Roman" pitchFamily="18" charset="0"/>
                        </a:rPr>
                        <a:t> (его представителем)</a:t>
                      </a:r>
                      <a:endParaRPr lang="ru-RU" sz="1100" b="0" i="0" u="none" strike="noStrike" kern="1200" dirty="0">
                        <a:solidFill>
                          <a:srgbClr val="FF0000"/>
                        </a:solidFill>
                        <a:latin typeface="Times New Roman" pitchFamily="18" charset="0"/>
                        <a:ea typeface="+mn-ea"/>
                        <a:cs typeface="Times New Roman" pitchFamily="18" charset="0"/>
                      </a:endParaRPr>
                    </a:p>
                  </a:txBody>
                  <a:tcPr marL="6377" marR="6377" marT="6377" marB="0">
                    <a:solidFill>
                      <a:srgbClr val="FFFF66"/>
                    </a:solidFill>
                  </a:tcPr>
                </a:tc>
                <a:tc>
                  <a:txBody>
                    <a:bodyPr/>
                    <a:lstStyle/>
                    <a:p>
                      <a:pPr algn="l" fontAlgn="t"/>
                      <a:r>
                        <a:rPr lang="ru-RU" sz="1100" u="none" strike="noStrike" dirty="0" smtClean="0">
                          <a:latin typeface="Times New Roman" pitchFamily="18" charset="0"/>
                          <a:cs typeface="Times New Roman" pitchFamily="18" charset="0"/>
                        </a:rPr>
                        <a:t>1..</a:t>
                      </a:r>
                    </a:p>
                    <a:p>
                      <a:pPr algn="l" fontAlgn="t"/>
                      <a:r>
                        <a:rPr lang="ru-RU" sz="1100" u="none" strike="noStrike" dirty="0" smtClean="0">
                          <a:latin typeface="Times New Roman" pitchFamily="18" charset="0"/>
                          <a:cs typeface="Times New Roman" pitchFamily="18" charset="0"/>
                        </a:rPr>
                        <a:t>2…</a:t>
                      </a:r>
                    </a:p>
                    <a:p>
                      <a:pPr algn="l" fontAlgn="t"/>
                      <a:r>
                        <a:rPr lang="ru-RU" sz="1100" u="none" strike="noStrike" dirty="0" smtClean="0">
                          <a:latin typeface="Times New Roman" pitchFamily="18" charset="0"/>
                          <a:cs typeface="Times New Roman" pitchFamily="18" charset="0"/>
                        </a:rPr>
                        <a:t>3.Содержит </a:t>
                      </a:r>
                      <a:r>
                        <a:rPr lang="ru-RU" sz="1100" u="none" strike="noStrike" dirty="0">
                          <a:latin typeface="Times New Roman" pitchFamily="18" charset="0"/>
                          <a:cs typeface="Times New Roman" pitchFamily="18" charset="0"/>
                        </a:rPr>
                        <a:t>следующие сведения:</a:t>
                      </a:r>
                      <a:br>
                        <a:rPr lang="ru-RU" sz="1100" u="none" strike="noStrike" dirty="0">
                          <a:latin typeface="Times New Roman" pitchFamily="18" charset="0"/>
                          <a:cs typeface="Times New Roman" pitchFamily="18" charset="0"/>
                        </a:rPr>
                      </a:br>
                      <a:r>
                        <a:rPr lang="ru-RU" sz="1100" u="none" strike="noStrike" dirty="0">
                          <a:latin typeface="Times New Roman" pitchFamily="18" charset="0"/>
                          <a:cs typeface="Times New Roman" pitchFamily="18" charset="0"/>
                        </a:rPr>
                        <a:t>фамилия, имя, отчество, дата и место рождения ребенка;</a:t>
                      </a:r>
                      <a:br>
                        <a:rPr lang="ru-RU" sz="1100" u="none" strike="noStrike" dirty="0">
                          <a:latin typeface="Times New Roman" pitchFamily="18" charset="0"/>
                          <a:cs typeface="Times New Roman" pitchFamily="18" charset="0"/>
                        </a:rPr>
                      </a:br>
                      <a:r>
                        <a:rPr lang="ru-RU" sz="1100" u="none" strike="noStrike" dirty="0">
                          <a:latin typeface="Times New Roman" pitchFamily="18" charset="0"/>
                          <a:cs typeface="Times New Roman" pitchFamily="18" charset="0"/>
                        </a:rPr>
                        <a:t>фамилия, имя, отчество, гражданство родителей (одного из родителей);</a:t>
                      </a:r>
                      <a:br>
                        <a:rPr lang="ru-RU" sz="1100" u="none" strike="noStrike" dirty="0">
                          <a:latin typeface="Times New Roman" pitchFamily="18" charset="0"/>
                          <a:cs typeface="Times New Roman" pitchFamily="18" charset="0"/>
                        </a:rPr>
                      </a:br>
                      <a:r>
                        <a:rPr lang="ru-RU" sz="1100" u="none" strike="noStrike" dirty="0">
                          <a:latin typeface="Times New Roman" pitchFamily="18" charset="0"/>
                          <a:cs typeface="Times New Roman" pitchFamily="18" charset="0"/>
                        </a:rPr>
                        <a:t>дата составления и номер записи акта о рождении;</a:t>
                      </a:r>
                      <a:br>
                        <a:rPr lang="ru-RU" sz="1100" u="none" strike="noStrike" dirty="0">
                          <a:latin typeface="Times New Roman" pitchFamily="18" charset="0"/>
                          <a:cs typeface="Times New Roman" pitchFamily="18" charset="0"/>
                        </a:rPr>
                      </a:br>
                      <a:r>
                        <a:rPr lang="ru-RU" sz="1100" u="none" strike="noStrike" dirty="0">
                          <a:latin typeface="Times New Roman" pitchFamily="18" charset="0"/>
                          <a:cs typeface="Times New Roman" pitchFamily="18" charset="0"/>
                        </a:rPr>
                        <a:t>место государственной регистрации рождения (наименование органа записи актов гражданского состояния);</a:t>
                      </a:r>
                      <a:br>
                        <a:rPr lang="ru-RU" sz="1100" u="none" strike="noStrike" dirty="0">
                          <a:latin typeface="Times New Roman" pitchFamily="18" charset="0"/>
                          <a:cs typeface="Times New Roman" pitchFamily="18" charset="0"/>
                        </a:rPr>
                      </a:br>
                      <a:r>
                        <a:rPr lang="ru-RU" sz="1100" u="none" strike="noStrike" dirty="0">
                          <a:latin typeface="Times New Roman" pitchFamily="18" charset="0"/>
                          <a:cs typeface="Times New Roman" pitchFamily="18" charset="0"/>
                        </a:rPr>
                        <a:t>дата выдачи свидетельства о рождении.</a:t>
                      </a:r>
                      <a:br>
                        <a:rPr lang="ru-RU" sz="1100" u="none" strike="noStrike" dirty="0">
                          <a:latin typeface="Times New Roman" pitchFamily="18" charset="0"/>
                          <a:cs typeface="Times New Roman" pitchFamily="18" charset="0"/>
                        </a:rPr>
                      </a:br>
                      <a:r>
                        <a:rPr lang="ru-RU" sz="1100" u="none" strike="noStrike" dirty="0">
                          <a:latin typeface="Times New Roman" pitchFamily="18" charset="0"/>
                          <a:cs typeface="Times New Roman" pitchFamily="18" charset="0"/>
                        </a:rPr>
                        <a:t>По желанию родителей в свидетельство о рождении может быть внесена запись о национальности родителей (одного из родителей).</a:t>
                      </a:r>
                      <a:br>
                        <a:rPr lang="ru-RU" sz="1100" u="none" strike="noStrike" dirty="0">
                          <a:latin typeface="Times New Roman" pitchFamily="18" charset="0"/>
                          <a:cs typeface="Times New Roman" pitchFamily="18" charset="0"/>
                        </a:rPr>
                      </a:br>
                      <a:r>
                        <a:rPr lang="ru-RU" sz="1100" u="none" strike="noStrike" dirty="0">
                          <a:latin typeface="Times New Roman" pitchFamily="18" charset="0"/>
                          <a:cs typeface="Times New Roman" pitchFamily="18" charset="0"/>
                        </a:rPr>
                        <a:t>Бланк свидетельства о рождении изготавливаются по единому образцу на специальном материале с водяными знаками изображающими Государственный герб Российской </a:t>
                      </a:r>
                      <a:r>
                        <a:rPr lang="ru-RU" sz="1100" u="none" strike="noStrike" dirty="0" smtClean="0">
                          <a:latin typeface="Times New Roman" pitchFamily="18" charset="0"/>
                          <a:cs typeface="Times New Roman" pitchFamily="18" charset="0"/>
                        </a:rPr>
                        <a:t>Федерации. Бланки </a:t>
                      </a:r>
                      <a:r>
                        <a:rPr lang="ru-RU" sz="1100" u="none" strike="noStrike" kern="1200" dirty="0" smtClean="0">
                          <a:latin typeface="Times New Roman" pitchFamily="18" charset="0"/>
                          <a:cs typeface="Times New Roman" pitchFamily="18" charset="0"/>
                        </a:rPr>
                        <a:t>заполняются на государственном языке Российской Федерации - русском языке и (могут) на государственном языке (языках) республики.</a:t>
                      </a:r>
                      <a:r>
                        <a:rPr lang="ru-RU" sz="1100" u="none" strike="noStrike" dirty="0" smtClean="0">
                          <a:latin typeface="Times New Roman" pitchFamily="18" charset="0"/>
                          <a:cs typeface="Times New Roman" pitchFamily="18" charset="0"/>
                        </a:rPr>
                        <a:t/>
                      </a:r>
                      <a:br>
                        <a:rPr lang="ru-RU" sz="1100" u="none" strike="noStrike" dirty="0" smtClean="0">
                          <a:latin typeface="Times New Roman" pitchFamily="18" charset="0"/>
                          <a:cs typeface="Times New Roman" pitchFamily="18" charset="0"/>
                        </a:rPr>
                      </a:br>
                      <a:r>
                        <a:rPr lang="ru-RU" sz="1100" u="none" strike="noStrike" dirty="0" smtClean="0">
                          <a:latin typeface="Times New Roman" pitchFamily="18" charset="0"/>
                          <a:cs typeface="Times New Roman" pitchFamily="18" charset="0"/>
                        </a:rPr>
                        <a:t>Бланк </a:t>
                      </a:r>
                      <a:r>
                        <a:rPr lang="ru-RU" sz="1100" u="none" strike="noStrike" dirty="0">
                          <a:latin typeface="Times New Roman" pitchFamily="18" charset="0"/>
                          <a:cs typeface="Times New Roman" pitchFamily="18" charset="0"/>
                        </a:rPr>
                        <a:t>имеет серию и </a:t>
                      </a:r>
                      <a:r>
                        <a:rPr lang="ru-RU" sz="1100" u="none" strike="noStrike" dirty="0" smtClean="0">
                          <a:latin typeface="Times New Roman" pitchFamily="18" charset="0"/>
                          <a:cs typeface="Times New Roman" pitchFamily="18" charset="0"/>
                        </a:rPr>
                        <a:t>номер.</a:t>
                      </a:r>
                      <a:endParaRPr lang="ru-RU" sz="1100" b="0" i="0" u="none" strike="noStrike" dirty="0">
                        <a:solidFill>
                          <a:srgbClr val="000000"/>
                        </a:solidFill>
                        <a:latin typeface="Times New Roman" pitchFamily="18" charset="0"/>
                        <a:cs typeface="Times New Roman" pitchFamily="18" charset="0"/>
                      </a:endParaRPr>
                    </a:p>
                  </a:txBody>
                  <a:tcPr marL="6377" marR="6377" marT="6377" marB="0"/>
                </a:tc>
              </a:tr>
              <a:tr h="517843">
                <a:tc vMerge="1">
                  <a:txBody>
                    <a:bodyPr/>
                    <a:lstStyle/>
                    <a:p>
                      <a:pPr algn="l" fontAlgn="t"/>
                      <a:endParaRPr lang="ru-RU" sz="1050" b="0" i="0" u="none" strike="noStrike" dirty="0">
                        <a:solidFill>
                          <a:srgbClr val="000000"/>
                        </a:solidFill>
                        <a:latin typeface="Times New Roman" pitchFamily="18" charset="0"/>
                        <a:cs typeface="Times New Roman" pitchFamily="18" charset="0"/>
                      </a:endParaRPr>
                    </a:p>
                  </a:txBody>
                  <a:tcPr marL="6377" marR="6377" marT="637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l" fontAlgn="t"/>
                      <a:r>
                        <a:rPr lang="ru-RU" sz="1100" u="none" strike="noStrike" dirty="0">
                          <a:latin typeface="Times New Roman" pitchFamily="18" charset="0"/>
                          <a:cs typeface="Times New Roman" pitchFamily="18" charset="0"/>
                        </a:rPr>
                        <a:t>3.2. Решение об установлении над ребенком опеки органов опеки и попечительства, подтверждающее факт рождения ребенка</a:t>
                      </a:r>
                      <a:endParaRPr lang="ru-RU" sz="1100" b="0" i="0" u="none" strike="noStrike" dirty="0">
                        <a:solidFill>
                          <a:srgbClr val="000000"/>
                        </a:solidFill>
                        <a:latin typeface="Times New Roman" pitchFamily="18" charset="0"/>
                        <a:cs typeface="Times New Roman" pitchFamily="18" charset="0"/>
                      </a:endParaRPr>
                    </a:p>
                  </a:txBody>
                  <a:tcPr marL="6377" marR="6377" marT="6377" marB="0"/>
                </a:tc>
                <a:tc>
                  <a:txBody>
                    <a:bodyPr/>
                    <a:lstStyle/>
                    <a:p>
                      <a:pPr marL="0" algn="l" defTabSz="914400" rtl="0" eaLnBrk="1" fontAlgn="t" latinLnBrk="0" hangingPunct="1"/>
                      <a:r>
                        <a:rPr lang="ru-RU" sz="1100" u="none" strike="noStrike" kern="1200" dirty="0" smtClean="0">
                          <a:solidFill>
                            <a:srgbClr val="FF0000"/>
                          </a:solidFill>
                          <a:latin typeface="Times New Roman" pitchFamily="18" charset="0"/>
                          <a:cs typeface="Times New Roman" pitchFamily="18" charset="0"/>
                        </a:rPr>
                        <a:t>Принимается несколько документов из категории - Предоставляется в случае установления</a:t>
                      </a:r>
                      <a:r>
                        <a:rPr lang="ru-RU" sz="1100" u="none" strike="noStrike" kern="1200" baseline="0" dirty="0" smtClean="0">
                          <a:solidFill>
                            <a:srgbClr val="FF0000"/>
                          </a:solidFill>
                          <a:latin typeface="Times New Roman" pitchFamily="18" charset="0"/>
                          <a:cs typeface="Times New Roman" pitchFamily="18" charset="0"/>
                        </a:rPr>
                        <a:t> опеки вместе со свидетельством о рождении</a:t>
                      </a:r>
                      <a:endParaRPr lang="ru-RU" sz="1100" b="0" i="0" u="none" strike="noStrike" kern="1200" dirty="0">
                        <a:solidFill>
                          <a:srgbClr val="FF0000"/>
                        </a:solidFill>
                        <a:latin typeface="Times New Roman" pitchFamily="18" charset="0"/>
                        <a:ea typeface="+mn-ea"/>
                        <a:cs typeface="Times New Roman" pitchFamily="18" charset="0"/>
                      </a:endParaRPr>
                    </a:p>
                  </a:txBody>
                  <a:tcPr marL="6377" marR="6377" marT="6377" marB="0">
                    <a:solidFill>
                      <a:srgbClr val="FFFF66"/>
                    </a:solidFill>
                  </a:tcPr>
                </a:tc>
                <a:tc>
                  <a:txBody>
                    <a:bodyPr/>
                    <a:lstStyle/>
                    <a:p>
                      <a:pPr algn="l" fontAlgn="t"/>
                      <a:r>
                        <a:rPr lang="ru-RU" sz="1100" u="none" strike="noStrike" dirty="0" smtClean="0">
                          <a:latin typeface="Times New Roman" pitchFamily="18" charset="0"/>
                          <a:cs typeface="Times New Roman" pitchFamily="18" charset="0"/>
                        </a:rPr>
                        <a:t>1….</a:t>
                      </a:r>
                    </a:p>
                    <a:p>
                      <a:pPr algn="l" fontAlgn="t"/>
                      <a:r>
                        <a:rPr lang="ru-RU" sz="1100" u="none" strike="noStrike" dirty="0" smtClean="0">
                          <a:latin typeface="Times New Roman" pitchFamily="18" charset="0"/>
                          <a:cs typeface="Times New Roman" pitchFamily="18" charset="0"/>
                        </a:rPr>
                        <a:t>2….</a:t>
                      </a:r>
                    </a:p>
                    <a:p>
                      <a:pPr algn="l" fontAlgn="t"/>
                      <a:r>
                        <a:rPr lang="ru-RU" sz="1100" u="none" strike="noStrike" dirty="0" smtClean="0">
                          <a:latin typeface="Times New Roman" pitchFamily="18" charset="0"/>
                          <a:cs typeface="Times New Roman" pitchFamily="18" charset="0"/>
                        </a:rPr>
                        <a:t>3….</a:t>
                      </a:r>
                    </a:p>
                    <a:p>
                      <a:pPr algn="l" fontAlgn="t"/>
                      <a:r>
                        <a:rPr lang="ru-RU" sz="1100" u="none" strike="noStrike" dirty="0" smtClean="0">
                          <a:latin typeface="Times New Roman" pitchFamily="18" charset="0"/>
                          <a:cs typeface="Times New Roman" pitchFamily="18" charset="0"/>
                        </a:rPr>
                        <a:t>4.  Дата </a:t>
                      </a:r>
                      <a:r>
                        <a:rPr lang="ru-RU" sz="1100" u="none" strike="noStrike" dirty="0">
                          <a:latin typeface="Times New Roman" pitchFamily="18" charset="0"/>
                          <a:cs typeface="Times New Roman" pitchFamily="18" charset="0"/>
                        </a:rPr>
                        <a:t>вступления решения в силу должна быть позже 01 января 2007 года</a:t>
                      </a:r>
                      <a:endParaRPr lang="ru-RU" sz="1100" b="0" i="0" u="none" strike="noStrike" dirty="0">
                        <a:solidFill>
                          <a:srgbClr val="000000"/>
                        </a:solidFill>
                        <a:latin typeface="Times New Roman" pitchFamily="18" charset="0"/>
                        <a:cs typeface="Times New Roman" pitchFamily="18" charset="0"/>
                      </a:endParaRPr>
                    </a:p>
                  </a:txBody>
                  <a:tcPr marL="6377" marR="6377" marT="6377" marB="0"/>
                </a:tc>
              </a:tr>
              <a:tr h="365597">
                <a:tc vMerge="1">
                  <a:txBody>
                    <a:bodyPr/>
                    <a:lstStyle/>
                    <a:p>
                      <a:pPr algn="l" fontAlgn="t"/>
                      <a:endParaRPr lang="ru-RU" sz="1050" b="0" i="0" u="none" strike="noStrike" dirty="0">
                        <a:solidFill>
                          <a:srgbClr val="000000"/>
                        </a:solidFill>
                        <a:latin typeface="Times New Roman" pitchFamily="18" charset="0"/>
                        <a:cs typeface="Times New Roman" pitchFamily="18" charset="0"/>
                      </a:endParaRPr>
                    </a:p>
                  </a:txBody>
                  <a:tcPr marL="6377" marR="6377" marT="637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l" fontAlgn="t"/>
                      <a:r>
                        <a:rPr lang="ru-RU" sz="1100" u="none" strike="noStrike" dirty="0" smtClean="0">
                          <a:latin typeface="Times New Roman" pitchFamily="18" charset="0"/>
                          <a:cs typeface="Times New Roman" pitchFamily="18" charset="0"/>
                        </a:rPr>
                        <a:t>3.3.Решение </a:t>
                      </a:r>
                      <a:r>
                        <a:rPr lang="ru-RU" sz="1100" u="none" strike="noStrike" dirty="0">
                          <a:latin typeface="Times New Roman" pitchFamily="18" charset="0"/>
                          <a:cs typeface="Times New Roman" pitchFamily="18" charset="0"/>
                        </a:rPr>
                        <a:t>суда об усыновлении</a:t>
                      </a:r>
                      <a:endParaRPr lang="ru-RU" sz="11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marL="0" algn="l" defTabSz="914400" rtl="0" eaLnBrk="1" fontAlgn="t" latinLnBrk="0" hangingPunct="1"/>
                      <a:r>
                        <a:rPr lang="ru-RU" sz="1100" u="none" strike="noStrike" kern="1200" dirty="0" smtClean="0">
                          <a:solidFill>
                            <a:srgbClr val="FF0000"/>
                          </a:solidFill>
                          <a:latin typeface="Times New Roman" pitchFamily="18" charset="0"/>
                          <a:cs typeface="Times New Roman" pitchFamily="18" charset="0"/>
                        </a:rPr>
                        <a:t>Принимается несколько документов из категории - Предоставляется в случае усыновления</a:t>
                      </a:r>
                      <a:r>
                        <a:rPr lang="ru-RU" sz="1100" u="none" strike="noStrike" kern="1200" baseline="0" dirty="0" smtClean="0">
                          <a:solidFill>
                            <a:srgbClr val="FF0000"/>
                          </a:solidFill>
                          <a:latin typeface="Times New Roman" pitchFamily="18" charset="0"/>
                          <a:cs typeface="Times New Roman" pitchFamily="18" charset="0"/>
                        </a:rPr>
                        <a:t> ребенка вместе со свидетельством о рождении и свидетельством об усыновлении</a:t>
                      </a:r>
                      <a:endParaRPr lang="ru-RU" sz="1100" b="0" i="0" u="none" strike="noStrike" kern="1200" dirty="0">
                        <a:solidFill>
                          <a:srgbClr val="FF0000"/>
                        </a:solidFill>
                        <a:latin typeface="Times New Roman" pitchFamily="18" charset="0"/>
                        <a:ea typeface="+mn-ea"/>
                        <a:cs typeface="Times New Roman" pitchFamily="18" charset="0"/>
                      </a:endParaRPr>
                    </a:p>
                  </a:txBody>
                  <a:tcPr marL="9525" marR="9525" marT="9525" marB="0">
                    <a:solidFill>
                      <a:srgbClr val="FFFF66"/>
                    </a:solidFill>
                  </a:tcPr>
                </a:tc>
                <a:tc>
                  <a:txBody>
                    <a:bodyPr/>
                    <a:lstStyle/>
                    <a:p>
                      <a:pPr algn="l" fontAlgn="t"/>
                      <a:r>
                        <a:rPr lang="ru-RU" sz="1100" u="none" strike="noStrike" dirty="0" smtClean="0">
                          <a:latin typeface="Times New Roman" pitchFamily="18" charset="0"/>
                          <a:cs typeface="Times New Roman" pitchFamily="18" charset="0"/>
                        </a:rPr>
                        <a:t>1….</a:t>
                      </a:r>
                    </a:p>
                    <a:p>
                      <a:pPr algn="l" fontAlgn="t"/>
                      <a:r>
                        <a:rPr lang="ru-RU" sz="1100" u="none" strike="noStrike" dirty="0" smtClean="0">
                          <a:latin typeface="Times New Roman" pitchFamily="18" charset="0"/>
                          <a:cs typeface="Times New Roman" pitchFamily="18" charset="0"/>
                        </a:rPr>
                        <a:t>2….</a:t>
                      </a:r>
                    </a:p>
                    <a:p>
                      <a:pPr algn="l" fontAlgn="t"/>
                      <a:r>
                        <a:rPr lang="ru-RU" sz="1100" u="none" strike="noStrike" dirty="0" smtClean="0">
                          <a:latin typeface="Times New Roman" pitchFamily="18" charset="0"/>
                          <a:cs typeface="Times New Roman" pitchFamily="18" charset="0"/>
                        </a:rPr>
                        <a:t>3….</a:t>
                      </a:r>
                    </a:p>
                    <a:p>
                      <a:pPr algn="l" fontAlgn="t"/>
                      <a:r>
                        <a:rPr lang="ru-RU" sz="1100" u="none" strike="noStrike" dirty="0" smtClean="0">
                          <a:latin typeface="Times New Roman" pitchFamily="18" charset="0"/>
                          <a:cs typeface="Times New Roman" pitchFamily="18" charset="0"/>
                        </a:rPr>
                        <a:t>4…Дата </a:t>
                      </a:r>
                      <a:r>
                        <a:rPr lang="ru-RU" sz="1100" u="none" strike="noStrike" dirty="0">
                          <a:latin typeface="Times New Roman" pitchFamily="18" charset="0"/>
                          <a:cs typeface="Times New Roman" pitchFamily="18" charset="0"/>
                        </a:rPr>
                        <a:t>вступления решения в силу должна быть позже 01 января 2007 года</a:t>
                      </a:r>
                      <a:endParaRPr lang="ru-RU" sz="1100" b="0" i="0" u="none" strike="noStrike" dirty="0">
                        <a:solidFill>
                          <a:srgbClr val="000000"/>
                        </a:solidFill>
                        <a:latin typeface="Times New Roman" pitchFamily="18" charset="0"/>
                        <a:cs typeface="Times New Roman" pitchFamily="18" charset="0"/>
                      </a:endParaRPr>
                    </a:p>
                  </a:txBody>
                  <a:tcPr marL="9525" marR="9525" marT="9525" marB="0"/>
                </a:tc>
              </a:tr>
              <a:tr h="194963">
                <a:tc vMerge="1">
                  <a:txBody>
                    <a:bodyPr/>
                    <a:lstStyle/>
                    <a:p>
                      <a:pPr algn="l" fontAlgn="t"/>
                      <a:endParaRPr lang="ru-RU" sz="700" b="0" i="0" u="none" strike="noStrike" dirty="0">
                        <a:solidFill>
                          <a:srgbClr val="000000"/>
                        </a:solidFill>
                        <a:latin typeface="Times New Roman"/>
                      </a:endParaRPr>
                    </a:p>
                  </a:txBody>
                  <a:tcPr marL="6377" marR="6377" marT="637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vMerge="1">
                  <a:txBody>
                    <a:bodyPr/>
                    <a:lstStyle/>
                    <a:p>
                      <a:endParaRPr lang="ru-RU"/>
                    </a:p>
                  </a:txBody>
                  <a:tcPr/>
                </a:tc>
                <a:tc>
                  <a:txBody>
                    <a:bodyPr/>
                    <a:lstStyle/>
                    <a:p>
                      <a:pPr algn="l" fontAlgn="t"/>
                      <a:r>
                        <a:rPr lang="ru-RU" sz="1100" u="none" strike="noStrike" dirty="0" smtClean="0">
                          <a:latin typeface="Times New Roman" pitchFamily="18" charset="0"/>
                          <a:cs typeface="Times New Roman" pitchFamily="18" charset="0"/>
                        </a:rPr>
                        <a:t>….</a:t>
                      </a:r>
                      <a:endParaRPr lang="ru-RU" sz="1100" b="0" i="0" u="none" strike="noStrike" dirty="0">
                        <a:solidFill>
                          <a:srgbClr val="000000"/>
                        </a:solidFill>
                        <a:latin typeface="Times New Roman" pitchFamily="18" charset="0"/>
                        <a:cs typeface="Times New Roman" pitchFamily="18" charset="0"/>
                      </a:endParaRPr>
                    </a:p>
                  </a:txBody>
                  <a:tcPr marL="6377" marR="6377" marT="6377" marB="0"/>
                </a:tc>
                <a:tc>
                  <a:txBody>
                    <a:bodyPr/>
                    <a:lstStyle/>
                    <a:p>
                      <a:pPr algn="l" fontAlgn="t"/>
                      <a:r>
                        <a:rPr lang="ru-RU" sz="1100" u="none" strike="noStrike" dirty="0">
                          <a:latin typeface="Times New Roman" pitchFamily="18" charset="0"/>
                          <a:cs typeface="Times New Roman" pitchFamily="18" charset="0"/>
                        </a:rPr>
                        <a:t>…</a:t>
                      </a:r>
                      <a:endParaRPr lang="ru-RU" sz="1100" b="0" i="0" u="none" strike="noStrike" dirty="0">
                        <a:solidFill>
                          <a:srgbClr val="000000"/>
                        </a:solidFill>
                        <a:latin typeface="Times New Roman" pitchFamily="18" charset="0"/>
                        <a:cs typeface="Times New Roman" pitchFamily="18" charset="0"/>
                      </a:endParaRPr>
                    </a:p>
                  </a:txBody>
                  <a:tcPr marL="6377" marR="6377" marT="6377" marB="0">
                    <a:solidFill>
                      <a:srgbClr val="FFFF66"/>
                    </a:solidFill>
                  </a:tcPr>
                </a:tc>
                <a:tc>
                  <a:txBody>
                    <a:bodyPr/>
                    <a:lstStyle/>
                    <a:p>
                      <a:pPr algn="l" fontAlgn="t"/>
                      <a:r>
                        <a:rPr lang="ru-RU" sz="1100" u="none" strike="noStrike" dirty="0">
                          <a:latin typeface="Times New Roman" pitchFamily="18" charset="0"/>
                          <a:cs typeface="Times New Roman" pitchFamily="18" charset="0"/>
                        </a:rPr>
                        <a:t>…</a:t>
                      </a:r>
                      <a:endParaRPr lang="ru-RU" sz="1100" b="0" i="0" u="none" strike="noStrike" dirty="0">
                        <a:solidFill>
                          <a:srgbClr val="000000"/>
                        </a:solidFill>
                        <a:latin typeface="Times New Roman" pitchFamily="18" charset="0"/>
                        <a:cs typeface="Times New Roman" pitchFamily="18" charset="0"/>
                      </a:endParaRPr>
                    </a:p>
                  </a:txBody>
                  <a:tcPr marL="6377" marR="6377" marT="6377" marB="0"/>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18</a:t>
            </a:fld>
            <a:endParaRPr lang="ru-RU" dirty="0"/>
          </a:p>
        </p:txBody>
      </p:sp>
      <p:graphicFrame>
        <p:nvGraphicFramePr>
          <p:cNvPr id="5" name="Таблица 4"/>
          <p:cNvGraphicFramePr>
            <a:graphicFrameLocks noGrp="1"/>
          </p:cNvGraphicFramePr>
          <p:nvPr/>
        </p:nvGraphicFramePr>
        <p:xfrm>
          <a:off x="629390" y="1040847"/>
          <a:ext cx="11079680" cy="5388939"/>
        </p:xfrm>
        <a:graphic>
          <a:graphicData uri="http://schemas.openxmlformats.org/drawingml/2006/table">
            <a:tbl>
              <a:tblPr/>
              <a:tblGrid>
                <a:gridCol w="1537008"/>
                <a:gridCol w="2488727"/>
                <a:gridCol w="7053945"/>
              </a:tblGrid>
              <a:tr h="510220">
                <a:tc>
                  <a:txBody>
                    <a:bodyPr/>
                    <a:lstStyle/>
                    <a:p>
                      <a:pPr algn="ctr" fontAlgn="t"/>
                      <a:r>
                        <a:rPr lang="ru-RU" sz="1100" b="1" i="0" u="none" strike="noStrike" dirty="0">
                          <a:solidFill>
                            <a:srgbClr val="000000"/>
                          </a:solidFill>
                          <a:latin typeface="Times New Roman"/>
                        </a:rPr>
                        <a:t>Категория  документа</a:t>
                      </a:r>
                    </a:p>
                  </a:txBody>
                  <a:tcPr marL="7416" marR="7416" marT="7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t"/>
                      <a:r>
                        <a:rPr lang="ru-RU" sz="1100" b="1" i="0" u="none" strike="noStrike" dirty="0">
                          <a:solidFill>
                            <a:srgbClr val="000000"/>
                          </a:solidFill>
                          <a:latin typeface="Times New Roman"/>
                        </a:rPr>
                        <a:t>Наименования документов, которые представляет заявитель для получения "</a:t>
                      </a:r>
                      <a:r>
                        <a:rPr lang="ru-RU" sz="1100" b="1" i="0" u="none" strike="noStrike" dirty="0" err="1">
                          <a:solidFill>
                            <a:srgbClr val="000000"/>
                          </a:solidFill>
                          <a:latin typeface="Times New Roman"/>
                        </a:rPr>
                        <a:t>подуслуги</a:t>
                      </a:r>
                      <a:r>
                        <a:rPr lang="ru-RU" sz="1100" b="1" i="0" u="none" strike="noStrike" dirty="0">
                          <a:solidFill>
                            <a:srgbClr val="000000"/>
                          </a:solidFill>
                          <a:latin typeface="Times New Roman"/>
                        </a:rPr>
                        <a:t>" </a:t>
                      </a:r>
                    </a:p>
                  </a:txBody>
                  <a:tcPr marL="7416" marR="7416" marT="7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t"/>
                      <a:r>
                        <a:rPr lang="ru-RU" sz="1100" b="1" i="0" u="none" strike="noStrike" dirty="0">
                          <a:solidFill>
                            <a:srgbClr val="000000"/>
                          </a:solidFill>
                          <a:latin typeface="Times New Roman"/>
                        </a:rPr>
                        <a:t>Установленные требования к документу</a:t>
                      </a:r>
                    </a:p>
                  </a:txBody>
                  <a:tcPr marL="7416" marR="7416" marT="7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r>
              <a:tr h="175017">
                <a:tc>
                  <a:txBody>
                    <a:bodyPr/>
                    <a:lstStyle/>
                    <a:p>
                      <a:pPr algn="ctr" fontAlgn="t"/>
                      <a:r>
                        <a:rPr lang="ru-RU" sz="1100" b="1" i="0" u="none" strike="noStrike" dirty="0">
                          <a:solidFill>
                            <a:srgbClr val="000000"/>
                          </a:solidFill>
                          <a:latin typeface="Times New Roman"/>
                        </a:rPr>
                        <a:t>2</a:t>
                      </a:r>
                    </a:p>
                  </a:txBody>
                  <a:tcPr marL="7416" marR="7416" marT="7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t"/>
                      <a:r>
                        <a:rPr lang="ru-RU" sz="1100" b="1" i="0" u="none" strike="noStrike">
                          <a:solidFill>
                            <a:srgbClr val="000000"/>
                          </a:solidFill>
                          <a:latin typeface="Times New Roman"/>
                        </a:rPr>
                        <a:t>3</a:t>
                      </a:r>
                    </a:p>
                  </a:txBody>
                  <a:tcPr marL="7416" marR="7416" marT="7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t"/>
                      <a:r>
                        <a:rPr lang="ru-RU" sz="1100" b="1" i="0" u="none" strike="noStrike" dirty="0">
                          <a:solidFill>
                            <a:srgbClr val="000000"/>
                          </a:solidFill>
                          <a:latin typeface="Times New Roman"/>
                        </a:rPr>
                        <a:t>6</a:t>
                      </a:r>
                    </a:p>
                  </a:txBody>
                  <a:tcPr marL="7416" marR="7416" marT="7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r>
              <a:tr h="175017">
                <a:tc grid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100" b="1" kern="1200" dirty="0" smtClean="0">
                          <a:solidFill>
                            <a:schemeClr val="tx1"/>
                          </a:solidFill>
                          <a:latin typeface="Times New Roman"/>
                          <a:ea typeface="Calibri"/>
                          <a:cs typeface="Times New Roman"/>
                        </a:rPr>
                        <a:t>1.Подуслуга </a:t>
                      </a:r>
                      <a:r>
                        <a:rPr lang="en-US" sz="1100" b="1" kern="1200" dirty="0" smtClean="0">
                          <a:solidFill>
                            <a:schemeClr val="tx1"/>
                          </a:solidFill>
                          <a:latin typeface="Times New Roman"/>
                          <a:ea typeface="Calibri"/>
                          <a:cs typeface="Times New Roman"/>
                        </a:rPr>
                        <a:t>N</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pPr algn="just">
                        <a:spcAft>
                          <a:spcPts val="0"/>
                        </a:spcAft>
                      </a:pP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r>
              <a:tr h="1013023">
                <a:tc>
                  <a:txBody>
                    <a:bodyPr/>
                    <a:lstStyle/>
                    <a:p>
                      <a:pPr algn="l" fontAlgn="t"/>
                      <a:r>
                        <a:rPr lang="ru-RU" sz="1100" b="0" i="0" u="none" strike="noStrike" dirty="0" smtClean="0">
                          <a:solidFill>
                            <a:srgbClr val="000000"/>
                          </a:solidFill>
                          <a:latin typeface="Times New Roman"/>
                        </a:rPr>
                        <a:t>1.Документ</a:t>
                      </a:r>
                      <a:r>
                        <a:rPr lang="ru-RU" sz="1100" b="0" i="0" u="none" strike="noStrike" dirty="0">
                          <a:solidFill>
                            <a:srgbClr val="000000"/>
                          </a:solidFill>
                          <a:latin typeface="Times New Roman"/>
                        </a:rPr>
                        <a:t>, удостоверяющий </a:t>
                      </a:r>
                      <a:r>
                        <a:rPr lang="ru-RU" sz="1100" b="0" i="0" u="none" strike="noStrike" dirty="0" smtClean="0">
                          <a:solidFill>
                            <a:srgbClr val="000000"/>
                          </a:solidFill>
                          <a:latin typeface="Times New Roman"/>
                        </a:rPr>
                        <a:t>личность</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smtClean="0">
                          <a:solidFill>
                            <a:srgbClr val="000000"/>
                          </a:solidFill>
                          <a:latin typeface="Times New Roman"/>
                        </a:rPr>
                        <a:t>1.1.Паспорт </a:t>
                      </a:r>
                      <a:r>
                        <a:rPr lang="ru-RU" sz="1100" b="0" i="0" u="none" strike="noStrike" dirty="0">
                          <a:solidFill>
                            <a:srgbClr val="000000"/>
                          </a:solidFill>
                          <a:latin typeface="Times New Roman"/>
                        </a:rPr>
                        <a:t>гражданина Российской Федерации</a:t>
                      </a: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marL="0" algn="l" defTabSz="914400" rtl="0" eaLnBrk="1" fontAlgn="t" latinLnBrk="0" hangingPunct="1"/>
                      <a:r>
                        <a:rPr lang="ru-RU" sz="1100" b="0" i="0" u="none" strike="noStrike" dirty="0">
                          <a:solidFill>
                            <a:srgbClr val="000000"/>
                          </a:solidFill>
                          <a:latin typeface="Times New Roman"/>
                        </a:rPr>
                        <a:t> </a:t>
                      </a:r>
                      <a:r>
                        <a:rPr lang="ru-RU" sz="1100" b="0" i="0" u="none" strike="noStrike" dirty="0" smtClean="0">
                          <a:solidFill>
                            <a:srgbClr val="000000"/>
                          </a:solidFill>
                          <a:latin typeface="Times New Roman"/>
                        </a:rPr>
                        <a:t>1</a:t>
                      </a:r>
                      <a:r>
                        <a:rPr lang="ru-RU" sz="1100" b="0" i="0" u="none" strike="noStrike" kern="1200" dirty="0" smtClean="0">
                          <a:solidFill>
                            <a:srgbClr val="000000"/>
                          </a:solidFill>
                          <a:latin typeface="Times New Roman"/>
                          <a:ea typeface="+mn-ea"/>
                          <a:cs typeface="+mn-cs"/>
                        </a:rPr>
                        <a:t>. Должен быть действительным на срок обращения за предоставлением государственной услуги.</a:t>
                      </a:r>
                    </a:p>
                    <a:p>
                      <a:pPr marL="0" algn="l" defTabSz="914400" rtl="0" eaLnBrk="1" fontAlgn="t" latinLnBrk="0" hangingPunct="1"/>
                      <a:r>
                        <a:rPr lang="ru-RU" sz="1100" b="0" i="0" u="none" strike="noStrike" kern="1200" dirty="0" smtClean="0">
                          <a:solidFill>
                            <a:srgbClr val="000000"/>
                          </a:solidFill>
                          <a:latin typeface="Times New Roman"/>
                          <a:ea typeface="+mn-ea"/>
                          <a:cs typeface="+mn-cs"/>
                        </a:rPr>
                        <a:t>2. Не должен содержать подчисток, приписок, зачеркнутых слов и других исправлений.</a:t>
                      </a:r>
                    </a:p>
                    <a:p>
                      <a:pPr marL="0" algn="l" defTabSz="914400" rtl="0" eaLnBrk="1" fontAlgn="t" latinLnBrk="0" hangingPunct="1"/>
                      <a:r>
                        <a:rPr lang="ru-RU" sz="1100" b="0" i="0" u="none" strike="noStrike" kern="1200" dirty="0" smtClean="0">
                          <a:solidFill>
                            <a:srgbClr val="000000"/>
                          </a:solidFill>
                          <a:latin typeface="Times New Roman"/>
                          <a:ea typeface="+mn-ea"/>
                          <a:cs typeface="+mn-cs"/>
                        </a:rPr>
                        <a:t>3. Не должен иметь повреждений, наличие которых не позволяет однозначно истолковать их содержание.</a:t>
                      </a:r>
                    </a:p>
                    <a:p>
                      <a:pPr marL="0" algn="l" defTabSz="914400" rtl="0" eaLnBrk="1" fontAlgn="t" latinLnBrk="0" hangingPunct="1"/>
                      <a:r>
                        <a:rPr lang="ru-RU" sz="1100" b="0" i="0" u="none" strike="noStrike" kern="1200" dirty="0" smtClean="0">
                          <a:solidFill>
                            <a:srgbClr val="000000"/>
                          </a:solidFill>
                          <a:latin typeface="Times New Roman"/>
                          <a:ea typeface="+mn-ea"/>
                          <a:cs typeface="+mn-cs"/>
                        </a:rPr>
                        <a:t>4. Копия документа, не заверенная нотариусом, предоставляется заявителем с предъявлением подлинника.</a:t>
                      </a:r>
                    </a:p>
                    <a:p>
                      <a:pPr marL="0" algn="l" defTabSz="914400" rtl="0" eaLnBrk="1" fontAlgn="t" latinLnBrk="0" hangingPunct="1"/>
                      <a:r>
                        <a:rPr lang="ru-RU" sz="1100" b="0" i="0" u="none" strike="noStrike" kern="1200" dirty="0" smtClean="0">
                          <a:solidFill>
                            <a:srgbClr val="000000"/>
                          </a:solidFill>
                          <a:latin typeface="Times New Roman"/>
                          <a:ea typeface="+mn-ea"/>
                          <a:cs typeface="+mn-cs"/>
                        </a:rPr>
                        <a:t>5. Копия документа, предоставленная в электронной форме, должна быть заверена усиленной квалифицированной электронной подписью нотариуса.</a:t>
                      </a:r>
                      <a:endParaRPr lang="ru-RU" sz="1100" b="0" i="0" u="none" strike="noStrike" kern="1200" dirty="0">
                        <a:solidFill>
                          <a:srgbClr val="000000"/>
                        </a:solidFill>
                        <a:latin typeface="Times New Roman"/>
                        <a:ea typeface="+mn-ea"/>
                        <a:cs typeface="+mn-cs"/>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r>
              <a:tr h="425474">
                <a:tc>
                  <a:txBody>
                    <a:bodyPr/>
                    <a:lstStyle/>
                    <a:p>
                      <a:pPr algn="ctr" fontAlgn="t"/>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t" latinLnBrk="0" hangingPunct="1"/>
                      <a:r>
                        <a:rPr lang="ru-RU" sz="1100" b="0" i="0" u="none" strike="noStrike" kern="1200" dirty="0" smtClean="0">
                          <a:solidFill>
                            <a:srgbClr val="000000"/>
                          </a:solidFill>
                          <a:latin typeface="Times New Roman"/>
                          <a:ea typeface="+mn-ea"/>
                          <a:cs typeface="+mn-cs"/>
                        </a:rPr>
                        <a:t>1.2.Временное удостоверение личности гражданина РФ</a:t>
                      </a:r>
                      <a:endParaRPr lang="ru-RU" sz="1100" b="0" i="0" u="none" strike="noStrike" kern="1200" dirty="0">
                        <a:solidFill>
                          <a:srgbClr val="000000"/>
                        </a:solidFill>
                        <a:latin typeface="Times New Roman"/>
                        <a:ea typeface="+mn-ea"/>
                        <a:cs typeface="+mn-cs"/>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t"/>
                      <a:r>
                        <a:rPr lang="ru-RU" sz="1100" b="0" i="0" u="none" strike="noStrike" dirty="0" smtClean="0">
                          <a:solidFill>
                            <a:srgbClr val="000000"/>
                          </a:solidFill>
                          <a:latin typeface="Times New Roman"/>
                        </a:rPr>
                        <a:t>….</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335202">
                <a:tc>
                  <a:txBody>
                    <a:bodyPr/>
                    <a:lstStyle/>
                    <a:p>
                      <a:pPr algn="l" fontAlgn="t"/>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t" latinLnBrk="0" hangingPunct="1">
                        <a:spcAft>
                          <a:spcPts val="0"/>
                        </a:spcAft>
                      </a:pPr>
                      <a:r>
                        <a:rPr lang="ru-RU" sz="1100" b="0" i="0" u="none" strike="noStrike" kern="1200" dirty="0" smtClean="0">
                          <a:solidFill>
                            <a:srgbClr val="000000"/>
                          </a:solidFill>
                          <a:latin typeface="Times New Roman"/>
                          <a:ea typeface="+mn-ea"/>
                          <a:cs typeface="+mn-cs"/>
                        </a:rPr>
                        <a:t>1.3.</a:t>
                      </a:r>
                      <a:r>
                        <a:rPr lang="ru-RU" sz="1100" b="0" i="0" u="none" strike="noStrike" kern="1200" baseline="0" dirty="0" smtClean="0">
                          <a:solidFill>
                            <a:srgbClr val="000000"/>
                          </a:solidFill>
                          <a:latin typeface="Times New Roman"/>
                          <a:ea typeface="+mn-ea"/>
                          <a:cs typeface="+mn-cs"/>
                        </a:rPr>
                        <a:t> П</a:t>
                      </a:r>
                      <a:r>
                        <a:rPr lang="ru-RU" sz="1100" b="0" i="0" u="none" strike="noStrike" kern="1200" dirty="0" smtClean="0">
                          <a:solidFill>
                            <a:srgbClr val="000000"/>
                          </a:solidFill>
                          <a:latin typeface="Times New Roman"/>
                          <a:ea typeface="+mn-ea"/>
                          <a:cs typeface="+mn-cs"/>
                        </a:rPr>
                        <a:t>аспорт иностранного гражданина</a:t>
                      </a:r>
                    </a:p>
                  </a:txBody>
                  <a:tcPr marL="114300" marR="11430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t"/>
                      <a:r>
                        <a:rPr lang="ru-RU" sz="1100" b="0" i="0" u="none" strike="noStrike" dirty="0" smtClean="0">
                          <a:solidFill>
                            <a:srgbClr val="000000"/>
                          </a:solidFill>
                          <a:latin typeface="Times New Roman"/>
                        </a:rPr>
                        <a:t>….</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210217">
                <a:tc>
                  <a:txBody>
                    <a:bodyPr/>
                    <a:lstStyle/>
                    <a:p>
                      <a:pPr algn="ctr" fontAlgn="t"/>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smtClean="0">
                          <a:solidFill>
                            <a:srgbClr val="000000"/>
                          </a:solidFill>
                          <a:latin typeface="Times New Roman"/>
                        </a:rPr>
                        <a:t>….</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t"/>
                      <a:r>
                        <a:rPr lang="ru-RU" sz="1100" b="0" i="0" u="none" strike="noStrike" dirty="0" smtClean="0">
                          <a:solidFill>
                            <a:srgbClr val="000000"/>
                          </a:solidFill>
                          <a:latin typeface="Times New Roman"/>
                        </a:rPr>
                        <a:t>…..</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180625">
                <a:tc rowSpan="4">
                  <a:txBody>
                    <a:bodyPr/>
                    <a:lstStyle/>
                    <a:p>
                      <a:pPr algn="l" fontAlgn="t"/>
                      <a:r>
                        <a:rPr lang="ru-RU" sz="1100" b="0" i="0" u="none" strike="noStrike" dirty="0" smtClean="0">
                          <a:solidFill>
                            <a:srgbClr val="000000"/>
                          </a:solidFill>
                          <a:latin typeface="Times New Roman"/>
                        </a:rPr>
                        <a:t>2.Документ</a:t>
                      </a:r>
                      <a:r>
                        <a:rPr lang="ru-RU" sz="1100" b="0" i="0" u="none" strike="noStrike" dirty="0">
                          <a:solidFill>
                            <a:srgbClr val="000000"/>
                          </a:solidFill>
                          <a:latin typeface="Times New Roman"/>
                        </a:rPr>
                        <a:t>, подтверждающий место жительства (пребывания) или фактического проживания </a:t>
                      </a:r>
                      <a:r>
                        <a:rPr lang="ru-RU" sz="1100" b="0" i="0" u="none" strike="noStrike" dirty="0" smtClean="0">
                          <a:solidFill>
                            <a:srgbClr val="000000"/>
                          </a:solidFill>
                          <a:latin typeface="Times New Roman"/>
                        </a:rPr>
                        <a:t>лица</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smtClean="0">
                          <a:solidFill>
                            <a:srgbClr val="000000"/>
                          </a:solidFill>
                          <a:latin typeface="Times New Roman"/>
                        </a:rPr>
                        <a:t>2.1</a:t>
                      </a:r>
                      <a:r>
                        <a:rPr lang="ru-RU" sz="1100" b="0" i="0" u="none" strike="noStrike" dirty="0">
                          <a:solidFill>
                            <a:srgbClr val="000000"/>
                          </a:solidFill>
                          <a:latin typeface="Times New Roman"/>
                        </a:rPr>
                        <a:t>. Паспорт гражданина Российской Федерации</a:t>
                      </a: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marL="0" algn="l" defTabSz="914400" rtl="0" eaLnBrk="1" fontAlgn="t" latinLnBrk="0" hangingPunct="1"/>
                      <a:r>
                        <a:rPr lang="ru-RU" sz="1100" b="0" i="0" u="none" strike="noStrike" dirty="0" smtClean="0">
                          <a:solidFill>
                            <a:srgbClr val="000000"/>
                          </a:solidFill>
                          <a:latin typeface="Times New Roman"/>
                        </a:rPr>
                        <a:t> 1</a:t>
                      </a:r>
                      <a:r>
                        <a:rPr lang="ru-RU" sz="1100" b="0" i="0" u="none" strike="noStrike" kern="1200" dirty="0" smtClean="0">
                          <a:solidFill>
                            <a:srgbClr val="000000"/>
                          </a:solidFill>
                          <a:latin typeface="Times New Roman"/>
                          <a:ea typeface="+mn-ea"/>
                          <a:cs typeface="+mn-cs"/>
                        </a:rPr>
                        <a:t>. Должен быть действительным на срок обращения за предоставлением государственной услуги.</a:t>
                      </a:r>
                    </a:p>
                    <a:p>
                      <a:pPr marL="0" algn="l" defTabSz="914400" rtl="0" eaLnBrk="1" fontAlgn="t" latinLnBrk="0" hangingPunct="1"/>
                      <a:r>
                        <a:rPr lang="ru-RU" sz="1100" b="0" i="0" u="none" strike="noStrike" kern="1200" dirty="0" smtClean="0">
                          <a:solidFill>
                            <a:srgbClr val="000000"/>
                          </a:solidFill>
                          <a:latin typeface="Times New Roman"/>
                          <a:ea typeface="+mn-ea"/>
                          <a:cs typeface="+mn-cs"/>
                        </a:rPr>
                        <a:t>2. Не должен содержать подчисток, приписок, зачеркнутых слов и других исправлений.</a:t>
                      </a:r>
                    </a:p>
                    <a:p>
                      <a:pPr marL="0" algn="l" defTabSz="914400" rtl="0" eaLnBrk="1" fontAlgn="t" latinLnBrk="0" hangingPunct="1"/>
                      <a:r>
                        <a:rPr lang="ru-RU" sz="1100" b="0" i="0" u="none" strike="noStrike" kern="1200" dirty="0" smtClean="0">
                          <a:solidFill>
                            <a:srgbClr val="000000"/>
                          </a:solidFill>
                          <a:latin typeface="Times New Roman"/>
                          <a:ea typeface="+mn-ea"/>
                          <a:cs typeface="+mn-cs"/>
                        </a:rPr>
                        <a:t>3. Не должен иметь повреждений, наличие которых не позволяет однозначно истолковать их содержание.</a:t>
                      </a:r>
                    </a:p>
                    <a:p>
                      <a:pPr marL="0" algn="l" defTabSz="914400" rtl="0" eaLnBrk="1" fontAlgn="t" latinLnBrk="0" hangingPunct="1"/>
                      <a:r>
                        <a:rPr lang="ru-RU" sz="1100" b="0" i="0" u="none" strike="noStrike" kern="1200" dirty="0" smtClean="0">
                          <a:solidFill>
                            <a:srgbClr val="000000"/>
                          </a:solidFill>
                          <a:latin typeface="Times New Roman"/>
                          <a:ea typeface="+mn-ea"/>
                          <a:cs typeface="+mn-cs"/>
                        </a:rPr>
                        <a:t>4. Копия документа, не заверенная нотариусом, предоставляется заявителем с предъявлением подлинника.</a:t>
                      </a:r>
                    </a:p>
                    <a:p>
                      <a:pPr marL="0" algn="l" defTabSz="914400" rtl="0" eaLnBrk="1" fontAlgn="t" latinLnBrk="0" hangingPunct="1"/>
                      <a:r>
                        <a:rPr lang="ru-RU" sz="1100" b="0" i="0" u="none" strike="noStrike" kern="1200" dirty="0" smtClean="0">
                          <a:solidFill>
                            <a:srgbClr val="000000"/>
                          </a:solidFill>
                          <a:latin typeface="Times New Roman"/>
                          <a:ea typeface="+mn-ea"/>
                          <a:cs typeface="+mn-cs"/>
                        </a:rPr>
                        <a:t>5. Копия документа, предоставленная в электронной форме, должна быть заверена усиленной квалифицированной электронной подписью нотариуса.</a:t>
                      </a:r>
                      <a:endParaRPr lang="ru-RU" sz="1100" b="0" i="0" u="none" strike="noStrike" dirty="0" smtClean="0">
                        <a:solidFill>
                          <a:srgbClr val="000000"/>
                        </a:solidFill>
                        <a:latin typeface="Times New Roman"/>
                      </a:endParaRPr>
                    </a:p>
                    <a:p>
                      <a:pPr algn="l" fontAlgn="t"/>
                      <a:r>
                        <a:rPr lang="ru-RU" sz="1100" b="0" i="0" u="none" strike="noStrike" dirty="0" smtClean="0">
                          <a:solidFill>
                            <a:srgbClr val="FF0000"/>
                          </a:solidFill>
                          <a:latin typeface="Times New Roman"/>
                        </a:rPr>
                        <a:t>6.Должен содержать отметку о </a:t>
                      </a:r>
                      <a:r>
                        <a:rPr lang="ru-RU" sz="1100" b="0" i="0" u="none" strike="noStrike" dirty="0">
                          <a:solidFill>
                            <a:srgbClr val="FF0000"/>
                          </a:solidFill>
                          <a:latin typeface="Times New Roman"/>
                        </a:rPr>
                        <a:t>регистрации по месту жительства на территории Российской Федерации</a:t>
                      </a: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r>
              <a:tr h="677821">
                <a:tc vMerge="1">
                  <a:txBody>
                    <a:bodyPr/>
                    <a:lstStyle/>
                    <a:p>
                      <a:endParaRPr lang="ru-RU"/>
                    </a:p>
                  </a:txBody>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1100" b="0" i="0" u="none" strike="noStrike" dirty="0" smtClean="0">
                          <a:solidFill>
                            <a:srgbClr val="000000"/>
                          </a:solidFill>
                          <a:latin typeface="Times New Roman"/>
                        </a:rPr>
                        <a:t>2.2</a:t>
                      </a:r>
                      <a:r>
                        <a:rPr lang="ru-RU" sz="1100" b="0" i="0" u="none" strike="noStrike" dirty="0">
                          <a:solidFill>
                            <a:srgbClr val="000000"/>
                          </a:solidFill>
                          <a:latin typeface="Times New Roman"/>
                        </a:rPr>
                        <a:t>. </a:t>
                      </a:r>
                      <a:r>
                        <a:rPr lang="ru-RU" sz="1100" b="0" i="0" u="none" strike="noStrike" dirty="0" smtClean="0">
                          <a:solidFill>
                            <a:srgbClr val="000000"/>
                          </a:solidFill>
                          <a:latin typeface="Times New Roman"/>
                        </a:rPr>
                        <a:t>Свидетельство о регистрации по месту жительства на территории Российской Федерации</a:t>
                      </a:r>
                    </a:p>
                    <a:p>
                      <a:pPr algn="l" fontAlgn="t"/>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1100" b="0" i="0" u="none" strike="noStrike" dirty="0" smtClean="0">
                          <a:solidFill>
                            <a:srgbClr val="000000"/>
                          </a:solidFill>
                          <a:latin typeface="Times New Roman"/>
                        </a:rPr>
                        <a:t>…</a:t>
                      </a:r>
                    </a:p>
                    <a:p>
                      <a:pPr algn="l" fontAlgn="t"/>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0220">
                <a:tc vMerge="1">
                  <a:txBody>
                    <a:bodyPr/>
                    <a:lstStyle/>
                    <a:p>
                      <a:endParaRPr lang="ru-RU"/>
                    </a:p>
                  </a:txBody>
                  <a:tcPr/>
                </a:tc>
                <a:tc>
                  <a:txBody>
                    <a:bodyPr/>
                    <a:lstStyle/>
                    <a:p>
                      <a:pPr algn="l" fontAlgn="t"/>
                      <a:r>
                        <a:rPr lang="ru-RU" sz="1100" b="0" i="0" u="none" strike="noStrike" dirty="0" smtClean="0">
                          <a:solidFill>
                            <a:srgbClr val="000000"/>
                          </a:solidFill>
                          <a:latin typeface="Times New Roman"/>
                        </a:rPr>
                        <a:t>2.3. Свидетельство о регистрации по месту пребывания на территории Российской Федерации</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smtClean="0">
                          <a:solidFill>
                            <a:srgbClr val="000000"/>
                          </a:solidFill>
                          <a:latin typeface="Times New Roman"/>
                        </a:rPr>
                        <a:t>….</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5017">
                <a:tc vMerge="1">
                  <a:txBody>
                    <a:bodyPr/>
                    <a:lstStyle/>
                    <a:p>
                      <a:endParaRPr lang="ru-RU"/>
                    </a:p>
                  </a:txBody>
                  <a:tcPr/>
                </a:tc>
                <a:tc>
                  <a:txBody>
                    <a:bodyPr/>
                    <a:lstStyle/>
                    <a:p>
                      <a:pPr algn="l" fontAlgn="t"/>
                      <a:r>
                        <a:rPr lang="ru-RU" sz="1100" b="0" i="0" u="none" strike="noStrike" dirty="0" smtClean="0">
                          <a:solidFill>
                            <a:srgbClr val="000000"/>
                          </a:solidFill>
                          <a:latin typeface="Times New Roman"/>
                        </a:rPr>
                        <a:t>…..</a:t>
                      </a:r>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ru-RU" sz="1100" b="0" i="0" u="none" strike="noStrike" dirty="0">
                        <a:solidFill>
                          <a:srgbClr val="000000"/>
                        </a:solidFill>
                        <a:latin typeface="Times New Roman"/>
                      </a:endParaRPr>
                    </a:p>
                  </a:txBody>
                  <a:tcPr marL="7416" marR="7416" marT="74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Заголовок 1"/>
          <p:cNvSpPr txBox="1">
            <a:spLocks/>
          </p:cNvSpPr>
          <p:nvPr/>
        </p:nvSpPr>
        <p:spPr>
          <a:xfrm>
            <a:off x="1" y="0"/>
            <a:ext cx="11982203"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a:t>
            </a:r>
            <a:r>
              <a:rPr kumimoji="0" lang="en-US" sz="2200" b="1" i="0" u="none" strike="noStrike" kern="1200" cap="all" spc="0" normalizeH="0" baseline="0" noProof="0" dirty="0" smtClean="0">
                <a:ln>
                  <a:noFill/>
                </a:ln>
                <a:solidFill>
                  <a:schemeClr val="tx2"/>
                </a:solidFill>
                <a:effectLst/>
                <a:uLnTx/>
                <a:uFillTx/>
                <a:latin typeface="+mj-lt"/>
                <a:ea typeface="+mj-ea"/>
                <a:cs typeface="+mj-cs"/>
              </a:rPr>
              <a:t>4</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Документы, предоставляемые заявителем для получения «</a:t>
            </a:r>
            <a:r>
              <a:rPr lang="ru-RU" sz="2200" b="1" cap="all" dirty="0" err="1" smtClean="0">
                <a:solidFill>
                  <a:schemeClr val="tx2"/>
                </a:solidFill>
                <a:latin typeface="+mj-lt"/>
                <a:ea typeface="+mj-ea"/>
                <a:cs typeface="+mj-cs"/>
              </a:rPr>
              <a:t>подуслуги</a:t>
            </a:r>
            <a:r>
              <a:rPr kumimoji="0" lang="ru-RU" sz="2200" b="1" i="0" u="none" strike="noStrike" kern="1200" cap="all" spc="0" normalizeH="0" baseline="0" noProof="0" dirty="0" smtClean="0">
                <a:ln>
                  <a:noFill/>
                </a:ln>
                <a:solidFill>
                  <a:schemeClr val="tx2"/>
                </a:solidFill>
                <a:effectLst/>
                <a:uLnTx/>
                <a:uFillTx/>
                <a:latin typeface="+mj-lt"/>
                <a:ea typeface="+mj-ea"/>
                <a:cs typeface="+mj-cs"/>
              </a:rPr>
              <a:t>»</a:t>
            </a:r>
            <a:endParaRPr kumimoji="0" lang="ru-RU" sz="2200" b="1" i="0" u="none" strike="noStrike" kern="1200" cap="all" spc="0" normalizeH="0" baseline="0" noProof="0" dirty="0">
              <a:ln>
                <a:noFill/>
              </a:ln>
              <a:solidFill>
                <a:schemeClr val="tx2"/>
              </a:solidFill>
              <a:effectLst/>
              <a:uLnTx/>
              <a:uFillTx/>
              <a:latin typeface="+mj-lt"/>
              <a:ea typeface="+mj-ea"/>
              <a:cs typeface="+mj-cs"/>
            </a:endParaRPr>
          </a:p>
        </p:txBody>
      </p:sp>
      <p:sp>
        <p:nvSpPr>
          <p:cNvPr id="7" name="Прямоугольник 6"/>
          <p:cNvSpPr/>
          <p:nvPr/>
        </p:nvSpPr>
        <p:spPr>
          <a:xfrm>
            <a:off x="2727366" y="517016"/>
            <a:ext cx="6096001" cy="523220"/>
          </a:xfrm>
          <a:prstGeom prst="rect">
            <a:avLst/>
          </a:prstGeom>
        </p:spPr>
        <p:txBody>
          <a:bodyPr>
            <a:spAutoFit/>
          </a:bodyPr>
          <a:lstStyle/>
          <a:p>
            <a:pPr algn="ctr"/>
            <a:r>
              <a:rPr lang="ru-RU" sz="1400" b="1" cap="all" dirty="0" smtClean="0">
                <a:solidFill>
                  <a:schemeClr val="tx2"/>
                </a:solidFill>
              </a:rPr>
              <a:t>ПРИМЕР ОДНОГО И ТОГОЖЕ НАИМЕНОВАНИЯ ДОКУМЕНТА В РАЗНЫХ КАТЕГОРИЯХ ДОКУМЕНТОВ (без граф 1, 4, 5, 7, 8)</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prstGeom prst="rect">
            <a:avLst/>
          </a:prstGeom>
        </p:spPr>
        <p:txBody>
          <a:bodyPr/>
          <a:lstStyle/>
          <a:p>
            <a:pPr lvl="0"/>
            <a:r>
              <a:rPr lang="ru-RU" dirty="0" smtClean="0"/>
              <a:t>Раздел 4. Документы, предоставляемые заявителем </a:t>
            </a:r>
            <a:br>
              <a:rPr lang="ru-RU" dirty="0" smtClean="0"/>
            </a:br>
            <a:r>
              <a:rPr lang="ru-RU" dirty="0" smtClean="0"/>
              <a:t>для получения «</a:t>
            </a:r>
            <a:r>
              <a:rPr lang="ru-RU" dirty="0" err="1" smtClean="0"/>
              <a:t>подуслуги</a:t>
            </a:r>
            <a:r>
              <a:rPr lang="ru-RU" dirty="0" smtClean="0"/>
              <a:t>»</a:t>
            </a:r>
            <a:endParaRPr lang="en-US" dirty="0"/>
          </a:p>
        </p:txBody>
      </p:sp>
      <p:sp>
        <p:nvSpPr>
          <p:cNvPr id="36" name="Slide Number Placeholder 35"/>
          <p:cNvSpPr>
            <a:spLocks noGrp="1"/>
          </p:cNvSpPr>
          <p:nvPr>
            <p:ph type="sldNum" sz="quarter" idx="12"/>
          </p:nvPr>
        </p:nvSpPr>
        <p:spPr>
          <a:prstGeom prst="rect">
            <a:avLst/>
          </a:prstGeom>
        </p:spPr>
        <p:txBody>
          <a:bodyPr/>
          <a:lstStyle/>
          <a:p>
            <a:fld id="{C136B7D2-B98C-44FD-8D04-7EC62A564975}" type="slidenum">
              <a:rPr lang="en-US" smtClean="0"/>
              <a:pPr/>
              <a:t>19</a:t>
            </a:fld>
            <a:endParaRPr lang="en-US" dirty="0"/>
          </a:p>
        </p:txBody>
      </p:sp>
      <p:sp>
        <p:nvSpPr>
          <p:cNvPr id="63" name="Text Placeholder 3"/>
          <p:cNvSpPr txBox="1">
            <a:spLocks/>
          </p:cNvSpPr>
          <p:nvPr/>
        </p:nvSpPr>
        <p:spPr>
          <a:xfrm>
            <a:off x="1198999" y="1620925"/>
            <a:ext cx="2863550" cy="1508105"/>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b="1" dirty="0" smtClean="0">
                <a:solidFill>
                  <a:schemeClr val="accent1"/>
                </a:solidFill>
              </a:rPr>
              <a:t>Среди документов указаны документы, которые не являются обязательными к предоставлению заявителем  и могут быть запрошены посредством межведомственного взаимодействия</a:t>
            </a:r>
          </a:p>
        </p:txBody>
      </p:sp>
      <p:sp>
        <p:nvSpPr>
          <p:cNvPr id="27" name="Text Placeholder 3"/>
          <p:cNvSpPr txBox="1">
            <a:spLocks/>
          </p:cNvSpPr>
          <p:nvPr/>
        </p:nvSpPr>
        <p:spPr>
          <a:xfrm>
            <a:off x="304660" y="1435768"/>
            <a:ext cx="833562" cy="984885"/>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6400" dirty="0" smtClean="0">
                <a:solidFill>
                  <a:schemeClr val="accent1"/>
                </a:solidFill>
              </a:rPr>
              <a:t>01</a:t>
            </a:r>
          </a:p>
        </p:txBody>
      </p:sp>
      <p:sp>
        <p:nvSpPr>
          <p:cNvPr id="43" name="Text Placeholder 3"/>
          <p:cNvSpPr txBox="1">
            <a:spLocks/>
          </p:cNvSpPr>
          <p:nvPr/>
        </p:nvSpPr>
        <p:spPr>
          <a:xfrm>
            <a:off x="1191400" y="3782277"/>
            <a:ext cx="2962586" cy="646331"/>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b="1" dirty="0" smtClean="0">
                <a:solidFill>
                  <a:schemeClr val="accent2"/>
                </a:solidFill>
              </a:rPr>
              <a:t>Среди документов отсутствуют документы (часть документов), указанных в разделе 3</a:t>
            </a:r>
          </a:p>
        </p:txBody>
      </p:sp>
      <p:sp>
        <p:nvSpPr>
          <p:cNvPr id="45" name="Text Placeholder 3"/>
          <p:cNvSpPr txBox="1">
            <a:spLocks/>
          </p:cNvSpPr>
          <p:nvPr/>
        </p:nvSpPr>
        <p:spPr>
          <a:xfrm>
            <a:off x="297062" y="3578099"/>
            <a:ext cx="833562" cy="984885"/>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6400" dirty="0" smtClean="0">
                <a:solidFill>
                  <a:schemeClr val="accent2"/>
                </a:solidFill>
              </a:rPr>
              <a:t>02</a:t>
            </a:r>
          </a:p>
        </p:txBody>
      </p:sp>
      <p:sp>
        <p:nvSpPr>
          <p:cNvPr id="46" name="Text Placeholder 3"/>
          <p:cNvSpPr txBox="1">
            <a:spLocks/>
          </p:cNvSpPr>
          <p:nvPr/>
        </p:nvSpPr>
        <p:spPr>
          <a:xfrm>
            <a:off x="1217585" y="5072620"/>
            <a:ext cx="2927692" cy="1292662"/>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b="1" dirty="0" smtClean="0">
                <a:solidFill>
                  <a:schemeClr val="accent3"/>
                </a:solidFill>
              </a:rPr>
              <a:t>Перечень действий специалиста в отношении документа не является полным </a:t>
            </a:r>
          </a:p>
          <a:p>
            <a:pPr algn="l"/>
            <a:r>
              <a:rPr lang="ru-RU" b="1" dirty="0" smtClean="0">
                <a:solidFill>
                  <a:schemeClr val="accent3"/>
                </a:solidFill>
              </a:rPr>
              <a:t>в зависимости от необходимости предоставления документа в качестве подлинника и (или) копии</a:t>
            </a:r>
            <a:endParaRPr lang="en-US" b="1" dirty="0" smtClean="0">
              <a:solidFill>
                <a:schemeClr val="accent3"/>
              </a:solidFill>
            </a:endParaRPr>
          </a:p>
        </p:txBody>
      </p:sp>
      <p:sp>
        <p:nvSpPr>
          <p:cNvPr id="48" name="Text Placeholder 3"/>
          <p:cNvSpPr txBox="1">
            <a:spLocks/>
          </p:cNvSpPr>
          <p:nvPr/>
        </p:nvSpPr>
        <p:spPr>
          <a:xfrm>
            <a:off x="295108" y="4884381"/>
            <a:ext cx="833562" cy="984885"/>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6400" dirty="0" smtClean="0">
                <a:solidFill>
                  <a:schemeClr val="accent3"/>
                </a:solidFill>
              </a:rPr>
              <a:t>03</a:t>
            </a:r>
          </a:p>
        </p:txBody>
      </p:sp>
      <p:sp>
        <p:nvSpPr>
          <p:cNvPr id="49" name="Text Placeholder 3"/>
          <p:cNvSpPr txBox="1">
            <a:spLocks/>
          </p:cNvSpPr>
          <p:nvPr/>
        </p:nvSpPr>
        <p:spPr>
          <a:xfrm>
            <a:off x="4973711" y="1622277"/>
            <a:ext cx="2759537" cy="1508105"/>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b="1" dirty="0" smtClean="0">
                <a:solidFill>
                  <a:schemeClr val="accent4"/>
                </a:solidFill>
              </a:rPr>
              <a:t>Отсутствует описание условий предоставления документов в отношении  каждого из  документов, </a:t>
            </a:r>
          </a:p>
          <a:p>
            <a:pPr algn="l"/>
            <a:r>
              <a:rPr lang="ru-RU" b="1" dirty="0" smtClean="0">
                <a:solidFill>
                  <a:schemeClr val="accent4"/>
                </a:solidFill>
              </a:rPr>
              <a:t>входящих в состав  одной категории, или описание таких условий не является полным</a:t>
            </a:r>
            <a:endParaRPr lang="en-US" b="1" dirty="0" smtClean="0">
              <a:solidFill>
                <a:schemeClr val="accent4"/>
              </a:solidFill>
            </a:endParaRPr>
          </a:p>
        </p:txBody>
      </p:sp>
      <p:sp>
        <p:nvSpPr>
          <p:cNvPr id="51" name="Text Placeholder 3"/>
          <p:cNvSpPr txBox="1">
            <a:spLocks/>
          </p:cNvSpPr>
          <p:nvPr/>
        </p:nvSpPr>
        <p:spPr>
          <a:xfrm>
            <a:off x="4066800" y="1442447"/>
            <a:ext cx="833562" cy="984885"/>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6400" dirty="0" smtClean="0">
                <a:solidFill>
                  <a:schemeClr val="accent4"/>
                </a:solidFill>
              </a:rPr>
              <a:t>04</a:t>
            </a:r>
          </a:p>
        </p:txBody>
      </p:sp>
      <p:sp>
        <p:nvSpPr>
          <p:cNvPr id="52" name="Text Placeholder 3"/>
          <p:cNvSpPr txBox="1">
            <a:spLocks/>
          </p:cNvSpPr>
          <p:nvPr/>
        </p:nvSpPr>
        <p:spPr>
          <a:xfrm>
            <a:off x="4966568" y="3778869"/>
            <a:ext cx="2818893" cy="2585323"/>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b="1" dirty="0" smtClean="0">
                <a:solidFill>
                  <a:schemeClr val="accent5"/>
                </a:solidFill>
              </a:rPr>
              <a:t>Отсутствует описание требований к форме и(или) содержанию документов, необходимых для выявления права заявителя  (представителя) на получение «</a:t>
            </a:r>
            <a:r>
              <a:rPr lang="ru-RU" b="1" dirty="0" err="1" smtClean="0">
                <a:solidFill>
                  <a:schemeClr val="accent5"/>
                </a:solidFill>
              </a:rPr>
              <a:t>подуслуги</a:t>
            </a:r>
            <a:r>
              <a:rPr lang="ru-RU" b="1" dirty="0" smtClean="0">
                <a:solidFill>
                  <a:schemeClr val="accent5"/>
                </a:solidFill>
              </a:rPr>
              <a:t>», описание требований к копиям документов (если предполагается подача документов в качестве копий), а также описание требований к документам, предоставляемым в электронной форме</a:t>
            </a:r>
            <a:endParaRPr lang="en-US" b="1" dirty="0" smtClean="0">
              <a:solidFill>
                <a:schemeClr val="accent5"/>
              </a:solidFill>
            </a:endParaRPr>
          </a:p>
        </p:txBody>
      </p:sp>
      <p:sp>
        <p:nvSpPr>
          <p:cNvPr id="54" name="Text Placeholder 3"/>
          <p:cNvSpPr txBox="1">
            <a:spLocks/>
          </p:cNvSpPr>
          <p:nvPr/>
        </p:nvSpPr>
        <p:spPr>
          <a:xfrm>
            <a:off x="4059166" y="3597839"/>
            <a:ext cx="833562" cy="984885"/>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6400" dirty="0" smtClean="0">
                <a:solidFill>
                  <a:schemeClr val="accent5"/>
                </a:solidFill>
              </a:rPr>
              <a:t>05</a:t>
            </a:r>
          </a:p>
        </p:txBody>
      </p:sp>
      <p:sp>
        <p:nvSpPr>
          <p:cNvPr id="55" name="Text Placeholder 3"/>
          <p:cNvSpPr txBox="1">
            <a:spLocks/>
          </p:cNvSpPr>
          <p:nvPr/>
        </p:nvSpPr>
        <p:spPr>
          <a:xfrm>
            <a:off x="8857389" y="1644847"/>
            <a:ext cx="2995019" cy="861774"/>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b="1" dirty="0" smtClean="0">
                <a:solidFill>
                  <a:schemeClr val="accent6"/>
                </a:solidFill>
              </a:rPr>
              <a:t>Отсутствуют приложения  с образцами заполнения документов при наличии приложений с формами документов, так и наоборот</a:t>
            </a:r>
          </a:p>
        </p:txBody>
      </p:sp>
      <p:sp>
        <p:nvSpPr>
          <p:cNvPr id="57" name="Text Placeholder 3"/>
          <p:cNvSpPr txBox="1">
            <a:spLocks/>
          </p:cNvSpPr>
          <p:nvPr/>
        </p:nvSpPr>
        <p:spPr>
          <a:xfrm>
            <a:off x="7897736" y="1442466"/>
            <a:ext cx="833562" cy="984885"/>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6400" dirty="0" smtClean="0">
                <a:solidFill>
                  <a:schemeClr val="accent6"/>
                </a:solidFill>
              </a:rPr>
              <a:t>06</a:t>
            </a:r>
          </a:p>
        </p:txBody>
      </p:sp>
      <p:sp>
        <p:nvSpPr>
          <p:cNvPr id="29" name="Text Placeholder 3"/>
          <p:cNvSpPr txBox="1">
            <a:spLocks/>
          </p:cNvSpPr>
          <p:nvPr/>
        </p:nvSpPr>
        <p:spPr>
          <a:xfrm>
            <a:off x="8801769" y="3233299"/>
            <a:ext cx="2889488" cy="1077218"/>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b="1" dirty="0" smtClean="0">
                <a:solidFill>
                  <a:schemeClr val="bg1">
                    <a:lumMod val="50000"/>
                  </a:schemeClr>
                </a:solidFill>
              </a:rPr>
              <a:t>Наименования документов, указанные в прилагаемых формах </a:t>
            </a:r>
          </a:p>
          <a:p>
            <a:pPr algn="l"/>
            <a:r>
              <a:rPr lang="ru-RU" b="1" dirty="0" smtClean="0">
                <a:solidFill>
                  <a:schemeClr val="bg1">
                    <a:lumMod val="50000"/>
                  </a:schemeClr>
                </a:solidFill>
              </a:rPr>
              <a:t>и образцах  не полностью соответствуют наименованиям таких документов, указанных в разделе 4</a:t>
            </a:r>
          </a:p>
        </p:txBody>
      </p:sp>
      <p:sp>
        <p:nvSpPr>
          <p:cNvPr id="31" name="Text Placeholder 3"/>
          <p:cNvSpPr txBox="1">
            <a:spLocks/>
          </p:cNvSpPr>
          <p:nvPr/>
        </p:nvSpPr>
        <p:spPr>
          <a:xfrm>
            <a:off x="7908353" y="3057935"/>
            <a:ext cx="833563" cy="984885"/>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6400" dirty="0" smtClean="0">
                <a:solidFill>
                  <a:schemeClr val="bg1">
                    <a:lumMod val="50000"/>
                  </a:schemeClr>
                </a:solidFill>
              </a:rPr>
              <a:t>0</a:t>
            </a:r>
            <a:r>
              <a:rPr lang="ru-RU" sz="6400" dirty="0" smtClean="0">
                <a:solidFill>
                  <a:schemeClr val="bg1">
                    <a:lumMod val="50000"/>
                  </a:schemeClr>
                </a:solidFill>
              </a:rPr>
              <a:t>7</a:t>
            </a:r>
            <a:endParaRPr lang="en-US" sz="6400" dirty="0" smtClean="0">
              <a:solidFill>
                <a:schemeClr val="bg1">
                  <a:lumMod val="50000"/>
                </a:schemeClr>
              </a:solidFill>
            </a:endParaRPr>
          </a:p>
        </p:txBody>
      </p:sp>
      <p:sp>
        <p:nvSpPr>
          <p:cNvPr id="32" name="Text Placeholder 3"/>
          <p:cNvSpPr txBox="1">
            <a:spLocks/>
          </p:cNvSpPr>
          <p:nvPr/>
        </p:nvSpPr>
        <p:spPr>
          <a:xfrm>
            <a:off x="8842930" y="4852827"/>
            <a:ext cx="3244566" cy="1519508"/>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b="1" dirty="0" smtClean="0">
                <a:solidFill>
                  <a:schemeClr val="bg2">
                    <a:lumMod val="25000"/>
                  </a:schemeClr>
                </a:solidFill>
              </a:rPr>
              <a:t>Номера приложений, указанных в </a:t>
            </a:r>
            <a:r>
              <a:rPr lang="ru-RU" b="1" dirty="0" err="1" smtClean="0">
                <a:solidFill>
                  <a:schemeClr val="bg2">
                    <a:lumMod val="25000"/>
                  </a:schemeClr>
                </a:solidFill>
              </a:rPr>
              <a:t>техносхеме</a:t>
            </a:r>
            <a:r>
              <a:rPr lang="ru-RU" b="1" dirty="0" smtClean="0">
                <a:solidFill>
                  <a:schemeClr val="bg2">
                    <a:lumMod val="25000"/>
                  </a:schemeClr>
                </a:solidFill>
              </a:rPr>
              <a:t>, не соответствуют номерам, указанным в прилагаемых файлах. </a:t>
            </a:r>
          </a:p>
          <a:p>
            <a:pPr algn="l"/>
            <a:r>
              <a:rPr lang="ru-RU" b="1" dirty="0" smtClean="0">
                <a:solidFill>
                  <a:schemeClr val="bg2">
                    <a:lumMod val="25000"/>
                  </a:schemeClr>
                </a:solidFill>
              </a:rPr>
              <a:t>Наименования приложений содержат отсылочную норму (например, Приложение 1 к Административному регламенту)</a:t>
            </a:r>
          </a:p>
        </p:txBody>
      </p:sp>
      <p:sp>
        <p:nvSpPr>
          <p:cNvPr id="34" name="Text Placeholder 3"/>
          <p:cNvSpPr txBox="1">
            <a:spLocks/>
          </p:cNvSpPr>
          <p:nvPr/>
        </p:nvSpPr>
        <p:spPr>
          <a:xfrm>
            <a:off x="7906397" y="4664644"/>
            <a:ext cx="833563" cy="984885"/>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6400" dirty="0" smtClean="0">
                <a:solidFill>
                  <a:schemeClr val="bg2">
                    <a:lumMod val="25000"/>
                  </a:schemeClr>
                </a:solidFill>
              </a:rPr>
              <a:t>0</a:t>
            </a:r>
            <a:r>
              <a:rPr lang="ru-RU" sz="6400" dirty="0" smtClean="0">
                <a:solidFill>
                  <a:schemeClr val="bg2">
                    <a:lumMod val="25000"/>
                  </a:schemeClr>
                </a:solidFill>
              </a:rPr>
              <a:t>8</a:t>
            </a:r>
            <a:endParaRPr lang="en-US" sz="6400" dirty="0" smtClean="0">
              <a:solidFill>
                <a:schemeClr val="bg2">
                  <a:lumMod val="25000"/>
                </a:schemeClr>
              </a:solidFill>
            </a:endParaRPr>
          </a:p>
        </p:txBody>
      </p:sp>
      <p:sp>
        <p:nvSpPr>
          <p:cNvPr id="40" name="Text Placeholder 7"/>
          <p:cNvSpPr>
            <a:spLocks noGrp="1"/>
          </p:cNvSpPr>
          <p:nvPr>
            <p:ph type="body" sz="half" idx="2"/>
          </p:nvPr>
        </p:nvSpPr>
        <p:spPr>
          <a:xfrm>
            <a:off x="872965" y="1061084"/>
            <a:ext cx="5486400" cy="267661"/>
          </a:xfrm>
          <a:prstGeom prst="rect">
            <a:avLst/>
          </a:prstGeom>
        </p:spPr>
        <p:txBody>
          <a:bodyPr/>
          <a:lstStyle/>
          <a:p>
            <a:r>
              <a:rPr lang="ru-RU" dirty="0" smtClean="0"/>
              <a:t>ОСНОВНЫЕ СОДЕРЖАТЕЛЬНЫЕ ОШИБКИ</a:t>
            </a:r>
            <a:endParaRPr lang="en-US" dirty="0"/>
          </a:p>
        </p:txBody>
      </p:sp>
    </p:spTree>
  </p:cSld>
  <p:clrMapOvr>
    <a:masterClrMapping/>
  </p:clrMapOvr>
  <p:transition>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26"/>
          <p:cNvGrpSpPr/>
          <p:nvPr/>
        </p:nvGrpSpPr>
        <p:grpSpPr>
          <a:xfrm>
            <a:off x="2168434" y="3931922"/>
            <a:ext cx="6531430" cy="2560320"/>
            <a:chOff x="1727200" y="2895601"/>
            <a:chExt cx="2951163" cy="1433513"/>
          </a:xfrm>
          <a:solidFill>
            <a:schemeClr val="tx2">
              <a:lumMod val="50000"/>
            </a:schemeClr>
          </a:solidFill>
        </p:grpSpPr>
        <p:sp>
          <p:nvSpPr>
            <p:cNvPr id="86" name="Freeform 9"/>
            <p:cNvSpPr>
              <a:spLocks/>
            </p:cNvSpPr>
            <p:nvPr/>
          </p:nvSpPr>
          <p:spPr bwMode="auto">
            <a:xfrm>
              <a:off x="2047875" y="2895601"/>
              <a:ext cx="2333625" cy="858838"/>
            </a:xfrm>
            <a:custGeom>
              <a:avLst/>
              <a:gdLst/>
              <a:ahLst/>
              <a:cxnLst>
                <a:cxn ang="0">
                  <a:pos x="782" y="0"/>
                </a:cxn>
                <a:cxn ang="0">
                  <a:pos x="784" y="0"/>
                </a:cxn>
                <a:cxn ang="0">
                  <a:pos x="787" y="3"/>
                </a:cxn>
                <a:cxn ang="0">
                  <a:pos x="1470" y="255"/>
                </a:cxn>
                <a:cxn ang="0">
                  <a:pos x="811" y="541"/>
                </a:cxn>
                <a:cxn ang="0">
                  <a:pos x="0" y="268"/>
                </a:cxn>
                <a:cxn ang="0">
                  <a:pos x="4" y="262"/>
                </a:cxn>
                <a:cxn ang="0">
                  <a:pos x="782" y="0"/>
                </a:cxn>
              </a:cxnLst>
              <a:rect l="0" t="0" r="r" b="b"/>
              <a:pathLst>
                <a:path w="1470" h="541">
                  <a:moveTo>
                    <a:pt x="782" y="0"/>
                  </a:moveTo>
                  <a:lnTo>
                    <a:pt x="784" y="0"/>
                  </a:lnTo>
                  <a:lnTo>
                    <a:pt x="787" y="3"/>
                  </a:lnTo>
                  <a:lnTo>
                    <a:pt x="1470" y="255"/>
                  </a:lnTo>
                  <a:lnTo>
                    <a:pt x="811" y="541"/>
                  </a:lnTo>
                  <a:lnTo>
                    <a:pt x="0" y="268"/>
                  </a:lnTo>
                  <a:lnTo>
                    <a:pt x="4" y="262"/>
                  </a:lnTo>
                  <a:lnTo>
                    <a:pt x="782" y="0"/>
                  </a:lnTo>
                  <a:close/>
                </a:path>
              </a:pathLst>
            </a:custGeom>
            <a:solidFill>
              <a:schemeClr val="tx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7" name="Freeform 10"/>
            <p:cNvSpPr>
              <a:spLocks/>
            </p:cNvSpPr>
            <p:nvPr/>
          </p:nvSpPr>
          <p:spPr bwMode="auto">
            <a:xfrm>
              <a:off x="3335338" y="3300413"/>
              <a:ext cx="1343025" cy="1028700"/>
            </a:xfrm>
            <a:custGeom>
              <a:avLst/>
              <a:gdLst/>
              <a:ahLst/>
              <a:cxnLst>
                <a:cxn ang="0">
                  <a:pos x="662" y="0"/>
                </a:cxn>
                <a:cxn ang="0">
                  <a:pos x="846" y="290"/>
                </a:cxn>
                <a:cxn ang="0">
                  <a:pos x="17" y="648"/>
                </a:cxn>
                <a:cxn ang="0">
                  <a:pos x="0" y="286"/>
                </a:cxn>
                <a:cxn ang="0">
                  <a:pos x="659" y="0"/>
                </a:cxn>
                <a:cxn ang="0">
                  <a:pos x="662" y="0"/>
                </a:cxn>
              </a:cxnLst>
              <a:rect l="0" t="0" r="r" b="b"/>
              <a:pathLst>
                <a:path w="846" h="648">
                  <a:moveTo>
                    <a:pt x="662" y="0"/>
                  </a:moveTo>
                  <a:lnTo>
                    <a:pt x="846" y="290"/>
                  </a:lnTo>
                  <a:lnTo>
                    <a:pt x="17" y="648"/>
                  </a:lnTo>
                  <a:lnTo>
                    <a:pt x="0" y="286"/>
                  </a:lnTo>
                  <a:lnTo>
                    <a:pt x="659" y="0"/>
                  </a:lnTo>
                  <a:lnTo>
                    <a:pt x="6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8" name="Freeform 11"/>
            <p:cNvSpPr>
              <a:spLocks/>
            </p:cNvSpPr>
            <p:nvPr/>
          </p:nvSpPr>
          <p:spPr bwMode="auto">
            <a:xfrm>
              <a:off x="1727200" y="3321051"/>
              <a:ext cx="1635125" cy="1008063"/>
            </a:xfrm>
            <a:custGeom>
              <a:avLst/>
              <a:gdLst/>
              <a:ahLst/>
              <a:cxnLst>
                <a:cxn ang="0">
                  <a:pos x="1030" y="635"/>
                </a:cxn>
                <a:cxn ang="0">
                  <a:pos x="0" y="305"/>
                </a:cxn>
                <a:cxn ang="0">
                  <a:pos x="202" y="0"/>
                </a:cxn>
                <a:cxn ang="0">
                  <a:pos x="1013" y="273"/>
                </a:cxn>
                <a:cxn ang="0">
                  <a:pos x="1030" y="635"/>
                </a:cxn>
              </a:cxnLst>
              <a:rect l="0" t="0" r="r" b="b"/>
              <a:pathLst>
                <a:path w="1030" h="635">
                  <a:moveTo>
                    <a:pt x="1030" y="635"/>
                  </a:moveTo>
                  <a:lnTo>
                    <a:pt x="0" y="305"/>
                  </a:lnTo>
                  <a:lnTo>
                    <a:pt x="202" y="0"/>
                  </a:lnTo>
                  <a:lnTo>
                    <a:pt x="1013" y="273"/>
                  </a:lnTo>
                  <a:lnTo>
                    <a:pt x="1030" y="6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48" name="Freeform 8"/>
          <p:cNvSpPr>
            <a:spLocks/>
          </p:cNvSpPr>
          <p:nvPr/>
        </p:nvSpPr>
        <p:spPr bwMode="auto">
          <a:xfrm>
            <a:off x="7700982" y="3793984"/>
            <a:ext cx="3532149" cy="550084"/>
          </a:xfrm>
          <a:custGeom>
            <a:avLst/>
            <a:gdLst/>
            <a:ahLst/>
            <a:cxnLst>
              <a:cxn ang="0">
                <a:pos x="1756" y="353"/>
              </a:cxn>
              <a:cxn ang="0">
                <a:pos x="228" y="353"/>
              </a:cxn>
              <a:cxn ang="0">
                <a:pos x="0" y="0"/>
              </a:cxn>
              <a:cxn ang="0">
                <a:pos x="1761" y="0"/>
              </a:cxn>
              <a:cxn ang="0">
                <a:pos x="1892" y="184"/>
              </a:cxn>
              <a:cxn ang="0">
                <a:pos x="1756" y="353"/>
              </a:cxn>
            </a:cxnLst>
            <a:rect l="0" t="0" r="r" b="b"/>
            <a:pathLst>
              <a:path w="1892" h="353">
                <a:moveTo>
                  <a:pt x="1756" y="353"/>
                </a:moveTo>
                <a:lnTo>
                  <a:pt x="228" y="353"/>
                </a:lnTo>
                <a:lnTo>
                  <a:pt x="0" y="0"/>
                </a:lnTo>
                <a:lnTo>
                  <a:pt x="1761" y="0"/>
                </a:lnTo>
                <a:lnTo>
                  <a:pt x="1892" y="184"/>
                </a:lnTo>
                <a:lnTo>
                  <a:pt x="1756" y="353"/>
                </a:lnTo>
                <a:close/>
              </a:path>
            </a:pathLst>
          </a:custGeom>
          <a:solidFill>
            <a:schemeClr val="accent4">
              <a:lumMod val="75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grpSp>
        <p:nvGrpSpPr>
          <p:cNvPr id="50" name="Group 26"/>
          <p:cNvGrpSpPr/>
          <p:nvPr/>
        </p:nvGrpSpPr>
        <p:grpSpPr>
          <a:xfrm>
            <a:off x="2978330" y="3200399"/>
            <a:ext cx="4990012" cy="2037806"/>
            <a:chOff x="1727200" y="2895601"/>
            <a:chExt cx="2951163" cy="1433513"/>
          </a:xfrm>
          <a:solidFill>
            <a:schemeClr val="accent4">
              <a:lumMod val="75000"/>
            </a:schemeClr>
          </a:solidFill>
        </p:grpSpPr>
        <p:sp>
          <p:nvSpPr>
            <p:cNvPr id="52" name="Freeform 9"/>
            <p:cNvSpPr>
              <a:spLocks/>
            </p:cNvSpPr>
            <p:nvPr/>
          </p:nvSpPr>
          <p:spPr bwMode="auto">
            <a:xfrm>
              <a:off x="2047875" y="2895601"/>
              <a:ext cx="2333625" cy="858838"/>
            </a:xfrm>
            <a:custGeom>
              <a:avLst/>
              <a:gdLst/>
              <a:ahLst/>
              <a:cxnLst>
                <a:cxn ang="0">
                  <a:pos x="782" y="0"/>
                </a:cxn>
                <a:cxn ang="0">
                  <a:pos x="784" y="0"/>
                </a:cxn>
                <a:cxn ang="0">
                  <a:pos x="787" y="3"/>
                </a:cxn>
                <a:cxn ang="0">
                  <a:pos x="1470" y="255"/>
                </a:cxn>
                <a:cxn ang="0">
                  <a:pos x="811" y="541"/>
                </a:cxn>
                <a:cxn ang="0">
                  <a:pos x="0" y="268"/>
                </a:cxn>
                <a:cxn ang="0">
                  <a:pos x="4" y="262"/>
                </a:cxn>
                <a:cxn ang="0">
                  <a:pos x="782" y="0"/>
                </a:cxn>
              </a:cxnLst>
              <a:rect l="0" t="0" r="r" b="b"/>
              <a:pathLst>
                <a:path w="1470" h="541">
                  <a:moveTo>
                    <a:pt x="782" y="0"/>
                  </a:moveTo>
                  <a:lnTo>
                    <a:pt x="784" y="0"/>
                  </a:lnTo>
                  <a:lnTo>
                    <a:pt x="787" y="3"/>
                  </a:lnTo>
                  <a:lnTo>
                    <a:pt x="1470" y="255"/>
                  </a:lnTo>
                  <a:lnTo>
                    <a:pt x="811" y="541"/>
                  </a:lnTo>
                  <a:lnTo>
                    <a:pt x="0" y="268"/>
                  </a:lnTo>
                  <a:lnTo>
                    <a:pt x="4" y="262"/>
                  </a:lnTo>
                  <a:lnTo>
                    <a:pt x="782" y="0"/>
                  </a:lnTo>
                  <a:close/>
                </a:path>
              </a:pathLst>
            </a:custGeom>
            <a:solidFill>
              <a:schemeClr val="accent4">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10"/>
            <p:cNvSpPr>
              <a:spLocks/>
            </p:cNvSpPr>
            <p:nvPr/>
          </p:nvSpPr>
          <p:spPr bwMode="auto">
            <a:xfrm>
              <a:off x="3335338" y="3300413"/>
              <a:ext cx="1343025" cy="1028700"/>
            </a:xfrm>
            <a:custGeom>
              <a:avLst/>
              <a:gdLst/>
              <a:ahLst/>
              <a:cxnLst>
                <a:cxn ang="0">
                  <a:pos x="662" y="0"/>
                </a:cxn>
                <a:cxn ang="0">
                  <a:pos x="846" y="290"/>
                </a:cxn>
                <a:cxn ang="0">
                  <a:pos x="17" y="648"/>
                </a:cxn>
                <a:cxn ang="0">
                  <a:pos x="0" y="286"/>
                </a:cxn>
                <a:cxn ang="0">
                  <a:pos x="659" y="0"/>
                </a:cxn>
                <a:cxn ang="0">
                  <a:pos x="662" y="0"/>
                </a:cxn>
              </a:cxnLst>
              <a:rect l="0" t="0" r="r" b="b"/>
              <a:pathLst>
                <a:path w="846" h="648">
                  <a:moveTo>
                    <a:pt x="662" y="0"/>
                  </a:moveTo>
                  <a:lnTo>
                    <a:pt x="846" y="290"/>
                  </a:lnTo>
                  <a:lnTo>
                    <a:pt x="17" y="648"/>
                  </a:lnTo>
                  <a:lnTo>
                    <a:pt x="0" y="286"/>
                  </a:lnTo>
                  <a:lnTo>
                    <a:pt x="659" y="0"/>
                  </a:lnTo>
                  <a:lnTo>
                    <a:pt x="6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11"/>
            <p:cNvSpPr>
              <a:spLocks/>
            </p:cNvSpPr>
            <p:nvPr/>
          </p:nvSpPr>
          <p:spPr bwMode="auto">
            <a:xfrm>
              <a:off x="1727200" y="3321051"/>
              <a:ext cx="1635125" cy="1008063"/>
            </a:xfrm>
            <a:custGeom>
              <a:avLst/>
              <a:gdLst/>
              <a:ahLst/>
              <a:cxnLst>
                <a:cxn ang="0">
                  <a:pos x="1030" y="635"/>
                </a:cxn>
                <a:cxn ang="0">
                  <a:pos x="0" y="305"/>
                </a:cxn>
                <a:cxn ang="0">
                  <a:pos x="202" y="0"/>
                </a:cxn>
                <a:cxn ang="0">
                  <a:pos x="1013" y="273"/>
                </a:cxn>
                <a:cxn ang="0">
                  <a:pos x="1030" y="635"/>
                </a:cxn>
              </a:cxnLst>
              <a:rect l="0" t="0" r="r" b="b"/>
              <a:pathLst>
                <a:path w="1030" h="635">
                  <a:moveTo>
                    <a:pt x="1030" y="635"/>
                  </a:moveTo>
                  <a:lnTo>
                    <a:pt x="0" y="305"/>
                  </a:lnTo>
                  <a:lnTo>
                    <a:pt x="202" y="0"/>
                  </a:lnTo>
                  <a:lnTo>
                    <a:pt x="1013" y="273"/>
                  </a:lnTo>
                  <a:lnTo>
                    <a:pt x="1030" y="6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55" name="Text Placeholder 3"/>
          <p:cNvSpPr txBox="1">
            <a:spLocks/>
          </p:cNvSpPr>
          <p:nvPr/>
        </p:nvSpPr>
        <p:spPr>
          <a:xfrm>
            <a:off x="880640" y="3882320"/>
            <a:ext cx="464893" cy="492443"/>
          </a:xfrm>
          <a:prstGeom prst="rect">
            <a:avLst/>
          </a:prstGeom>
          <a:noFill/>
        </p:spPr>
        <p:txBody>
          <a:bodyPr wrap="squar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3200" dirty="0" smtClean="0">
                <a:solidFill>
                  <a:schemeClr val="accent4">
                    <a:lumMod val="50000"/>
                  </a:schemeClr>
                </a:solidFill>
              </a:rPr>
              <a:t>38</a:t>
            </a:r>
            <a:endParaRPr lang="en-US" sz="3200" dirty="0" smtClean="0">
              <a:solidFill>
                <a:schemeClr val="accent4">
                  <a:lumMod val="50000"/>
                </a:schemeClr>
              </a:solidFill>
            </a:endParaRPr>
          </a:p>
        </p:txBody>
      </p:sp>
      <p:cxnSp>
        <p:nvCxnSpPr>
          <p:cNvPr id="56" name="Straight Connector 50"/>
          <p:cNvCxnSpPr/>
          <p:nvPr/>
        </p:nvCxnSpPr>
        <p:spPr>
          <a:xfrm>
            <a:off x="1492559" y="4088606"/>
            <a:ext cx="1420458" cy="68"/>
          </a:xfrm>
          <a:prstGeom prst="line">
            <a:avLst/>
          </a:prstGeom>
          <a:ln w="19050">
            <a:solidFill>
              <a:schemeClr val="accent4">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a:prstGeom prst="rect">
            <a:avLst/>
          </a:prstGeom>
          <a:solidFill>
            <a:schemeClr val="accent1">
              <a:lumMod val="40000"/>
              <a:lumOff val="60000"/>
            </a:schemeClr>
          </a:solidFill>
        </p:spPr>
        <p:txBody>
          <a:bodyPr/>
          <a:lstStyle/>
          <a:p>
            <a:fld id="{C136B7D2-B98C-44FD-8D04-7EC62A564975}" type="slidenum">
              <a:rPr lang="en-US" smtClean="0"/>
              <a:pPr/>
              <a:t>2</a:t>
            </a:fld>
            <a:endParaRPr lang="en-US" dirty="0"/>
          </a:p>
        </p:txBody>
      </p:sp>
      <p:sp>
        <p:nvSpPr>
          <p:cNvPr id="3077" name="Freeform 5"/>
          <p:cNvSpPr>
            <a:spLocks/>
          </p:cNvSpPr>
          <p:nvPr/>
        </p:nvSpPr>
        <p:spPr bwMode="auto">
          <a:xfrm>
            <a:off x="5848086" y="1243641"/>
            <a:ext cx="3528415" cy="519845"/>
          </a:xfrm>
          <a:custGeom>
            <a:avLst/>
            <a:gdLst/>
            <a:ahLst/>
            <a:cxnLst>
              <a:cxn ang="0">
                <a:pos x="1756" y="356"/>
              </a:cxn>
              <a:cxn ang="0">
                <a:pos x="228" y="356"/>
              </a:cxn>
              <a:cxn ang="0">
                <a:pos x="0" y="0"/>
              </a:cxn>
              <a:cxn ang="0">
                <a:pos x="1761" y="0"/>
              </a:cxn>
              <a:cxn ang="0">
                <a:pos x="1890" y="185"/>
              </a:cxn>
              <a:cxn ang="0">
                <a:pos x="1756" y="356"/>
              </a:cxn>
            </a:cxnLst>
            <a:rect l="0" t="0" r="r" b="b"/>
            <a:pathLst>
              <a:path w="1890" h="356">
                <a:moveTo>
                  <a:pt x="1756" y="356"/>
                </a:moveTo>
                <a:lnTo>
                  <a:pt x="228" y="356"/>
                </a:lnTo>
                <a:lnTo>
                  <a:pt x="0" y="0"/>
                </a:lnTo>
                <a:lnTo>
                  <a:pt x="1761" y="0"/>
                </a:lnTo>
                <a:lnTo>
                  <a:pt x="1890" y="185"/>
                </a:lnTo>
                <a:lnTo>
                  <a:pt x="1756" y="356"/>
                </a:lnTo>
                <a:close/>
              </a:path>
            </a:pathLst>
          </a:custGeom>
          <a:solidFill>
            <a:schemeClr val="accent6"/>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3078" name="Freeform 6"/>
          <p:cNvSpPr>
            <a:spLocks/>
          </p:cNvSpPr>
          <p:nvPr/>
        </p:nvSpPr>
        <p:spPr bwMode="auto">
          <a:xfrm>
            <a:off x="6278699" y="1827355"/>
            <a:ext cx="3532149" cy="550084"/>
          </a:xfrm>
          <a:custGeom>
            <a:avLst/>
            <a:gdLst/>
            <a:ahLst/>
            <a:cxnLst>
              <a:cxn ang="0">
                <a:pos x="1892" y="182"/>
              </a:cxn>
              <a:cxn ang="0">
                <a:pos x="1756" y="353"/>
              </a:cxn>
              <a:cxn ang="0">
                <a:pos x="228" y="353"/>
              </a:cxn>
              <a:cxn ang="0">
                <a:pos x="0" y="0"/>
              </a:cxn>
              <a:cxn ang="0">
                <a:pos x="1763" y="0"/>
              </a:cxn>
              <a:cxn ang="0">
                <a:pos x="1892" y="182"/>
              </a:cxn>
            </a:cxnLst>
            <a:rect l="0" t="0" r="r" b="b"/>
            <a:pathLst>
              <a:path w="1892" h="353">
                <a:moveTo>
                  <a:pt x="1892" y="182"/>
                </a:moveTo>
                <a:lnTo>
                  <a:pt x="1756" y="353"/>
                </a:lnTo>
                <a:lnTo>
                  <a:pt x="228" y="353"/>
                </a:lnTo>
                <a:lnTo>
                  <a:pt x="0" y="0"/>
                </a:lnTo>
                <a:lnTo>
                  <a:pt x="1763" y="0"/>
                </a:lnTo>
                <a:lnTo>
                  <a:pt x="1892" y="182"/>
                </a:lnTo>
                <a:close/>
              </a:path>
            </a:pathLst>
          </a:custGeom>
          <a:solidFill>
            <a:schemeClr val="accent3"/>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3079" name="Freeform 7"/>
          <p:cNvSpPr>
            <a:spLocks/>
          </p:cNvSpPr>
          <p:nvPr/>
        </p:nvSpPr>
        <p:spPr bwMode="auto">
          <a:xfrm>
            <a:off x="6726078" y="2430846"/>
            <a:ext cx="3528415" cy="554758"/>
          </a:xfrm>
          <a:custGeom>
            <a:avLst/>
            <a:gdLst/>
            <a:ahLst/>
            <a:cxnLst>
              <a:cxn ang="0">
                <a:pos x="1890" y="185"/>
              </a:cxn>
              <a:cxn ang="0">
                <a:pos x="1756" y="356"/>
              </a:cxn>
              <a:cxn ang="0">
                <a:pos x="228" y="356"/>
              </a:cxn>
              <a:cxn ang="0">
                <a:pos x="0" y="0"/>
              </a:cxn>
              <a:cxn ang="0">
                <a:pos x="1761" y="0"/>
              </a:cxn>
              <a:cxn ang="0">
                <a:pos x="1890" y="185"/>
              </a:cxn>
            </a:cxnLst>
            <a:rect l="0" t="0" r="r" b="b"/>
            <a:pathLst>
              <a:path w="1890" h="356">
                <a:moveTo>
                  <a:pt x="1890" y="185"/>
                </a:moveTo>
                <a:lnTo>
                  <a:pt x="1756" y="356"/>
                </a:lnTo>
                <a:lnTo>
                  <a:pt x="228" y="356"/>
                </a:lnTo>
                <a:lnTo>
                  <a:pt x="0" y="0"/>
                </a:lnTo>
                <a:lnTo>
                  <a:pt x="1761" y="0"/>
                </a:lnTo>
                <a:lnTo>
                  <a:pt x="1890" y="185"/>
                </a:lnTo>
                <a:close/>
              </a:path>
            </a:pathLst>
          </a:custGeom>
          <a:solidFill>
            <a:schemeClr val="accent2"/>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3080" name="Freeform 8"/>
          <p:cNvSpPr>
            <a:spLocks/>
          </p:cNvSpPr>
          <p:nvPr/>
        </p:nvSpPr>
        <p:spPr bwMode="auto">
          <a:xfrm>
            <a:off x="7195881" y="3053749"/>
            <a:ext cx="3532149" cy="550084"/>
          </a:xfrm>
          <a:custGeom>
            <a:avLst/>
            <a:gdLst/>
            <a:ahLst/>
            <a:cxnLst>
              <a:cxn ang="0">
                <a:pos x="1756" y="353"/>
              </a:cxn>
              <a:cxn ang="0">
                <a:pos x="228" y="353"/>
              </a:cxn>
              <a:cxn ang="0">
                <a:pos x="0" y="0"/>
              </a:cxn>
              <a:cxn ang="0">
                <a:pos x="1761" y="0"/>
              </a:cxn>
              <a:cxn ang="0">
                <a:pos x="1892" y="184"/>
              </a:cxn>
              <a:cxn ang="0">
                <a:pos x="1756" y="353"/>
              </a:cxn>
            </a:cxnLst>
            <a:rect l="0" t="0" r="r" b="b"/>
            <a:pathLst>
              <a:path w="1892" h="353">
                <a:moveTo>
                  <a:pt x="1756" y="353"/>
                </a:moveTo>
                <a:lnTo>
                  <a:pt x="228" y="353"/>
                </a:lnTo>
                <a:lnTo>
                  <a:pt x="0" y="0"/>
                </a:lnTo>
                <a:lnTo>
                  <a:pt x="1761" y="0"/>
                </a:lnTo>
                <a:lnTo>
                  <a:pt x="1892" y="184"/>
                </a:lnTo>
                <a:lnTo>
                  <a:pt x="1756" y="353"/>
                </a:lnTo>
                <a:close/>
              </a:path>
            </a:pathLst>
          </a:custGeom>
          <a:solidFill>
            <a:schemeClr val="accent1"/>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grpSp>
        <p:nvGrpSpPr>
          <p:cNvPr id="2" name="Group 26"/>
          <p:cNvGrpSpPr/>
          <p:nvPr/>
        </p:nvGrpSpPr>
        <p:grpSpPr>
          <a:xfrm>
            <a:off x="3644537" y="2651758"/>
            <a:ext cx="3657599" cy="1567543"/>
            <a:chOff x="1727200" y="2895601"/>
            <a:chExt cx="2951163" cy="1433513"/>
          </a:xfrm>
        </p:grpSpPr>
        <p:sp>
          <p:nvSpPr>
            <p:cNvPr id="3081" name="Freeform 9"/>
            <p:cNvSpPr>
              <a:spLocks/>
            </p:cNvSpPr>
            <p:nvPr/>
          </p:nvSpPr>
          <p:spPr bwMode="auto">
            <a:xfrm>
              <a:off x="2047875" y="2895601"/>
              <a:ext cx="2333625" cy="858838"/>
            </a:xfrm>
            <a:custGeom>
              <a:avLst/>
              <a:gdLst/>
              <a:ahLst/>
              <a:cxnLst>
                <a:cxn ang="0">
                  <a:pos x="782" y="0"/>
                </a:cxn>
                <a:cxn ang="0">
                  <a:pos x="784" y="0"/>
                </a:cxn>
                <a:cxn ang="0">
                  <a:pos x="787" y="3"/>
                </a:cxn>
                <a:cxn ang="0">
                  <a:pos x="1470" y="255"/>
                </a:cxn>
                <a:cxn ang="0">
                  <a:pos x="811" y="541"/>
                </a:cxn>
                <a:cxn ang="0">
                  <a:pos x="0" y="268"/>
                </a:cxn>
                <a:cxn ang="0">
                  <a:pos x="4" y="262"/>
                </a:cxn>
                <a:cxn ang="0">
                  <a:pos x="782" y="0"/>
                </a:cxn>
              </a:cxnLst>
              <a:rect l="0" t="0" r="r" b="b"/>
              <a:pathLst>
                <a:path w="1470" h="541">
                  <a:moveTo>
                    <a:pt x="782" y="0"/>
                  </a:moveTo>
                  <a:lnTo>
                    <a:pt x="784" y="0"/>
                  </a:lnTo>
                  <a:lnTo>
                    <a:pt x="787" y="3"/>
                  </a:lnTo>
                  <a:lnTo>
                    <a:pt x="1470" y="255"/>
                  </a:lnTo>
                  <a:lnTo>
                    <a:pt x="811" y="541"/>
                  </a:lnTo>
                  <a:lnTo>
                    <a:pt x="0" y="268"/>
                  </a:lnTo>
                  <a:lnTo>
                    <a:pt x="4" y="262"/>
                  </a:lnTo>
                  <a:lnTo>
                    <a:pt x="782" y="0"/>
                  </a:ln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82" name="Freeform 10"/>
            <p:cNvSpPr>
              <a:spLocks/>
            </p:cNvSpPr>
            <p:nvPr/>
          </p:nvSpPr>
          <p:spPr bwMode="auto">
            <a:xfrm>
              <a:off x="3335338" y="3300413"/>
              <a:ext cx="1343025" cy="1028700"/>
            </a:xfrm>
            <a:custGeom>
              <a:avLst/>
              <a:gdLst/>
              <a:ahLst/>
              <a:cxnLst>
                <a:cxn ang="0">
                  <a:pos x="662" y="0"/>
                </a:cxn>
                <a:cxn ang="0">
                  <a:pos x="846" y="290"/>
                </a:cxn>
                <a:cxn ang="0">
                  <a:pos x="17" y="648"/>
                </a:cxn>
                <a:cxn ang="0">
                  <a:pos x="0" y="286"/>
                </a:cxn>
                <a:cxn ang="0">
                  <a:pos x="659" y="0"/>
                </a:cxn>
                <a:cxn ang="0">
                  <a:pos x="662" y="0"/>
                </a:cxn>
              </a:cxnLst>
              <a:rect l="0" t="0" r="r" b="b"/>
              <a:pathLst>
                <a:path w="846" h="648">
                  <a:moveTo>
                    <a:pt x="662" y="0"/>
                  </a:moveTo>
                  <a:lnTo>
                    <a:pt x="846" y="290"/>
                  </a:lnTo>
                  <a:lnTo>
                    <a:pt x="17" y="648"/>
                  </a:lnTo>
                  <a:lnTo>
                    <a:pt x="0" y="286"/>
                  </a:lnTo>
                  <a:lnTo>
                    <a:pt x="659" y="0"/>
                  </a:lnTo>
                  <a:lnTo>
                    <a:pt x="662"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83" name="Freeform 11"/>
            <p:cNvSpPr>
              <a:spLocks/>
            </p:cNvSpPr>
            <p:nvPr/>
          </p:nvSpPr>
          <p:spPr bwMode="auto">
            <a:xfrm>
              <a:off x="1727200" y="3321051"/>
              <a:ext cx="1635125" cy="1008063"/>
            </a:xfrm>
            <a:custGeom>
              <a:avLst/>
              <a:gdLst/>
              <a:ahLst/>
              <a:cxnLst>
                <a:cxn ang="0">
                  <a:pos x="1030" y="635"/>
                </a:cxn>
                <a:cxn ang="0">
                  <a:pos x="0" y="305"/>
                </a:cxn>
                <a:cxn ang="0">
                  <a:pos x="202" y="0"/>
                </a:cxn>
                <a:cxn ang="0">
                  <a:pos x="1013" y="273"/>
                </a:cxn>
                <a:cxn ang="0">
                  <a:pos x="1030" y="635"/>
                </a:cxn>
              </a:cxnLst>
              <a:rect l="0" t="0" r="r" b="b"/>
              <a:pathLst>
                <a:path w="1030" h="635">
                  <a:moveTo>
                    <a:pt x="1030" y="635"/>
                  </a:moveTo>
                  <a:lnTo>
                    <a:pt x="0" y="305"/>
                  </a:lnTo>
                  <a:lnTo>
                    <a:pt x="202" y="0"/>
                  </a:lnTo>
                  <a:lnTo>
                    <a:pt x="1013" y="273"/>
                  </a:lnTo>
                  <a:lnTo>
                    <a:pt x="1030" y="635"/>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7"/>
          <p:cNvGrpSpPr/>
          <p:nvPr/>
        </p:nvGrpSpPr>
        <p:grpSpPr>
          <a:xfrm>
            <a:off x="4161895" y="2177934"/>
            <a:ext cx="2656916" cy="1192283"/>
            <a:chOff x="2112963" y="2387601"/>
            <a:chExt cx="2203450" cy="1227138"/>
          </a:xfrm>
        </p:grpSpPr>
        <p:sp>
          <p:nvSpPr>
            <p:cNvPr id="3084" name="Freeform 12"/>
            <p:cNvSpPr>
              <a:spLocks noEditPoints="1"/>
            </p:cNvSpPr>
            <p:nvPr/>
          </p:nvSpPr>
          <p:spPr bwMode="auto">
            <a:xfrm>
              <a:off x="2416175" y="2387601"/>
              <a:ext cx="1597025" cy="658813"/>
            </a:xfrm>
            <a:custGeom>
              <a:avLst/>
              <a:gdLst/>
              <a:ahLst/>
              <a:cxnLst>
                <a:cxn ang="0">
                  <a:pos x="535" y="0"/>
                </a:cxn>
                <a:cxn ang="0">
                  <a:pos x="1006" y="215"/>
                </a:cxn>
                <a:cxn ang="0">
                  <a:pos x="557" y="415"/>
                </a:cxn>
                <a:cxn ang="0">
                  <a:pos x="0" y="224"/>
                </a:cxn>
                <a:cxn ang="0">
                  <a:pos x="535" y="0"/>
                </a:cxn>
                <a:cxn ang="0">
                  <a:pos x="552" y="320"/>
                </a:cxn>
                <a:cxn ang="0">
                  <a:pos x="550" y="320"/>
                </a:cxn>
                <a:cxn ang="0">
                  <a:pos x="552" y="320"/>
                </a:cxn>
                <a:cxn ang="0">
                  <a:pos x="555" y="323"/>
                </a:cxn>
                <a:cxn ang="0">
                  <a:pos x="552" y="320"/>
                </a:cxn>
              </a:cxnLst>
              <a:rect l="0" t="0" r="r" b="b"/>
              <a:pathLst>
                <a:path w="1006" h="415">
                  <a:moveTo>
                    <a:pt x="535" y="0"/>
                  </a:moveTo>
                  <a:lnTo>
                    <a:pt x="1006" y="215"/>
                  </a:lnTo>
                  <a:lnTo>
                    <a:pt x="557" y="415"/>
                  </a:lnTo>
                  <a:lnTo>
                    <a:pt x="0" y="224"/>
                  </a:lnTo>
                  <a:lnTo>
                    <a:pt x="535" y="0"/>
                  </a:lnTo>
                  <a:close/>
                  <a:moveTo>
                    <a:pt x="552" y="320"/>
                  </a:moveTo>
                  <a:lnTo>
                    <a:pt x="550" y="320"/>
                  </a:lnTo>
                  <a:lnTo>
                    <a:pt x="552" y="320"/>
                  </a:lnTo>
                  <a:lnTo>
                    <a:pt x="555" y="323"/>
                  </a:lnTo>
                  <a:lnTo>
                    <a:pt x="552" y="320"/>
                  </a:lnTo>
                  <a:close/>
                </a:path>
              </a:pathLst>
            </a:custGeom>
            <a:solidFill>
              <a:schemeClr val="accent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85" name="Freeform 13"/>
            <p:cNvSpPr>
              <a:spLocks/>
            </p:cNvSpPr>
            <p:nvPr/>
          </p:nvSpPr>
          <p:spPr bwMode="auto">
            <a:xfrm>
              <a:off x="3300413" y="2728913"/>
              <a:ext cx="1016000" cy="885825"/>
            </a:xfrm>
            <a:custGeom>
              <a:avLst/>
              <a:gdLst/>
              <a:ahLst/>
              <a:cxnLst>
                <a:cxn ang="0">
                  <a:pos x="449" y="0"/>
                </a:cxn>
                <a:cxn ang="0">
                  <a:pos x="454" y="2"/>
                </a:cxn>
                <a:cxn ang="0">
                  <a:pos x="640" y="292"/>
                </a:cxn>
                <a:cxn ang="0">
                  <a:pos x="17" y="558"/>
                </a:cxn>
                <a:cxn ang="0">
                  <a:pos x="0" y="200"/>
                </a:cxn>
                <a:cxn ang="0">
                  <a:pos x="449" y="0"/>
                </a:cxn>
              </a:cxnLst>
              <a:rect l="0" t="0" r="r" b="b"/>
              <a:pathLst>
                <a:path w="640" h="558">
                  <a:moveTo>
                    <a:pt x="449" y="0"/>
                  </a:moveTo>
                  <a:lnTo>
                    <a:pt x="454" y="2"/>
                  </a:lnTo>
                  <a:lnTo>
                    <a:pt x="640" y="292"/>
                  </a:lnTo>
                  <a:lnTo>
                    <a:pt x="17" y="558"/>
                  </a:lnTo>
                  <a:lnTo>
                    <a:pt x="0" y="200"/>
                  </a:lnTo>
                  <a:lnTo>
                    <a:pt x="449"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86" name="Freeform 14"/>
            <p:cNvSpPr>
              <a:spLocks/>
            </p:cNvSpPr>
            <p:nvPr/>
          </p:nvSpPr>
          <p:spPr bwMode="auto">
            <a:xfrm>
              <a:off x="2112963" y="2743201"/>
              <a:ext cx="1214438" cy="871538"/>
            </a:xfrm>
            <a:custGeom>
              <a:avLst/>
              <a:gdLst/>
              <a:ahLst/>
              <a:cxnLst>
                <a:cxn ang="0">
                  <a:pos x="0" y="296"/>
                </a:cxn>
                <a:cxn ang="0">
                  <a:pos x="191" y="0"/>
                </a:cxn>
                <a:cxn ang="0">
                  <a:pos x="748" y="191"/>
                </a:cxn>
                <a:cxn ang="0">
                  <a:pos x="765" y="549"/>
                </a:cxn>
                <a:cxn ang="0">
                  <a:pos x="0" y="296"/>
                </a:cxn>
              </a:cxnLst>
              <a:rect l="0" t="0" r="r" b="b"/>
              <a:pathLst>
                <a:path w="765" h="549">
                  <a:moveTo>
                    <a:pt x="0" y="296"/>
                  </a:moveTo>
                  <a:lnTo>
                    <a:pt x="191" y="0"/>
                  </a:lnTo>
                  <a:lnTo>
                    <a:pt x="748" y="191"/>
                  </a:lnTo>
                  <a:lnTo>
                    <a:pt x="765" y="549"/>
                  </a:lnTo>
                  <a:lnTo>
                    <a:pt x="0" y="296"/>
                  </a:lnTo>
                  <a:close/>
                </a:path>
              </a:pathLst>
            </a:custGeom>
            <a:solidFill>
              <a:schemeClr val="accent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5" name="Group 28"/>
          <p:cNvGrpSpPr/>
          <p:nvPr/>
        </p:nvGrpSpPr>
        <p:grpSpPr>
          <a:xfrm>
            <a:off x="4609700" y="1722248"/>
            <a:ext cx="1725786" cy="930311"/>
            <a:chOff x="2486025" y="1947863"/>
            <a:chExt cx="1457326" cy="947738"/>
          </a:xfrm>
          <a:solidFill>
            <a:schemeClr val="accent3">
              <a:lumMod val="75000"/>
            </a:schemeClr>
          </a:solidFill>
        </p:grpSpPr>
        <p:sp>
          <p:nvSpPr>
            <p:cNvPr id="3087" name="Freeform 15"/>
            <p:cNvSpPr>
              <a:spLocks/>
            </p:cNvSpPr>
            <p:nvPr/>
          </p:nvSpPr>
          <p:spPr bwMode="auto">
            <a:xfrm>
              <a:off x="2789238" y="1947863"/>
              <a:ext cx="858838" cy="366713"/>
            </a:xfrm>
            <a:custGeom>
              <a:avLst/>
              <a:gdLst/>
              <a:ahLst/>
              <a:cxnLst>
                <a:cxn ang="0">
                  <a:pos x="287" y="0"/>
                </a:cxn>
                <a:cxn ang="0">
                  <a:pos x="541" y="125"/>
                </a:cxn>
                <a:cxn ang="0">
                  <a:pos x="298" y="231"/>
                </a:cxn>
                <a:cxn ang="0">
                  <a:pos x="0" y="134"/>
                </a:cxn>
                <a:cxn ang="0">
                  <a:pos x="287" y="0"/>
                </a:cxn>
              </a:cxnLst>
              <a:rect l="0" t="0" r="r" b="b"/>
              <a:pathLst>
                <a:path w="541" h="231">
                  <a:moveTo>
                    <a:pt x="287" y="0"/>
                  </a:moveTo>
                  <a:lnTo>
                    <a:pt x="541" y="125"/>
                  </a:lnTo>
                  <a:lnTo>
                    <a:pt x="298" y="231"/>
                  </a:lnTo>
                  <a:lnTo>
                    <a:pt x="0" y="134"/>
                  </a:lnTo>
                  <a:lnTo>
                    <a:pt x="287" y="0"/>
                  </a:lnTo>
                  <a:close/>
                </a:path>
              </a:pathLst>
            </a:custGeom>
            <a:solidFill>
              <a:schemeClr val="accent3">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88" name="Freeform 16"/>
            <p:cNvSpPr>
              <a:spLocks/>
            </p:cNvSpPr>
            <p:nvPr/>
          </p:nvSpPr>
          <p:spPr bwMode="auto">
            <a:xfrm>
              <a:off x="3262313" y="2146301"/>
              <a:ext cx="681038" cy="749300"/>
            </a:xfrm>
            <a:custGeom>
              <a:avLst/>
              <a:gdLst/>
              <a:ahLst/>
              <a:cxnLst>
                <a:cxn ang="0">
                  <a:pos x="19" y="472"/>
                </a:cxn>
                <a:cxn ang="0">
                  <a:pos x="0" y="106"/>
                </a:cxn>
                <a:cxn ang="0">
                  <a:pos x="243" y="0"/>
                </a:cxn>
                <a:cxn ang="0">
                  <a:pos x="429" y="295"/>
                </a:cxn>
                <a:cxn ang="0">
                  <a:pos x="19" y="472"/>
                </a:cxn>
              </a:cxnLst>
              <a:rect l="0" t="0" r="r" b="b"/>
              <a:pathLst>
                <a:path w="429" h="472">
                  <a:moveTo>
                    <a:pt x="19" y="472"/>
                  </a:moveTo>
                  <a:lnTo>
                    <a:pt x="0" y="106"/>
                  </a:lnTo>
                  <a:lnTo>
                    <a:pt x="243" y="0"/>
                  </a:lnTo>
                  <a:lnTo>
                    <a:pt x="429" y="295"/>
                  </a:lnTo>
                  <a:lnTo>
                    <a:pt x="19" y="4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89" name="Freeform 17"/>
            <p:cNvSpPr>
              <a:spLocks/>
            </p:cNvSpPr>
            <p:nvPr/>
          </p:nvSpPr>
          <p:spPr bwMode="auto">
            <a:xfrm>
              <a:off x="2486025" y="2160588"/>
              <a:ext cx="806450" cy="735013"/>
            </a:xfrm>
            <a:custGeom>
              <a:avLst/>
              <a:gdLst/>
              <a:ahLst/>
              <a:cxnLst>
                <a:cxn ang="0">
                  <a:pos x="191" y="0"/>
                </a:cxn>
                <a:cxn ang="0">
                  <a:pos x="489" y="97"/>
                </a:cxn>
                <a:cxn ang="0">
                  <a:pos x="508" y="463"/>
                </a:cxn>
                <a:cxn ang="0">
                  <a:pos x="506" y="463"/>
                </a:cxn>
                <a:cxn ang="0">
                  <a:pos x="0" y="297"/>
                </a:cxn>
                <a:cxn ang="0">
                  <a:pos x="191" y="0"/>
                </a:cxn>
                <a:cxn ang="0">
                  <a:pos x="191" y="0"/>
                </a:cxn>
              </a:cxnLst>
              <a:rect l="0" t="0" r="r" b="b"/>
              <a:pathLst>
                <a:path w="508" h="463">
                  <a:moveTo>
                    <a:pt x="191" y="0"/>
                  </a:moveTo>
                  <a:lnTo>
                    <a:pt x="489" y="97"/>
                  </a:lnTo>
                  <a:lnTo>
                    <a:pt x="508" y="463"/>
                  </a:lnTo>
                  <a:lnTo>
                    <a:pt x="506" y="463"/>
                  </a:lnTo>
                  <a:lnTo>
                    <a:pt x="0" y="297"/>
                  </a:lnTo>
                  <a:lnTo>
                    <a:pt x="191" y="0"/>
                  </a:lnTo>
                  <a:lnTo>
                    <a:pt x="19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6" name="Group 29"/>
          <p:cNvGrpSpPr/>
          <p:nvPr/>
        </p:nvGrpSpPr>
        <p:grpSpPr>
          <a:xfrm>
            <a:off x="5035747" y="1282831"/>
            <a:ext cx="838232" cy="674748"/>
            <a:chOff x="2862263" y="1481138"/>
            <a:chExt cx="712787" cy="687388"/>
          </a:xfrm>
          <a:solidFill>
            <a:schemeClr val="accent6"/>
          </a:solidFill>
        </p:grpSpPr>
        <p:sp>
          <p:nvSpPr>
            <p:cNvPr id="3090" name="Freeform 18"/>
            <p:cNvSpPr>
              <a:spLocks/>
            </p:cNvSpPr>
            <p:nvPr/>
          </p:nvSpPr>
          <p:spPr bwMode="auto">
            <a:xfrm>
              <a:off x="3219450" y="1481138"/>
              <a:ext cx="355600" cy="687388"/>
            </a:xfrm>
            <a:custGeom>
              <a:avLst/>
              <a:gdLst/>
              <a:ahLst/>
              <a:cxnLst>
                <a:cxn ang="0">
                  <a:pos x="224" y="347"/>
                </a:cxn>
                <a:cxn ang="0">
                  <a:pos x="22" y="433"/>
                </a:cxn>
                <a:cxn ang="0">
                  <a:pos x="0" y="0"/>
                </a:cxn>
                <a:cxn ang="0">
                  <a:pos x="224" y="347"/>
                </a:cxn>
              </a:cxnLst>
              <a:rect l="0" t="0" r="r" b="b"/>
              <a:pathLst>
                <a:path w="224" h="433">
                  <a:moveTo>
                    <a:pt x="224" y="347"/>
                  </a:moveTo>
                  <a:lnTo>
                    <a:pt x="22" y="433"/>
                  </a:lnTo>
                  <a:lnTo>
                    <a:pt x="0" y="0"/>
                  </a:lnTo>
                  <a:lnTo>
                    <a:pt x="224" y="34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91" name="Freeform 19"/>
            <p:cNvSpPr>
              <a:spLocks/>
            </p:cNvSpPr>
            <p:nvPr/>
          </p:nvSpPr>
          <p:spPr bwMode="auto">
            <a:xfrm>
              <a:off x="2862263" y="1481138"/>
              <a:ext cx="392113" cy="687388"/>
            </a:xfrm>
            <a:custGeom>
              <a:avLst/>
              <a:gdLst/>
              <a:ahLst/>
              <a:cxnLst>
                <a:cxn ang="0">
                  <a:pos x="247" y="433"/>
                </a:cxn>
                <a:cxn ang="0">
                  <a:pos x="0" y="354"/>
                </a:cxn>
                <a:cxn ang="0">
                  <a:pos x="225" y="0"/>
                </a:cxn>
                <a:cxn ang="0">
                  <a:pos x="247" y="433"/>
                </a:cxn>
              </a:cxnLst>
              <a:rect l="0" t="0" r="r" b="b"/>
              <a:pathLst>
                <a:path w="247" h="433">
                  <a:moveTo>
                    <a:pt x="247" y="433"/>
                  </a:moveTo>
                  <a:lnTo>
                    <a:pt x="0" y="354"/>
                  </a:lnTo>
                  <a:lnTo>
                    <a:pt x="225" y="0"/>
                  </a:lnTo>
                  <a:lnTo>
                    <a:pt x="247" y="43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32" name="TextBox 31"/>
          <p:cNvSpPr txBox="1"/>
          <p:nvPr/>
        </p:nvSpPr>
        <p:spPr>
          <a:xfrm>
            <a:off x="7211434" y="2427627"/>
            <a:ext cx="2909111" cy="553994"/>
          </a:xfrm>
          <a:prstGeom prst="rect">
            <a:avLst/>
          </a:prstGeom>
          <a:noFill/>
        </p:spPr>
        <p:txBody>
          <a:bodyPr wrap="square" lIns="121917" tIns="60958" rIns="121917" bIns="60958" rtlCol="0">
            <a:spAutoFit/>
          </a:bodyPr>
          <a:lstStyle/>
          <a:p>
            <a:r>
              <a:rPr lang="ru-RU" sz="1400" b="1" dirty="0" smtClean="0">
                <a:solidFill>
                  <a:schemeClr val="bg1"/>
                </a:solidFill>
              </a:rPr>
              <a:t>ПОСТУПИЛО ДОРАБОТАННЫХ ПРОЕКТОВ ТС</a:t>
            </a:r>
            <a:endParaRPr lang="en-US" sz="1400" dirty="0" smtClean="0">
              <a:solidFill>
                <a:schemeClr val="bg1"/>
              </a:solidFill>
            </a:endParaRPr>
          </a:p>
        </p:txBody>
      </p:sp>
      <p:sp>
        <p:nvSpPr>
          <p:cNvPr id="35" name="TextBox 34"/>
          <p:cNvSpPr txBox="1"/>
          <p:nvPr/>
        </p:nvSpPr>
        <p:spPr>
          <a:xfrm>
            <a:off x="7554407" y="3047359"/>
            <a:ext cx="3490798" cy="553994"/>
          </a:xfrm>
          <a:prstGeom prst="rect">
            <a:avLst/>
          </a:prstGeom>
          <a:noFill/>
        </p:spPr>
        <p:txBody>
          <a:bodyPr wrap="square" lIns="121917" tIns="60958" rIns="121917" bIns="60958" rtlCol="0">
            <a:spAutoFit/>
          </a:bodyPr>
          <a:lstStyle/>
          <a:p>
            <a:r>
              <a:rPr lang="ru-RU" sz="1400" b="1" dirty="0" smtClean="0">
                <a:solidFill>
                  <a:schemeClr val="bg1"/>
                </a:solidFill>
              </a:rPr>
              <a:t>НАПРАВЛЕНО</a:t>
            </a:r>
            <a:r>
              <a:rPr lang="en-US" sz="1400" b="1" dirty="0" smtClean="0">
                <a:solidFill>
                  <a:schemeClr val="bg1"/>
                </a:solidFill>
              </a:rPr>
              <a:t> </a:t>
            </a:r>
            <a:r>
              <a:rPr lang="ru-RU" sz="1400" b="1" dirty="0" smtClean="0">
                <a:solidFill>
                  <a:schemeClr val="bg1"/>
                </a:solidFill>
              </a:rPr>
              <a:t> ОТРИЦАТЕЛЬНЫХ ЗАКЛЮЧЕНИЙ </a:t>
            </a:r>
          </a:p>
        </p:txBody>
      </p:sp>
      <p:sp>
        <p:nvSpPr>
          <p:cNvPr id="36" name="TextBox 35"/>
          <p:cNvSpPr txBox="1"/>
          <p:nvPr/>
        </p:nvSpPr>
        <p:spPr>
          <a:xfrm>
            <a:off x="8140966" y="3889153"/>
            <a:ext cx="2888937" cy="338550"/>
          </a:xfrm>
          <a:prstGeom prst="rect">
            <a:avLst/>
          </a:prstGeom>
          <a:noFill/>
        </p:spPr>
        <p:txBody>
          <a:bodyPr wrap="square" lIns="121917" tIns="60958" rIns="121917" bIns="60958" rtlCol="0">
            <a:spAutoFit/>
          </a:bodyPr>
          <a:lstStyle/>
          <a:p>
            <a:r>
              <a:rPr lang="ru-RU" sz="1400" b="1" dirty="0" smtClean="0">
                <a:solidFill>
                  <a:schemeClr val="bg1"/>
                </a:solidFill>
              </a:rPr>
              <a:t>ПОСТУПИЛО ПРОЕКТОВ </a:t>
            </a:r>
            <a:r>
              <a:rPr lang="en-US" sz="1400" b="1" dirty="0" smtClean="0">
                <a:solidFill>
                  <a:schemeClr val="bg1"/>
                </a:solidFill>
              </a:rPr>
              <a:t> </a:t>
            </a:r>
            <a:r>
              <a:rPr lang="ru-RU" sz="1400" b="1" dirty="0" smtClean="0">
                <a:solidFill>
                  <a:schemeClr val="bg1"/>
                </a:solidFill>
              </a:rPr>
              <a:t>ТС</a:t>
            </a:r>
            <a:endParaRPr lang="en-US" sz="1400" dirty="0" smtClean="0">
              <a:solidFill>
                <a:schemeClr val="bg1"/>
              </a:solidFill>
            </a:endParaRPr>
          </a:p>
        </p:txBody>
      </p:sp>
      <p:cxnSp>
        <p:nvCxnSpPr>
          <p:cNvPr id="41" name="Straight Connector 40"/>
          <p:cNvCxnSpPr/>
          <p:nvPr/>
        </p:nvCxnSpPr>
        <p:spPr>
          <a:xfrm rot="10800000">
            <a:off x="4737489" y="1150622"/>
            <a:ext cx="1" cy="0"/>
          </a:xfrm>
          <a:prstGeom prst="line">
            <a:avLst/>
          </a:prstGeom>
          <a:ln w="19050">
            <a:solidFill>
              <a:schemeClr val="accent4"/>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42" name="Text Placeholder 3"/>
          <p:cNvSpPr txBox="1">
            <a:spLocks/>
          </p:cNvSpPr>
          <p:nvPr/>
        </p:nvSpPr>
        <p:spPr>
          <a:xfrm>
            <a:off x="740165" y="3153767"/>
            <a:ext cx="762064" cy="492443"/>
          </a:xfrm>
          <a:prstGeom prst="rect">
            <a:avLst/>
          </a:prstGeom>
        </p:spPr>
        <p:txBody>
          <a:bodyPr wrap="squar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3200" dirty="0" smtClean="0">
                <a:solidFill>
                  <a:schemeClr val="accent1"/>
                </a:solidFill>
              </a:rPr>
              <a:t>19</a:t>
            </a:r>
            <a:endParaRPr lang="en-US" sz="3200" dirty="0" smtClean="0">
              <a:solidFill>
                <a:schemeClr val="accent1"/>
              </a:solidFill>
            </a:endParaRPr>
          </a:p>
        </p:txBody>
      </p:sp>
      <p:sp>
        <p:nvSpPr>
          <p:cNvPr id="43" name="Text Placeholder 3"/>
          <p:cNvSpPr txBox="1">
            <a:spLocks/>
          </p:cNvSpPr>
          <p:nvPr/>
        </p:nvSpPr>
        <p:spPr>
          <a:xfrm>
            <a:off x="1014104" y="1312553"/>
            <a:ext cx="183800" cy="492443"/>
          </a:xfrm>
          <a:prstGeom prst="rect">
            <a:avLst/>
          </a:prstGeom>
        </p:spPr>
        <p:txBody>
          <a:bodyPr wrap="squar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3200" dirty="0" smtClean="0">
                <a:solidFill>
                  <a:schemeClr val="accent6"/>
                </a:solidFill>
              </a:rPr>
              <a:t>1</a:t>
            </a:r>
            <a:endParaRPr lang="en-US" sz="3200" dirty="0" smtClean="0">
              <a:solidFill>
                <a:schemeClr val="accent6"/>
              </a:solidFill>
            </a:endParaRPr>
          </a:p>
        </p:txBody>
      </p:sp>
      <p:sp>
        <p:nvSpPr>
          <p:cNvPr id="44" name="Text Placeholder 3"/>
          <p:cNvSpPr txBox="1">
            <a:spLocks/>
          </p:cNvSpPr>
          <p:nvPr/>
        </p:nvSpPr>
        <p:spPr>
          <a:xfrm>
            <a:off x="805470" y="2525868"/>
            <a:ext cx="631435" cy="492443"/>
          </a:xfrm>
          <a:prstGeom prst="rect">
            <a:avLst/>
          </a:prstGeom>
        </p:spPr>
        <p:txBody>
          <a:bodyPr wrap="squar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3200" dirty="0" smtClean="0">
                <a:solidFill>
                  <a:schemeClr val="accent2"/>
                </a:solidFill>
              </a:rPr>
              <a:t>9</a:t>
            </a:r>
            <a:endParaRPr lang="en-US" sz="3200" dirty="0" smtClean="0">
              <a:solidFill>
                <a:schemeClr val="accent2"/>
              </a:solidFill>
            </a:endParaRPr>
          </a:p>
        </p:txBody>
      </p:sp>
      <p:sp>
        <p:nvSpPr>
          <p:cNvPr id="45" name="Text Placeholder 3"/>
          <p:cNvSpPr txBox="1">
            <a:spLocks/>
          </p:cNvSpPr>
          <p:nvPr/>
        </p:nvSpPr>
        <p:spPr>
          <a:xfrm>
            <a:off x="766290" y="1917062"/>
            <a:ext cx="709813" cy="492443"/>
          </a:xfrm>
          <a:prstGeom prst="rect">
            <a:avLst/>
          </a:prstGeom>
        </p:spPr>
        <p:txBody>
          <a:bodyPr wrap="squar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3200" dirty="0" smtClean="0">
                <a:solidFill>
                  <a:schemeClr val="accent3"/>
                </a:solidFill>
              </a:rPr>
              <a:t>2</a:t>
            </a:r>
            <a:endParaRPr lang="en-US" sz="3200" dirty="0" smtClean="0">
              <a:solidFill>
                <a:schemeClr val="accent3"/>
              </a:solidFill>
            </a:endParaRPr>
          </a:p>
        </p:txBody>
      </p:sp>
      <p:cxnSp>
        <p:nvCxnSpPr>
          <p:cNvPr id="47" name="Straight Connector 46"/>
          <p:cNvCxnSpPr/>
          <p:nvPr/>
        </p:nvCxnSpPr>
        <p:spPr>
          <a:xfrm rot="5400000" flipH="1" flipV="1">
            <a:off x="4355441" y="1903611"/>
            <a:ext cx="0" cy="0"/>
          </a:xfrm>
          <a:prstGeom prst="line">
            <a:avLst/>
          </a:prstGeom>
          <a:ln w="19050">
            <a:solidFill>
              <a:schemeClr val="accent3"/>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0800000">
            <a:off x="3885389" y="2713624"/>
            <a:ext cx="1" cy="0"/>
          </a:xfrm>
          <a:prstGeom prst="line">
            <a:avLst/>
          </a:prstGeom>
          <a:ln w="19050">
            <a:solidFill>
              <a:schemeClr val="accent2"/>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399332" y="3539795"/>
            <a:ext cx="1" cy="0"/>
          </a:xfrm>
          <a:prstGeom prst="line">
            <a:avLst/>
          </a:prstGeom>
          <a:ln w="19050">
            <a:solidFill>
              <a:schemeClr val="accent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40" name="Text Placeholder 2"/>
          <p:cNvSpPr txBox="1">
            <a:spLocks/>
          </p:cNvSpPr>
          <p:nvPr/>
        </p:nvSpPr>
        <p:spPr>
          <a:xfrm>
            <a:off x="886622" y="907838"/>
            <a:ext cx="5486400" cy="267661"/>
          </a:xfrm>
          <a:prstGeom prst="rect">
            <a:avLst/>
          </a:prstGeom>
        </p:spPr>
        <p:txBody>
          <a:bodyPr vert="horz" wrap="none" lIns="0" tIns="0" rIns="0" bIns="0" rtlCol="0" anchor="ctr">
            <a:noAutofit/>
          </a:bodyPr>
          <a:lstStyle/>
          <a:p>
            <a:pPr marL="0" marR="0" lvl="0" indent="0" algn="l" defTabSz="914400" rtl="0" eaLnBrk="1" fontAlgn="auto" latinLnBrk="0" hangingPunct="1">
              <a:lnSpc>
                <a:spcPct val="90000"/>
              </a:lnSpc>
              <a:spcBef>
                <a:spcPts val="1800"/>
              </a:spcBef>
              <a:spcAft>
                <a:spcPts val="0"/>
              </a:spcAft>
              <a:buClr>
                <a:schemeClr val="accent1"/>
              </a:buClr>
              <a:buSzPct val="100000"/>
              <a:buFont typeface="Arial" pitchFamily="34" charset="0"/>
              <a:buNone/>
              <a:tabLst/>
              <a:defRPr/>
            </a:pPr>
            <a:r>
              <a:rPr kumimoji="0" lang="ru-RU" sz="1900" b="1" i="0"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ПО СОСТОЯНИЮ </a:t>
            </a:r>
            <a:r>
              <a:rPr lang="ru-RU" sz="1900" b="1" dirty="0" smtClean="0">
                <a:solidFill>
                  <a:schemeClr val="tx1">
                    <a:lumMod val="50000"/>
                    <a:lumOff val="50000"/>
                  </a:schemeClr>
                </a:solidFill>
              </a:rPr>
              <a:t>НА НАЧАЛО ОКТЯБРЯ 2017 г.</a:t>
            </a:r>
            <a:endParaRPr lang="en-US" sz="1900" b="1" dirty="0">
              <a:solidFill>
                <a:schemeClr val="tx1">
                  <a:lumMod val="50000"/>
                  <a:lumOff val="50000"/>
                </a:schemeClr>
              </a:solidFill>
            </a:endParaRPr>
          </a:p>
        </p:txBody>
      </p:sp>
      <p:sp>
        <p:nvSpPr>
          <p:cNvPr id="46" name="Заголовок 1"/>
          <p:cNvSpPr txBox="1">
            <a:spLocks/>
          </p:cNvSpPr>
          <p:nvPr/>
        </p:nvSpPr>
        <p:spPr>
          <a:xfrm>
            <a:off x="872965" y="356628"/>
            <a:ext cx="7518400" cy="885318"/>
          </a:xfrm>
          <a:prstGeom prst="rect">
            <a:avLst/>
          </a:prstGeom>
        </p:spPr>
        <p:txBody>
          <a:bodyPr vert="horz" wrap="none" lIns="0" tIns="0" rIns="0" bIns="0" rtlCol="0" anchor="ctr">
            <a:noAutofit/>
          </a:bodyPr>
          <a:lstStyle/>
          <a:p>
            <a:pPr>
              <a:lnSpc>
                <a:spcPct val="90000"/>
              </a:lnSpc>
              <a:spcBef>
                <a:spcPct val="0"/>
              </a:spcBef>
            </a:pPr>
            <a:r>
              <a:rPr lang="ru-RU" sz="2800" b="1" cap="all" dirty="0" smtClean="0">
                <a:solidFill>
                  <a:schemeClr val="accent1">
                    <a:lumMod val="75000"/>
                  </a:schemeClr>
                </a:solidFill>
                <a:latin typeface="+mj-lt"/>
                <a:ea typeface="+mj-ea"/>
                <a:cs typeface="+mj-cs"/>
              </a:rPr>
              <a:t>РАЗРАБОТКА ПРОЕКТОВ ТЕХНОЛОГИЧЕСКИХ СХЕМ ФОИВ (ОГВФ)</a:t>
            </a:r>
            <a:endParaRPr lang="en-US" sz="2800" b="1" cap="all" dirty="0" smtClean="0">
              <a:solidFill>
                <a:schemeClr val="accent1">
                  <a:lumMod val="75000"/>
                </a:schemeClr>
              </a:solidFill>
              <a:latin typeface="+mj-lt"/>
              <a:ea typeface="+mj-ea"/>
              <a:cs typeface="+mj-cs"/>
            </a:endParaRPr>
          </a:p>
        </p:txBody>
      </p:sp>
      <p:sp>
        <p:nvSpPr>
          <p:cNvPr id="84" name="Freeform 8"/>
          <p:cNvSpPr>
            <a:spLocks/>
          </p:cNvSpPr>
          <p:nvPr/>
        </p:nvSpPr>
        <p:spPr bwMode="auto">
          <a:xfrm>
            <a:off x="8375902" y="4717100"/>
            <a:ext cx="3694179" cy="638671"/>
          </a:xfrm>
          <a:custGeom>
            <a:avLst/>
            <a:gdLst/>
            <a:ahLst/>
            <a:cxnLst>
              <a:cxn ang="0">
                <a:pos x="1756" y="353"/>
              </a:cxn>
              <a:cxn ang="0">
                <a:pos x="228" y="353"/>
              </a:cxn>
              <a:cxn ang="0">
                <a:pos x="0" y="0"/>
              </a:cxn>
              <a:cxn ang="0">
                <a:pos x="1761" y="0"/>
              </a:cxn>
              <a:cxn ang="0">
                <a:pos x="1892" y="184"/>
              </a:cxn>
              <a:cxn ang="0">
                <a:pos x="1756" y="353"/>
              </a:cxn>
            </a:cxnLst>
            <a:rect l="0" t="0" r="r" b="b"/>
            <a:pathLst>
              <a:path w="1892" h="353">
                <a:moveTo>
                  <a:pt x="1756" y="353"/>
                </a:moveTo>
                <a:lnTo>
                  <a:pt x="228" y="353"/>
                </a:lnTo>
                <a:lnTo>
                  <a:pt x="0" y="0"/>
                </a:lnTo>
                <a:lnTo>
                  <a:pt x="1761" y="0"/>
                </a:lnTo>
                <a:lnTo>
                  <a:pt x="1892" y="184"/>
                </a:lnTo>
                <a:lnTo>
                  <a:pt x="1756" y="353"/>
                </a:lnTo>
                <a:close/>
              </a:path>
            </a:pathLst>
          </a:custGeom>
          <a:solidFill>
            <a:schemeClr val="tx2">
              <a:lumMod val="50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89" name="Text Placeholder 3"/>
          <p:cNvSpPr txBox="1">
            <a:spLocks/>
          </p:cNvSpPr>
          <p:nvPr/>
        </p:nvSpPr>
        <p:spPr>
          <a:xfrm>
            <a:off x="889343" y="4805441"/>
            <a:ext cx="464893" cy="492443"/>
          </a:xfrm>
          <a:prstGeom prst="rect">
            <a:avLst/>
          </a:prstGeom>
          <a:noFill/>
        </p:spPr>
        <p:txBody>
          <a:bodyPr wrap="squar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3200" dirty="0" smtClean="0">
                <a:solidFill>
                  <a:schemeClr val="tx2">
                    <a:lumMod val="50000"/>
                  </a:schemeClr>
                </a:solidFill>
              </a:rPr>
              <a:t>50</a:t>
            </a:r>
            <a:endParaRPr lang="en-US" sz="3200" dirty="0" smtClean="0">
              <a:solidFill>
                <a:schemeClr val="tx2">
                  <a:lumMod val="50000"/>
                </a:schemeClr>
              </a:solidFill>
            </a:endParaRPr>
          </a:p>
        </p:txBody>
      </p:sp>
      <p:cxnSp>
        <p:nvCxnSpPr>
          <p:cNvPr id="90" name="Straight Connector 50"/>
          <p:cNvCxnSpPr/>
          <p:nvPr/>
        </p:nvCxnSpPr>
        <p:spPr>
          <a:xfrm>
            <a:off x="1489165" y="5042263"/>
            <a:ext cx="744584" cy="0"/>
          </a:xfrm>
          <a:prstGeom prst="line">
            <a:avLst/>
          </a:prstGeom>
          <a:ln w="19050">
            <a:solidFill>
              <a:schemeClr val="accent4">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05" name="Straight Connector 50"/>
          <p:cNvCxnSpPr/>
          <p:nvPr/>
        </p:nvCxnSpPr>
        <p:spPr>
          <a:xfrm flipV="1">
            <a:off x="1488204" y="3344091"/>
            <a:ext cx="2130206" cy="21703"/>
          </a:xfrm>
          <a:prstGeom prst="line">
            <a:avLst/>
          </a:prstGeom>
          <a:ln w="19050">
            <a:solidFill>
              <a:schemeClr val="accent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10" name="Straight Connector 50"/>
          <p:cNvCxnSpPr/>
          <p:nvPr/>
        </p:nvCxnSpPr>
        <p:spPr>
          <a:xfrm flipV="1">
            <a:off x="1470786" y="2730137"/>
            <a:ext cx="2552574" cy="30416"/>
          </a:xfrm>
          <a:prstGeom prst="line">
            <a:avLst/>
          </a:prstGeom>
          <a:ln w="19050">
            <a:solidFill>
              <a:schemeClr val="accent2"/>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15" name="Straight Connector 50"/>
          <p:cNvCxnSpPr/>
          <p:nvPr/>
        </p:nvCxnSpPr>
        <p:spPr>
          <a:xfrm flipV="1">
            <a:off x="1492558" y="2129246"/>
            <a:ext cx="2974939" cy="26062"/>
          </a:xfrm>
          <a:prstGeom prst="line">
            <a:avLst/>
          </a:prstGeom>
          <a:ln w="19050">
            <a:solidFill>
              <a:schemeClr val="accent3"/>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17" name="Straight Connector 50"/>
          <p:cNvCxnSpPr/>
          <p:nvPr/>
        </p:nvCxnSpPr>
        <p:spPr>
          <a:xfrm flipV="1">
            <a:off x="1488203" y="1502229"/>
            <a:ext cx="3423431" cy="34771"/>
          </a:xfrm>
          <a:prstGeom prst="line">
            <a:avLst/>
          </a:prstGeom>
          <a:ln w="19050">
            <a:solidFill>
              <a:schemeClr val="accent6"/>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8766463" y="4744012"/>
            <a:ext cx="3199113" cy="553994"/>
          </a:xfrm>
          <a:prstGeom prst="rect">
            <a:avLst/>
          </a:prstGeom>
          <a:noFill/>
        </p:spPr>
        <p:txBody>
          <a:bodyPr wrap="square" lIns="121917" tIns="60958" rIns="121917" bIns="60958" rtlCol="0">
            <a:spAutoFit/>
          </a:bodyPr>
          <a:lstStyle/>
          <a:p>
            <a:r>
              <a:rPr lang="ru-RU" sz="1400" b="1" dirty="0" smtClean="0">
                <a:solidFill>
                  <a:schemeClr val="bg1"/>
                </a:solidFill>
              </a:rPr>
              <a:t>НЕОБХОДИМО РАЗРАБОТАТЬ ВСЕГО ПРОЕКТОВ ТС</a:t>
            </a:r>
            <a:endParaRPr lang="en-US" sz="1400" dirty="0" smtClean="0">
              <a:solidFill>
                <a:schemeClr val="bg1"/>
              </a:solidFill>
            </a:endParaRPr>
          </a:p>
        </p:txBody>
      </p:sp>
      <p:sp>
        <p:nvSpPr>
          <p:cNvPr id="119" name="TextBox 118"/>
          <p:cNvSpPr txBox="1"/>
          <p:nvPr/>
        </p:nvSpPr>
        <p:spPr>
          <a:xfrm>
            <a:off x="6684566" y="1822381"/>
            <a:ext cx="2909111" cy="553994"/>
          </a:xfrm>
          <a:prstGeom prst="rect">
            <a:avLst/>
          </a:prstGeom>
          <a:noFill/>
        </p:spPr>
        <p:txBody>
          <a:bodyPr wrap="square" lIns="121917" tIns="60958" rIns="121917" bIns="60958" rtlCol="0">
            <a:spAutoFit/>
          </a:bodyPr>
          <a:lstStyle/>
          <a:p>
            <a:r>
              <a:rPr lang="ru-RU" sz="1400" b="1" dirty="0" smtClean="0">
                <a:solidFill>
                  <a:schemeClr val="bg1"/>
                </a:solidFill>
              </a:rPr>
              <a:t>НАПРАВЛЕНО  ОТРИЦАТЕЛЬНЫХ ПОВТОРНЫХ  ЗАКЛЮЧЕНИЙ</a:t>
            </a:r>
            <a:endParaRPr lang="en-US" sz="1400" dirty="0" smtClean="0">
              <a:solidFill>
                <a:schemeClr val="bg1"/>
              </a:solidFill>
            </a:endParaRPr>
          </a:p>
        </p:txBody>
      </p:sp>
      <p:sp>
        <p:nvSpPr>
          <p:cNvPr id="120" name="TextBox 119"/>
          <p:cNvSpPr txBox="1"/>
          <p:nvPr/>
        </p:nvSpPr>
        <p:spPr>
          <a:xfrm>
            <a:off x="6236073" y="1217135"/>
            <a:ext cx="3378189" cy="553994"/>
          </a:xfrm>
          <a:prstGeom prst="rect">
            <a:avLst/>
          </a:prstGeom>
          <a:noFill/>
        </p:spPr>
        <p:txBody>
          <a:bodyPr wrap="square" lIns="121917" tIns="60958" rIns="121917" bIns="60958" rtlCol="0">
            <a:spAutoFit/>
          </a:bodyPr>
          <a:lstStyle/>
          <a:p>
            <a:r>
              <a:rPr lang="ru-RU" sz="1400" b="1" dirty="0" smtClean="0">
                <a:solidFill>
                  <a:schemeClr val="bg1"/>
                </a:solidFill>
              </a:rPr>
              <a:t>НАПРАВЛЕНО  ПОЛОЖИТЕЛЬНЫХ ПОВТОРНЫХ  ЗАКЛЮЧЕНИЙ</a:t>
            </a:r>
            <a:endParaRPr lang="en-US" sz="1400" dirty="0" smtClean="0">
              <a:solidFill>
                <a:schemeClr val="bg1"/>
              </a:solidFill>
            </a:endParaRPr>
          </a:p>
        </p:txBody>
      </p:sp>
    </p:spTree>
  </p:cSld>
  <p:clrMapOvr>
    <a:masterClrMapping/>
  </p:clrMapOvr>
  <p:transition>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solidFill>
                  <a:prstClr val="white"/>
                </a:solidFill>
              </a:rPr>
              <a:pPr/>
              <a:t>20</a:t>
            </a:fld>
            <a:endParaRPr lang="ru-RU" dirty="0">
              <a:solidFill>
                <a:prstClr val="white"/>
              </a:solidFill>
            </a:endParaRPr>
          </a:p>
        </p:txBody>
      </p:sp>
      <p:sp>
        <p:nvSpPr>
          <p:cNvPr id="4" name="Заголовок 1"/>
          <p:cNvSpPr txBox="1">
            <a:spLocks/>
          </p:cNvSpPr>
          <p:nvPr/>
        </p:nvSpPr>
        <p:spPr>
          <a:xfrm>
            <a:off x="2" y="154381"/>
            <a:ext cx="11982203" cy="712520"/>
          </a:xfrm>
          <a:prstGeom prst="rect">
            <a:avLst/>
          </a:prstGeom>
          <a:solidFill>
            <a:schemeClr val="bg1"/>
          </a:solidFill>
          <a:effectLst>
            <a:softEdge rad="31750"/>
          </a:effectLst>
        </p:spPr>
        <p:txBody>
          <a:bodyPr vert="horz" lIns="91440" tIns="45720" rIns="91440" bIns="45720" rtlCol="0" anchor="b">
            <a:noAutofit/>
          </a:bodyPr>
          <a:lstStyle/>
          <a:p>
            <a:pPr algn="ctr" defTabSz="914400">
              <a:lnSpc>
                <a:spcPct val="90000"/>
              </a:lnSpc>
              <a:spcBef>
                <a:spcPct val="0"/>
              </a:spcBef>
              <a:defRPr/>
            </a:pPr>
            <a:r>
              <a:rPr lang="ru-RU" sz="2200" b="1" cap="all" dirty="0" smtClean="0">
                <a:solidFill>
                  <a:srgbClr val="1F497D"/>
                </a:solidFill>
                <a:latin typeface="Calibri Light"/>
              </a:rPr>
              <a:t>Раздел 5 «Документы и сведения, получаемые посредством межведомственного информационного взаимодействия»</a:t>
            </a:r>
            <a:endParaRPr lang="ru-RU" sz="2200" b="1" cap="all" dirty="0">
              <a:solidFill>
                <a:srgbClr val="1F497D"/>
              </a:solidFill>
              <a:latin typeface="Calibri Light"/>
            </a:endParaRPr>
          </a:p>
        </p:txBody>
      </p:sp>
      <p:graphicFrame>
        <p:nvGraphicFramePr>
          <p:cNvPr id="5" name="Таблица 4"/>
          <p:cNvGraphicFramePr>
            <a:graphicFrameLocks noGrp="1"/>
          </p:cNvGraphicFramePr>
          <p:nvPr/>
        </p:nvGraphicFramePr>
        <p:xfrm>
          <a:off x="295705" y="1547788"/>
          <a:ext cx="11592351" cy="4795838"/>
        </p:xfrm>
        <a:graphic>
          <a:graphicData uri="http://schemas.openxmlformats.org/drawingml/2006/table">
            <a:tbl>
              <a:tblPr/>
              <a:tblGrid>
                <a:gridCol w="1676786"/>
                <a:gridCol w="1201783"/>
                <a:gridCol w="1410789"/>
                <a:gridCol w="1423851"/>
                <a:gridCol w="1449977"/>
                <a:gridCol w="1045029"/>
                <a:gridCol w="1436914"/>
                <a:gridCol w="966652"/>
                <a:gridCol w="980570"/>
              </a:tblGrid>
              <a:tr h="1173023">
                <a:tc>
                  <a:txBody>
                    <a:bodyPr/>
                    <a:lstStyle/>
                    <a:p>
                      <a:pPr algn="ctr">
                        <a:spcAft>
                          <a:spcPts val="0"/>
                        </a:spcAft>
                        <a:tabLst>
                          <a:tab pos="7086600" algn="l"/>
                        </a:tabLst>
                      </a:pPr>
                      <a:r>
                        <a:rPr lang="ru-RU" sz="1100" b="1" dirty="0" smtClean="0">
                          <a:latin typeface="Times New Roman"/>
                          <a:ea typeface="Times New Roman"/>
                        </a:rPr>
                        <a:t>Реквизиты актуальной технологической карты межведомственного взаимодействия</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Наименование запрашиваемого документа (сведения)</a:t>
                      </a: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Перечень и состав сведений, запрашиваемых в рамках межведомственного </a:t>
                      </a:r>
                      <a:r>
                        <a:rPr lang="en-US" sz="1100" b="1" dirty="0" smtClean="0">
                          <a:latin typeface="Times New Roman"/>
                          <a:ea typeface="Times New Roman"/>
                        </a:rPr>
                        <a:t> </a:t>
                      </a:r>
                      <a:r>
                        <a:rPr lang="ru-RU" sz="1100" b="1" dirty="0" smtClean="0">
                          <a:latin typeface="Times New Roman"/>
                          <a:ea typeface="Times New Roman"/>
                        </a:rPr>
                        <a:t>информационного</a:t>
                      </a:r>
                      <a:r>
                        <a:rPr lang="ru-RU" sz="1100" b="1" baseline="0" dirty="0" smtClean="0">
                          <a:latin typeface="Times New Roman"/>
                          <a:ea typeface="Times New Roman"/>
                        </a:rPr>
                        <a:t> </a:t>
                      </a:r>
                      <a:r>
                        <a:rPr lang="ru-RU" sz="1100" b="1" dirty="0" smtClean="0">
                          <a:latin typeface="Times New Roman"/>
                          <a:ea typeface="Times New Roman"/>
                        </a:rPr>
                        <a:t>взаимодействия</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Наименование органа (организации), направляющего (ей) межведомственный запрос</a:t>
                      </a: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Наименование органа (организации), в адрес которого (ой) направляется межведомственный запрос</a:t>
                      </a: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en-US" sz="1100" b="1" dirty="0">
                          <a:latin typeface="Times New Roman"/>
                          <a:ea typeface="Times New Roman"/>
                        </a:rPr>
                        <a:t>SID </a:t>
                      </a:r>
                      <a:r>
                        <a:rPr lang="ru-RU" sz="1100" b="1" dirty="0">
                          <a:latin typeface="Times New Roman"/>
                          <a:ea typeface="Times New Roman"/>
                        </a:rPr>
                        <a:t>электронного </a:t>
                      </a:r>
                      <a:r>
                        <a:rPr lang="ru-RU" sz="1100" b="1" dirty="0" smtClean="0">
                          <a:latin typeface="Times New Roman"/>
                          <a:ea typeface="Times New Roman"/>
                        </a:rPr>
                        <a:t>сервиса/ наименование вида сведений</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Срок </a:t>
                      </a:r>
                      <a:r>
                        <a:rPr lang="ru-RU" sz="1100" b="1" dirty="0" smtClean="0">
                          <a:latin typeface="Times New Roman"/>
                          <a:ea typeface="Times New Roman"/>
                        </a:rPr>
                        <a:t>осуществления </a:t>
                      </a:r>
                      <a:r>
                        <a:rPr lang="ru-RU" sz="1100" b="1" dirty="0">
                          <a:latin typeface="Times New Roman"/>
                          <a:ea typeface="Times New Roman"/>
                        </a:rPr>
                        <a:t>межведомственного информационного взаимодействия</a:t>
                      </a: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Формы</a:t>
                      </a:r>
                    </a:p>
                    <a:p>
                      <a:pPr algn="ctr">
                        <a:spcAft>
                          <a:spcPts val="0"/>
                        </a:spcAft>
                        <a:tabLst>
                          <a:tab pos="7086600" algn="l"/>
                        </a:tabLst>
                      </a:pPr>
                      <a:r>
                        <a:rPr lang="ru-RU" sz="1100" b="1" dirty="0" smtClean="0">
                          <a:latin typeface="Times New Roman"/>
                          <a:ea typeface="Times New Roman"/>
                        </a:rPr>
                        <a:t>(шаблоны) </a:t>
                      </a:r>
                      <a:r>
                        <a:rPr lang="ru-RU" sz="1100" b="1" dirty="0" err="1" smtClean="0">
                          <a:latin typeface="Times New Roman"/>
                          <a:ea typeface="Times New Roman"/>
                        </a:rPr>
                        <a:t>межв</a:t>
                      </a:r>
                      <a:r>
                        <a:rPr lang="ru-RU" sz="1100" b="1" dirty="0" smtClean="0">
                          <a:latin typeface="Times New Roman"/>
                          <a:ea typeface="Times New Roman"/>
                        </a:rPr>
                        <a:t>. запроса и ответа на </a:t>
                      </a:r>
                      <a:r>
                        <a:rPr lang="ru-RU" sz="1100" b="1" dirty="0" err="1" smtClean="0">
                          <a:latin typeface="Times New Roman"/>
                          <a:ea typeface="Times New Roman"/>
                        </a:rPr>
                        <a:t>межв</a:t>
                      </a:r>
                      <a:r>
                        <a:rPr lang="ru-RU" sz="1100" b="1" dirty="0" smtClean="0">
                          <a:latin typeface="Times New Roman"/>
                          <a:ea typeface="Times New Roman"/>
                        </a:rPr>
                        <a:t>. запрос</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Образцы заполнения</a:t>
                      </a:r>
                      <a:r>
                        <a:rPr lang="ru-RU" sz="1100" b="1" baseline="0" dirty="0" smtClean="0">
                          <a:latin typeface="Times New Roman"/>
                          <a:ea typeface="Times New Roman"/>
                        </a:rPr>
                        <a:t> форм </a:t>
                      </a:r>
                      <a:r>
                        <a:rPr lang="ru-RU" sz="1100" b="1" dirty="0" err="1" smtClean="0">
                          <a:latin typeface="Times New Roman"/>
                          <a:ea typeface="Times New Roman"/>
                        </a:rPr>
                        <a:t>межв</a:t>
                      </a:r>
                      <a:r>
                        <a:rPr lang="ru-RU" sz="1100" b="1" dirty="0" smtClean="0">
                          <a:latin typeface="Times New Roman"/>
                          <a:ea typeface="Times New Roman"/>
                        </a:rPr>
                        <a:t>. запроса</a:t>
                      </a:r>
                      <a:r>
                        <a:rPr lang="ru-RU" sz="1100" b="1" baseline="0" dirty="0" smtClean="0">
                          <a:latin typeface="Times New Roman"/>
                          <a:ea typeface="Times New Roman"/>
                        </a:rPr>
                        <a:t> и ответа на </a:t>
                      </a:r>
                      <a:r>
                        <a:rPr lang="ru-RU" sz="1100" b="1" baseline="0" dirty="0" err="1" smtClean="0">
                          <a:latin typeface="Times New Roman"/>
                          <a:ea typeface="Times New Roman"/>
                        </a:rPr>
                        <a:t>межв</a:t>
                      </a:r>
                      <a:r>
                        <a:rPr lang="ru-RU" sz="1100" b="1" baseline="0" dirty="0" smtClean="0">
                          <a:latin typeface="Times New Roman"/>
                          <a:ea typeface="Times New Roman"/>
                        </a:rPr>
                        <a:t>. запрос</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r>
              <a:tr h="67034">
                <a:tc>
                  <a:txBody>
                    <a:bodyPr/>
                    <a:lstStyle/>
                    <a:p>
                      <a:pPr algn="ctr">
                        <a:spcAft>
                          <a:spcPts val="0"/>
                        </a:spcAft>
                        <a:tabLst>
                          <a:tab pos="7086600" algn="l"/>
                        </a:tabLst>
                      </a:pPr>
                      <a:r>
                        <a:rPr lang="ru-RU" sz="1100" b="1" dirty="0" smtClean="0">
                          <a:latin typeface="Times New Roman"/>
                          <a:ea typeface="Times New Roman"/>
                        </a:rPr>
                        <a:t>1</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2</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3</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4</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5</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6</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7</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8</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9</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r>
              <a:tr h="134525">
                <a:tc gridSpan="9">
                  <a:txBody>
                    <a:bodyPr/>
                    <a:lstStyle/>
                    <a:p>
                      <a:pPr algn="ctr">
                        <a:lnSpc>
                          <a:spcPct val="115000"/>
                        </a:lnSpc>
                        <a:spcAft>
                          <a:spcPts val="0"/>
                        </a:spcAft>
                      </a:pPr>
                      <a:r>
                        <a:rPr lang="ru-RU" sz="1100" b="1" kern="1200" dirty="0" smtClean="0">
                          <a:solidFill>
                            <a:schemeClr val="tx1"/>
                          </a:solidFill>
                          <a:latin typeface="Times New Roman"/>
                          <a:ea typeface="Calibri"/>
                          <a:cs typeface="Times New Roman"/>
                        </a:rPr>
                        <a:t>1.Подуслуга </a:t>
                      </a:r>
                      <a:r>
                        <a:rPr lang="en-US" sz="1100" b="1" kern="1200" dirty="0" smtClean="0">
                          <a:solidFill>
                            <a:schemeClr val="tx1"/>
                          </a:solidFill>
                          <a:latin typeface="Times New Roman"/>
                          <a:ea typeface="Calibri"/>
                          <a:cs typeface="Times New Roman"/>
                        </a:rPr>
                        <a:t>N</a:t>
                      </a:r>
                      <a:endParaRPr lang="ru-RU" sz="1100" b="1" kern="1200" dirty="0">
                        <a:solidFill>
                          <a:schemeClr val="tx1"/>
                        </a:solidFill>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785969">
                <a:tc>
                  <a:txBody>
                    <a:bodyPr/>
                    <a:lstStyle/>
                    <a:p>
                      <a:pPr algn="ctr">
                        <a:lnSpc>
                          <a:spcPct val="115000"/>
                        </a:lnSpc>
                        <a:spcAft>
                          <a:spcPts val="0"/>
                        </a:spcAft>
                      </a:pPr>
                      <a:r>
                        <a:rPr lang="ru-RU" sz="1100" kern="1200" dirty="0" smtClean="0">
                          <a:solidFill>
                            <a:schemeClr val="tx1"/>
                          </a:solidFill>
                          <a:latin typeface="Times New Roman"/>
                          <a:ea typeface="Calibri"/>
                          <a:cs typeface="Times New Roman"/>
                        </a:rPr>
                        <a:t>Одобрена протоколом заседания Подкомиссии по использованию информационных технологий при предоставлении государственных и муниципальных услуг Правительственной комиссии по внедрению информационных технологий в деятельность государственных органов и органов местного самоуправления от 30.01.2012 № 2</a:t>
                      </a:r>
                      <a:endParaRPr lang="ru-RU" sz="1100" kern="1200" dirty="0">
                        <a:solidFill>
                          <a:schemeClr val="tx1"/>
                        </a:solidFill>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latin typeface="Calibri"/>
                          <a:ea typeface="Calibri"/>
                          <a:cs typeface="Times New Roman"/>
                        </a:rPr>
                        <a:t>-</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latin typeface="Calibri"/>
                          <a:ea typeface="Calibri"/>
                          <a:cs typeface="Times New Roman"/>
                        </a:rPr>
                        <a:t>-</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100" kern="1200" dirty="0" smtClean="0">
                          <a:solidFill>
                            <a:schemeClr val="tx1"/>
                          </a:solidFill>
                          <a:latin typeface="Times New Roman"/>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chemeClr val="tx1"/>
                          </a:solidFill>
                          <a:latin typeface="Calibri"/>
                          <a:ea typeface="Calibri"/>
                          <a:cs typeface="Times New Roman"/>
                        </a:rPr>
                        <a:t>-</a:t>
                      </a:r>
                      <a:endParaRPr lang="ru-RU" sz="1100" dirty="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defTabSz="914400" rtl="0" eaLnBrk="1" latinLnBrk="0" hangingPunct="1">
                        <a:lnSpc>
                          <a:spcPct val="115000"/>
                        </a:lnSpc>
                        <a:spcAft>
                          <a:spcPts val="0"/>
                        </a:spcAft>
                      </a:pPr>
                      <a:r>
                        <a:rPr lang="en-US" sz="1100" kern="1200" dirty="0" smtClean="0">
                          <a:solidFill>
                            <a:schemeClr val="tx1"/>
                          </a:solidFill>
                          <a:latin typeface="Times New Roman"/>
                          <a:ea typeface="Calibri"/>
                          <a:cs typeface="Times New Roman"/>
                        </a:rPr>
                        <a:t>SID0003564</a:t>
                      </a:r>
                      <a:endParaRPr lang="ru-RU" sz="1100" kern="1200" dirty="0">
                        <a:solidFill>
                          <a:schemeClr val="tx1"/>
                        </a:solidFill>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solidFill>
                            <a:schemeClr val="tx1"/>
                          </a:solidFill>
                          <a:latin typeface="+mn-lt"/>
                          <a:ea typeface="Calibri"/>
                          <a:cs typeface="Times New Roman"/>
                        </a:rPr>
                        <a:t>-</a:t>
                      </a:r>
                      <a:endParaRPr lang="ru-RU" sz="1100" dirty="0">
                        <a:solidFill>
                          <a:schemeClr val="tx1"/>
                        </a:solidFill>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latin typeface="Calibri"/>
                          <a:ea typeface="Calibri"/>
                          <a:cs typeface="Times New Roman"/>
                        </a:rPr>
                        <a:t>-</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dirty="0" smtClean="0">
                          <a:latin typeface="Calibri"/>
                          <a:ea typeface="Calibri"/>
                          <a:cs typeface="Times New Roman"/>
                        </a:rPr>
                        <a:t>-</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Прямоугольник 5"/>
          <p:cNvSpPr/>
          <p:nvPr/>
        </p:nvSpPr>
        <p:spPr>
          <a:xfrm>
            <a:off x="2727366" y="908906"/>
            <a:ext cx="6096001" cy="523220"/>
          </a:xfrm>
          <a:prstGeom prst="rect">
            <a:avLst/>
          </a:prstGeom>
        </p:spPr>
        <p:txBody>
          <a:bodyPr>
            <a:spAutoFit/>
          </a:bodyPr>
          <a:lstStyle/>
          <a:p>
            <a:pPr algn="ctr"/>
            <a:r>
              <a:rPr lang="ru-RU" sz="1400" b="1" cap="all" dirty="0" smtClean="0">
                <a:solidFill>
                  <a:srgbClr val="FF0000"/>
                </a:solidFill>
              </a:rPr>
              <a:t>ПРИМЕР заполнения раздела 5 в случае наличия утвержденной технологической карты межведомственного взаимодействия</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21</a:t>
            </a:fld>
            <a:endParaRPr lang="ru-RU" dirty="0"/>
          </a:p>
        </p:txBody>
      </p:sp>
      <p:sp>
        <p:nvSpPr>
          <p:cNvPr id="4" name="Заголовок 1"/>
          <p:cNvSpPr txBox="1">
            <a:spLocks/>
          </p:cNvSpPr>
          <p:nvPr/>
        </p:nvSpPr>
        <p:spPr>
          <a:xfrm>
            <a:off x="2" y="154381"/>
            <a:ext cx="11982203" cy="712520"/>
          </a:xfrm>
          <a:prstGeom prst="rect">
            <a:avLst/>
          </a:prstGeom>
          <a:solidFill>
            <a:schemeClr val="bg1"/>
          </a:solidFill>
          <a:effectLst>
            <a:softEdge rad="31750"/>
          </a:effectLst>
        </p:spPr>
        <p:txBody>
          <a:bodyPr vert="horz" lIns="91440" tIns="45720" rIns="91440" bIns="45720" rtlCol="0" anchor="b">
            <a:noAutofit/>
          </a:bodyPr>
          <a:lstStyle/>
          <a:p>
            <a:pPr algn="ctr" defTabSz="914400">
              <a:lnSpc>
                <a:spcPct val="90000"/>
              </a:lnSpc>
              <a:spcBef>
                <a:spcPct val="0"/>
              </a:spcBef>
              <a:defRPr/>
            </a:pPr>
            <a:r>
              <a:rPr lang="ru-RU" sz="2200" b="1" cap="all" dirty="0" smtClean="0">
                <a:solidFill>
                  <a:srgbClr val="1F497D"/>
                </a:solidFill>
                <a:latin typeface="Calibri Light"/>
              </a:rPr>
              <a:t>Раздел 5 «Документы и сведения, получаемые посредством межведомственного информационного взаимодействия»</a:t>
            </a:r>
            <a:endParaRPr lang="ru-RU" sz="2200" b="1" cap="all" dirty="0">
              <a:solidFill>
                <a:srgbClr val="1F497D"/>
              </a:solidFill>
              <a:latin typeface="Calibri Light"/>
            </a:endParaRPr>
          </a:p>
        </p:txBody>
      </p:sp>
      <p:graphicFrame>
        <p:nvGraphicFramePr>
          <p:cNvPr id="6" name="Таблица 5"/>
          <p:cNvGraphicFramePr>
            <a:graphicFrameLocks noGrp="1"/>
          </p:cNvGraphicFramePr>
          <p:nvPr/>
        </p:nvGraphicFramePr>
        <p:xfrm>
          <a:off x="295705" y="1299591"/>
          <a:ext cx="11594891" cy="5181410"/>
        </p:xfrm>
        <a:graphic>
          <a:graphicData uri="http://schemas.openxmlformats.org/drawingml/2006/table">
            <a:tbl>
              <a:tblPr/>
              <a:tblGrid>
                <a:gridCol w="1428592"/>
                <a:gridCol w="1071154"/>
                <a:gridCol w="1685109"/>
                <a:gridCol w="1397726"/>
                <a:gridCol w="1476103"/>
                <a:gridCol w="1086757"/>
                <a:gridCol w="1502228"/>
                <a:gridCol w="966652"/>
                <a:gridCol w="980570"/>
              </a:tblGrid>
              <a:tr h="1173023">
                <a:tc>
                  <a:txBody>
                    <a:bodyPr/>
                    <a:lstStyle/>
                    <a:p>
                      <a:pPr algn="ctr">
                        <a:spcAft>
                          <a:spcPts val="0"/>
                        </a:spcAft>
                        <a:tabLst>
                          <a:tab pos="7086600" algn="l"/>
                        </a:tabLst>
                      </a:pPr>
                      <a:r>
                        <a:rPr lang="ru-RU" sz="1100" b="1" dirty="0" smtClean="0">
                          <a:latin typeface="Times New Roman"/>
                          <a:ea typeface="Times New Roman"/>
                        </a:rPr>
                        <a:t>Реквизиты актуальной технологической карты межведомственного взаимодействия</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Наименование запрашиваемого документа (сведения)</a:t>
                      </a: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Перечень и состав сведений, запрашиваемых в рамках межведомственного </a:t>
                      </a:r>
                      <a:r>
                        <a:rPr lang="en-US" sz="1100" b="1" dirty="0" smtClean="0">
                          <a:latin typeface="Times New Roman"/>
                          <a:ea typeface="Times New Roman"/>
                        </a:rPr>
                        <a:t> </a:t>
                      </a:r>
                      <a:r>
                        <a:rPr lang="ru-RU" sz="1100" b="1" dirty="0" smtClean="0">
                          <a:latin typeface="Times New Roman"/>
                          <a:ea typeface="Times New Roman"/>
                        </a:rPr>
                        <a:t>информационного</a:t>
                      </a:r>
                      <a:r>
                        <a:rPr lang="ru-RU" sz="1100" b="1" baseline="0" dirty="0" smtClean="0">
                          <a:latin typeface="Times New Roman"/>
                          <a:ea typeface="Times New Roman"/>
                        </a:rPr>
                        <a:t> </a:t>
                      </a:r>
                      <a:r>
                        <a:rPr lang="ru-RU" sz="1100" b="1" dirty="0" smtClean="0">
                          <a:latin typeface="Times New Roman"/>
                          <a:ea typeface="Times New Roman"/>
                        </a:rPr>
                        <a:t>взаимодействия</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Наименование органа (организации), направляющего (ей) межведомственный запрос</a:t>
                      </a: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Наименование органа (организации), в адрес которого (ой) направляется межведомственный запрос</a:t>
                      </a: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en-US" sz="1100" b="1" dirty="0">
                          <a:latin typeface="Times New Roman"/>
                          <a:ea typeface="Times New Roman"/>
                        </a:rPr>
                        <a:t>SID </a:t>
                      </a:r>
                      <a:r>
                        <a:rPr lang="ru-RU" sz="1100" b="1" dirty="0">
                          <a:latin typeface="Times New Roman"/>
                          <a:ea typeface="Times New Roman"/>
                        </a:rPr>
                        <a:t>электронного </a:t>
                      </a:r>
                      <a:r>
                        <a:rPr lang="ru-RU" sz="1100" b="1" dirty="0" smtClean="0">
                          <a:latin typeface="Times New Roman"/>
                          <a:ea typeface="Times New Roman"/>
                        </a:rPr>
                        <a:t>сервиса/ наименование вида сведений</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a:latin typeface="Times New Roman"/>
                          <a:ea typeface="Times New Roman"/>
                        </a:rPr>
                        <a:t>Срок </a:t>
                      </a:r>
                      <a:r>
                        <a:rPr lang="ru-RU" sz="1100" b="1" dirty="0" smtClean="0">
                          <a:latin typeface="Times New Roman"/>
                          <a:ea typeface="Times New Roman"/>
                        </a:rPr>
                        <a:t>осуществления </a:t>
                      </a:r>
                      <a:r>
                        <a:rPr lang="ru-RU" sz="1100" b="1" dirty="0">
                          <a:latin typeface="Times New Roman"/>
                          <a:ea typeface="Times New Roman"/>
                        </a:rPr>
                        <a:t>межведомственного информационного взаимодействия</a:t>
                      </a: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Формы</a:t>
                      </a:r>
                    </a:p>
                    <a:p>
                      <a:pPr algn="ctr">
                        <a:spcAft>
                          <a:spcPts val="0"/>
                        </a:spcAft>
                        <a:tabLst>
                          <a:tab pos="7086600" algn="l"/>
                        </a:tabLst>
                      </a:pPr>
                      <a:r>
                        <a:rPr lang="ru-RU" sz="1100" b="1" dirty="0" smtClean="0">
                          <a:latin typeface="Times New Roman"/>
                          <a:ea typeface="Times New Roman"/>
                        </a:rPr>
                        <a:t>(шаблоны) </a:t>
                      </a:r>
                      <a:r>
                        <a:rPr lang="ru-RU" sz="1100" b="1" dirty="0" err="1" smtClean="0">
                          <a:latin typeface="Times New Roman"/>
                          <a:ea typeface="Times New Roman"/>
                        </a:rPr>
                        <a:t>межв</a:t>
                      </a:r>
                      <a:r>
                        <a:rPr lang="ru-RU" sz="1100" b="1" dirty="0" smtClean="0">
                          <a:latin typeface="Times New Roman"/>
                          <a:ea typeface="Times New Roman"/>
                        </a:rPr>
                        <a:t>. запроса и ответа на </a:t>
                      </a:r>
                      <a:r>
                        <a:rPr lang="ru-RU" sz="1100" b="1" dirty="0" err="1" smtClean="0">
                          <a:latin typeface="Times New Roman"/>
                          <a:ea typeface="Times New Roman"/>
                        </a:rPr>
                        <a:t>межв</a:t>
                      </a:r>
                      <a:r>
                        <a:rPr lang="ru-RU" sz="1100" b="1" dirty="0" smtClean="0">
                          <a:latin typeface="Times New Roman"/>
                          <a:ea typeface="Times New Roman"/>
                        </a:rPr>
                        <a:t>. запрос</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Образцы заполнения</a:t>
                      </a:r>
                      <a:r>
                        <a:rPr lang="ru-RU" sz="1100" b="1" baseline="0" dirty="0" smtClean="0">
                          <a:latin typeface="Times New Roman"/>
                          <a:ea typeface="Times New Roman"/>
                        </a:rPr>
                        <a:t> форм </a:t>
                      </a:r>
                      <a:r>
                        <a:rPr lang="ru-RU" sz="1100" b="1" dirty="0" err="1" smtClean="0">
                          <a:latin typeface="Times New Roman"/>
                          <a:ea typeface="Times New Roman"/>
                        </a:rPr>
                        <a:t>межв</a:t>
                      </a:r>
                      <a:r>
                        <a:rPr lang="ru-RU" sz="1100" b="1" dirty="0" smtClean="0">
                          <a:latin typeface="Times New Roman"/>
                          <a:ea typeface="Times New Roman"/>
                        </a:rPr>
                        <a:t>. запроса</a:t>
                      </a:r>
                      <a:r>
                        <a:rPr lang="ru-RU" sz="1100" b="1" baseline="0" dirty="0" smtClean="0">
                          <a:latin typeface="Times New Roman"/>
                          <a:ea typeface="Times New Roman"/>
                        </a:rPr>
                        <a:t> и ответа на </a:t>
                      </a:r>
                      <a:r>
                        <a:rPr lang="ru-RU" sz="1100" b="1" baseline="0" dirty="0" err="1" smtClean="0">
                          <a:latin typeface="Times New Roman"/>
                          <a:ea typeface="Times New Roman"/>
                        </a:rPr>
                        <a:t>межв</a:t>
                      </a:r>
                      <a:r>
                        <a:rPr lang="ru-RU" sz="1100" b="1" baseline="0" dirty="0" smtClean="0">
                          <a:latin typeface="Times New Roman"/>
                          <a:ea typeface="Times New Roman"/>
                        </a:rPr>
                        <a:t>. запрос</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r>
              <a:tr h="67034">
                <a:tc>
                  <a:txBody>
                    <a:bodyPr/>
                    <a:lstStyle/>
                    <a:p>
                      <a:pPr algn="ctr">
                        <a:spcAft>
                          <a:spcPts val="0"/>
                        </a:spcAft>
                        <a:tabLst>
                          <a:tab pos="7086600" algn="l"/>
                        </a:tabLst>
                      </a:pPr>
                      <a:r>
                        <a:rPr lang="ru-RU" sz="1100" b="1" dirty="0" smtClean="0">
                          <a:latin typeface="Times New Roman"/>
                          <a:ea typeface="Times New Roman"/>
                        </a:rPr>
                        <a:t>1</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2</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3</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4</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5</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6</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7</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8</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spcAft>
                          <a:spcPts val="0"/>
                        </a:spcAft>
                        <a:tabLst>
                          <a:tab pos="7086600" algn="l"/>
                        </a:tabLst>
                      </a:pPr>
                      <a:r>
                        <a:rPr lang="ru-RU" sz="1100" b="1" dirty="0" smtClean="0">
                          <a:latin typeface="Times New Roman"/>
                          <a:ea typeface="Times New Roman"/>
                        </a:rPr>
                        <a:t>9</a:t>
                      </a:r>
                      <a:endParaRPr lang="ru-RU" sz="1100" b="1" dirty="0">
                        <a:latin typeface="Times New Roman"/>
                        <a:ea typeface="Times New Roman"/>
                      </a:endParaRPr>
                    </a:p>
                  </a:txBody>
                  <a:tcPr marL="59369" marR="593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r>
              <a:tr h="75161">
                <a:tc gridSpan="9">
                  <a:txBody>
                    <a:bodyPr/>
                    <a:lstStyle/>
                    <a:p>
                      <a:pPr marL="0" algn="ctr" defTabSz="914400" rtl="0" eaLnBrk="1" latinLnBrk="0" hangingPunct="1">
                        <a:lnSpc>
                          <a:spcPct val="115000"/>
                        </a:lnSpc>
                        <a:spcAft>
                          <a:spcPts val="0"/>
                        </a:spcAft>
                      </a:pPr>
                      <a:r>
                        <a:rPr lang="ru-RU" sz="1100" b="1" kern="1200" dirty="0" smtClean="0">
                          <a:solidFill>
                            <a:schemeClr val="tx1"/>
                          </a:solidFill>
                          <a:latin typeface="Times New Roman"/>
                          <a:ea typeface="Calibri"/>
                          <a:cs typeface="Times New Roman"/>
                        </a:rPr>
                        <a:t>1.Подуслуга </a:t>
                      </a:r>
                      <a:r>
                        <a:rPr lang="en-US" sz="1100" b="1" kern="1200" dirty="0" smtClean="0">
                          <a:solidFill>
                            <a:schemeClr val="tx1"/>
                          </a:solidFill>
                          <a:latin typeface="Times New Roman"/>
                          <a:ea typeface="Calibri"/>
                          <a:cs typeface="Times New Roman"/>
                        </a:rPr>
                        <a:t>N</a:t>
                      </a:r>
                      <a:endParaRPr lang="ru-RU" sz="1100" b="1" kern="1200" dirty="0">
                        <a:solidFill>
                          <a:schemeClr val="tx1"/>
                        </a:solidFill>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282468">
                <a:tc>
                  <a:txBody>
                    <a:bodyPr/>
                    <a:lstStyle/>
                    <a:p>
                      <a:pPr algn="ctr">
                        <a:lnSpc>
                          <a:spcPct val="115000"/>
                        </a:lnSpc>
                        <a:spcAft>
                          <a:spcPts val="0"/>
                        </a:spcAft>
                      </a:pPr>
                      <a:r>
                        <a:rPr lang="ru-RU" sz="1100" smtClean="0">
                          <a:latin typeface="Times New Roman"/>
                          <a:ea typeface="Calibri"/>
                          <a:cs typeface="Times New Roman"/>
                        </a:rPr>
                        <a:t>-</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dirty="0" smtClean="0">
                          <a:latin typeface="Times New Roman"/>
                          <a:ea typeface="Calibri"/>
                          <a:cs typeface="Times New Roman"/>
                        </a:rPr>
                        <a:t>Кадастровый паспорт объекта недвижимости</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dirty="0" smtClean="0">
                          <a:latin typeface="Times New Roman"/>
                          <a:ea typeface="Calibri"/>
                          <a:cs typeface="Times New Roman"/>
                        </a:rPr>
                        <a:t>- кадастровый номер объекта недвижимости;</a:t>
                      </a:r>
                      <a:endParaRPr lang="ru-RU" sz="1100" dirty="0" smtClean="0">
                        <a:latin typeface="Calibri"/>
                        <a:ea typeface="Calibri"/>
                        <a:cs typeface="Times New Roman"/>
                      </a:endParaRPr>
                    </a:p>
                    <a:p>
                      <a:pPr>
                        <a:lnSpc>
                          <a:spcPct val="115000"/>
                        </a:lnSpc>
                        <a:spcAft>
                          <a:spcPts val="0"/>
                        </a:spcAft>
                      </a:pPr>
                      <a:r>
                        <a:rPr lang="ru-RU" sz="1100" dirty="0" smtClean="0">
                          <a:latin typeface="Times New Roman"/>
                          <a:ea typeface="Calibri"/>
                          <a:cs typeface="Times New Roman"/>
                        </a:rPr>
                        <a:t>- ОКАТО;</a:t>
                      </a:r>
                      <a:endParaRPr lang="ru-RU" sz="1100" dirty="0" smtClean="0">
                        <a:latin typeface="Calibri"/>
                        <a:ea typeface="Calibri"/>
                        <a:cs typeface="Times New Roman"/>
                      </a:endParaRPr>
                    </a:p>
                    <a:p>
                      <a:pPr>
                        <a:lnSpc>
                          <a:spcPct val="115000"/>
                        </a:lnSpc>
                        <a:spcAft>
                          <a:spcPts val="0"/>
                        </a:spcAft>
                      </a:pPr>
                      <a:r>
                        <a:rPr lang="ru-RU" sz="1100" dirty="0" smtClean="0">
                          <a:latin typeface="Times New Roman"/>
                          <a:ea typeface="Calibri"/>
                          <a:cs typeface="Times New Roman"/>
                        </a:rPr>
                        <a:t>- район, город, населенный пункт, улица, дом, корпус, строение, квартира;</a:t>
                      </a:r>
                      <a:endParaRPr lang="ru-RU" sz="1100" dirty="0" smtClean="0">
                        <a:latin typeface="Calibri"/>
                        <a:ea typeface="Calibri"/>
                        <a:cs typeface="Times New Roman"/>
                      </a:endParaRPr>
                    </a:p>
                    <a:p>
                      <a:pPr>
                        <a:lnSpc>
                          <a:spcPct val="115000"/>
                        </a:lnSpc>
                        <a:spcAft>
                          <a:spcPts val="0"/>
                        </a:spcAft>
                      </a:pPr>
                      <a:r>
                        <a:rPr lang="ru-RU" sz="1100" dirty="0" smtClean="0">
                          <a:latin typeface="Times New Roman"/>
                          <a:ea typeface="Calibri"/>
                          <a:cs typeface="Times New Roman"/>
                        </a:rPr>
                        <a:t>- наименование объекта;</a:t>
                      </a:r>
                      <a:endParaRPr lang="ru-RU" sz="1100" dirty="0" smtClean="0">
                        <a:latin typeface="Calibri"/>
                        <a:ea typeface="Calibri"/>
                        <a:cs typeface="Times New Roman"/>
                      </a:endParaRPr>
                    </a:p>
                    <a:p>
                      <a:pPr>
                        <a:lnSpc>
                          <a:spcPct val="115000"/>
                        </a:lnSpc>
                        <a:spcAft>
                          <a:spcPts val="0"/>
                        </a:spcAft>
                        <a:buFontTx/>
                        <a:buChar char="-"/>
                      </a:pPr>
                      <a:r>
                        <a:rPr lang="ru-RU" sz="1100" dirty="0" smtClean="0">
                          <a:latin typeface="Times New Roman"/>
                          <a:ea typeface="Calibri"/>
                          <a:cs typeface="Times New Roman"/>
                        </a:rPr>
                        <a:t>площадь объекта;</a:t>
                      </a:r>
                    </a:p>
                    <a:p>
                      <a:pPr>
                        <a:lnSpc>
                          <a:spcPct val="115000"/>
                        </a:lnSpc>
                        <a:spcAft>
                          <a:spcPts val="0"/>
                        </a:spcAft>
                        <a:buFontTx/>
                        <a:buNone/>
                      </a:pPr>
                      <a:r>
                        <a:rPr lang="ru-RU" sz="1100" dirty="0" smtClean="0">
                          <a:latin typeface="Times New Roman"/>
                          <a:ea typeface="Calibri"/>
                          <a:cs typeface="Times New Roman"/>
                        </a:rPr>
                        <a:t>….</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100" kern="1200" dirty="0" smtClean="0">
                          <a:solidFill>
                            <a:schemeClr val="tx1"/>
                          </a:solidFill>
                          <a:latin typeface="Times New Roman"/>
                          <a:ea typeface="Calibri"/>
                          <a:cs typeface="Times New Roman"/>
                        </a:rPr>
                        <a:t>Орган власти  </a:t>
                      </a:r>
                      <a:r>
                        <a:rPr lang="en-US" sz="1100" kern="1200" dirty="0" smtClean="0">
                          <a:solidFill>
                            <a:schemeClr val="tx1"/>
                          </a:solidFill>
                          <a:latin typeface="Times New Roman"/>
                          <a:ea typeface="Calibri"/>
                          <a:cs typeface="Times New Roman"/>
                        </a:rPr>
                        <a:t>N</a:t>
                      </a:r>
                      <a:endParaRPr lang="ru-RU" sz="1100" kern="1200" dirty="0" smtClean="0">
                        <a:solidFill>
                          <a:schemeClr val="tx1"/>
                        </a:solidFill>
                        <a:latin typeface="Times New Roman"/>
                        <a:ea typeface="Calibri"/>
                        <a:cs typeface="Times New Roman"/>
                      </a:endParaRPr>
                    </a:p>
                    <a:p>
                      <a:pPr marL="0" algn="just" defTabSz="914400" rtl="0" eaLnBrk="1" latinLnBrk="0" hangingPunct="1">
                        <a:lnSpc>
                          <a:spcPct val="115000"/>
                        </a:lnSpc>
                        <a:spcAft>
                          <a:spcPts val="0"/>
                        </a:spcAft>
                      </a:pPr>
                      <a:endParaRPr lang="ru-RU" sz="1100" kern="1200" dirty="0" smtClean="0">
                        <a:solidFill>
                          <a:schemeClr val="tx1"/>
                        </a:solidFill>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smtClean="0">
                          <a:solidFill>
                            <a:schemeClr val="tx1"/>
                          </a:solidFill>
                          <a:latin typeface="Times New Roman"/>
                          <a:ea typeface="Calibri"/>
                          <a:cs typeface="Times New Roman"/>
                        </a:rPr>
                        <a:t>Росреестр</a:t>
                      </a:r>
                      <a:endParaRPr lang="ru-RU" sz="1100" dirty="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defTabSz="914400" rtl="0" eaLnBrk="1" latinLnBrk="0" hangingPunct="1">
                        <a:lnSpc>
                          <a:spcPct val="115000"/>
                        </a:lnSpc>
                        <a:spcAft>
                          <a:spcPts val="0"/>
                        </a:spcAft>
                      </a:pPr>
                      <a:r>
                        <a:rPr lang="en-US" sz="1100" kern="1200" dirty="0" smtClean="0">
                          <a:solidFill>
                            <a:schemeClr val="tx1"/>
                          </a:solidFill>
                          <a:latin typeface="Times New Roman"/>
                          <a:ea typeface="Calibri"/>
                          <a:cs typeface="Times New Roman"/>
                        </a:rPr>
                        <a:t>SID0003564</a:t>
                      </a:r>
                      <a:endParaRPr lang="ru-RU" sz="1100" kern="1200" dirty="0">
                        <a:solidFill>
                          <a:schemeClr val="tx1"/>
                        </a:solidFill>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dirty="0" smtClean="0">
                          <a:solidFill>
                            <a:schemeClr val="tx1"/>
                          </a:solidFill>
                          <a:latin typeface="Times New Roman"/>
                          <a:ea typeface="Calibri"/>
                          <a:cs typeface="Times New Roman"/>
                        </a:rPr>
                        <a:t>Сроки направления межведомственного запроса 1 </a:t>
                      </a:r>
                      <a:r>
                        <a:rPr lang="ru-RU" sz="1100" dirty="0" err="1" smtClean="0">
                          <a:solidFill>
                            <a:schemeClr val="tx1"/>
                          </a:solidFill>
                          <a:latin typeface="Times New Roman"/>
                          <a:ea typeface="Calibri"/>
                          <a:cs typeface="Times New Roman"/>
                        </a:rPr>
                        <a:t>Рабоч</a:t>
                      </a:r>
                      <a:r>
                        <a:rPr lang="ru-RU" sz="1100" dirty="0" smtClean="0">
                          <a:solidFill>
                            <a:schemeClr val="tx1"/>
                          </a:solidFill>
                          <a:latin typeface="Times New Roman"/>
                          <a:ea typeface="Calibri"/>
                          <a:cs typeface="Times New Roman"/>
                        </a:rPr>
                        <a:t>. </a:t>
                      </a:r>
                      <a:r>
                        <a:rPr lang="ru-RU" sz="1100" dirty="0" err="1" smtClean="0">
                          <a:solidFill>
                            <a:schemeClr val="tx1"/>
                          </a:solidFill>
                          <a:latin typeface="Times New Roman"/>
                          <a:ea typeface="Calibri"/>
                          <a:cs typeface="Times New Roman"/>
                        </a:rPr>
                        <a:t>дн</a:t>
                      </a:r>
                      <a:r>
                        <a:rPr lang="ru-RU" sz="1100" dirty="0" smtClean="0">
                          <a:solidFill>
                            <a:schemeClr val="tx1"/>
                          </a:solidFill>
                          <a:latin typeface="Times New Roman"/>
                          <a:ea typeface="Calibri"/>
                          <a:cs typeface="Times New Roman"/>
                        </a:rPr>
                        <a:t>.</a:t>
                      </a:r>
                    </a:p>
                    <a:p>
                      <a:pPr>
                        <a:lnSpc>
                          <a:spcPct val="115000"/>
                        </a:lnSpc>
                        <a:spcAft>
                          <a:spcPts val="0"/>
                        </a:spcAft>
                      </a:pPr>
                      <a:r>
                        <a:rPr lang="ru-RU" sz="1100" dirty="0" smtClean="0">
                          <a:solidFill>
                            <a:schemeClr val="tx1"/>
                          </a:solidFill>
                          <a:latin typeface="Times New Roman"/>
                          <a:ea typeface="Calibri"/>
                          <a:cs typeface="Times New Roman"/>
                        </a:rPr>
                        <a:t>Сроки направления ответа на межведомственный запрос 5 </a:t>
                      </a:r>
                      <a:r>
                        <a:rPr lang="ru-RU" sz="1100" dirty="0" err="1" smtClean="0">
                          <a:solidFill>
                            <a:schemeClr val="tx1"/>
                          </a:solidFill>
                          <a:latin typeface="Times New Roman"/>
                          <a:ea typeface="Calibri"/>
                          <a:cs typeface="Times New Roman"/>
                        </a:rPr>
                        <a:t>Рабоч</a:t>
                      </a:r>
                      <a:r>
                        <a:rPr lang="ru-RU" sz="1100" dirty="0" smtClean="0">
                          <a:solidFill>
                            <a:schemeClr val="tx1"/>
                          </a:solidFill>
                          <a:latin typeface="Times New Roman"/>
                          <a:ea typeface="Calibri"/>
                          <a:cs typeface="Times New Roman"/>
                        </a:rPr>
                        <a:t>. </a:t>
                      </a:r>
                      <a:r>
                        <a:rPr lang="ru-RU" sz="1100" dirty="0" err="1" smtClean="0">
                          <a:solidFill>
                            <a:schemeClr val="tx1"/>
                          </a:solidFill>
                          <a:latin typeface="Times New Roman"/>
                          <a:ea typeface="Calibri"/>
                          <a:cs typeface="Times New Roman"/>
                        </a:rPr>
                        <a:t>дн</a:t>
                      </a:r>
                      <a:r>
                        <a:rPr lang="ru-RU" sz="1100" dirty="0" smtClean="0">
                          <a:solidFill>
                            <a:schemeClr val="tx1"/>
                          </a:solidFill>
                          <a:latin typeface="Times New Roman"/>
                          <a:ea typeface="Calibri"/>
                          <a:cs typeface="Times New Roman"/>
                        </a:rPr>
                        <a:t>.</a:t>
                      </a:r>
                    </a:p>
                    <a:p>
                      <a:pPr>
                        <a:lnSpc>
                          <a:spcPct val="115000"/>
                        </a:lnSpc>
                        <a:spcAft>
                          <a:spcPts val="0"/>
                        </a:spcAft>
                      </a:pPr>
                      <a:r>
                        <a:rPr lang="ru-RU" sz="1100" dirty="0" smtClean="0">
                          <a:solidFill>
                            <a:schemeClr val="tx1"/>
                          </a:solidFill>
                          <a:latin typeface="Times New Roman"/>
                          <a:ea typeface="Calibri"/>
                          <a:cs typeface="Times New Roman"/>
                        </a:rPr>
                        <a:t>Сроки приобщения документов/сведений, полученных в рамках межведомственного информационного взаимодействия, к личному делу заявителя 1 </a:t>
                      </a:r>
                      <a:r>
                        <a:rPr lang="ru-RU" sz="1100" dirty="0" err="1" smtClean="0">
                          <a:solidFill>
                            <a:schemeClr val="tx1"/>
                          </a:solidFill>
                          <a:latin typeface="Times New Roman"/>
                          <a:ea typeface="Calibri"/>
                          <a:cs typeface="Times New Roman"/>
                        </a:rPr>
                        <a:t>Рабоч</a:t>
                      </a:r>
                      <a:r>
                        <a:rPr lang="ru-RU" sz="1100" dirty="0" smtClean="0">
                          <a:solidFill>
                            <a:schemeClr val="tx1"/>
                          </a:solidFill>
                          <a:latin typeface="Times New Roman"/>
                          <a:ea typeface="Calibri"/>
                          <a:cs typeface="Times New Roman"/>
                        </a:rPr>
                        <a:t>. </a:t>
                      </a:r>
                      <a:r>
                        <a:rPr lang="ru-RU" sz="1100" dirty="0" err="1" smtClean="0">
                          <a:solidFill>
                            <a:schemeClr val="tx1"/>
                          </a:solidFill>
                          <a:latin typeface="Times New Roman"/>
                          <a:ea typeface="Calibri"/>
                          <a:cs typeface="Times New Roman"/>
                        </a:rPr>
                        <a:t>дн</a:t>
                      </a:r>
                      <a:r>
                        <a:rPr lang="ru-RU" sz="1100" dirty="0" smtClean="0">
                          <a:solidFill>
                            <a:schemeClr val="tx1"/>
                          </a:solidFill>
                          <a:latin typeface="Times New Roman"/>
                          <a:ea typeface="Calibri"/>
                          <a:cs typeface="Times New Roman"/>
                        </a:rPr>
                        <a:t>.</a:t>
                      </a:r>
                    </a:p>
                    <a:p>
                      <a:pPr>
                        <a:lnSpc>
                          <a:spcPct val="115000"/>
                        </a:lnSpc>
                        <a:spcAft>
                          <a:spcPts val="0"/>
                        </a:spcAft>
                      </a:pPr>
                      <a:r>
                        <a:rPr lang="ru-RU" sz="1100" dirty="0" smtClean="0">
                          <a:solidFill>
                            <a:schemeClr val="tx1"/>
                          </a:solidFill>
                          <a:latin typeface="Times New Roman"/>
                          <a:ea typeface="Calibri"/>
                          <a:cs typeface="Times New Roman"/>
                        </a:rPr>
                        <a:t>Общий срок межведомственного взаимодействия 7</a:t>
                      </a:r>
                      <a:r>
                        <a:rPr lang="ru-RU" sz="1100" baseline="0" dirty="0" smtClean="0">
                          <a:solidFill>
                            <a:schemeClr val="tx1"/>
                          </a:solidFill>
                          <a:latin typeface="Times New Roman"/>
                          <a:ea typeface="Calibri"/>
                          <a:cs typeface="Times New Roman"/>
                        </a:rPr>
                        <a:t> </a:t>
                      </a:r>
                      <a:r>
                        <a:rPr lang="ru-RU" sz="1100" dirty="0" err="1" smtClean="0">
                          <a:solidFill>
                            <a:schemeClr val="tx1"/>
                          </a:solidFill>
                          <a:latin typeface="Times New Roman"/>
                          <a:ea typeface="Calibri"/>
                          <a:cs typeface="Times New Roman"/>
                        </a:rPr>
                        <a:t>Рабоч</a:t>
                      </a:r>
                      <a:r>
                        <a:rPr lang="ru-RU" sz="1100" dirty="0" smtClean="0">
                          <a:solidFill>
                            <a:schemeClr val="tx1"/>
                          </a:solidFill>
                          <a:latin typeface="Times New Roman"/>
                          <a:ea typeface="Calibri"/>
                          <a:cs typeface="Times New Roman"/>
                        </a:rPr>
                        <a:t>. </a:t>
                      </a:r>
                      <a:r>
                        <a:rPr lang="ru-RU" sz="1100" dirty="0" err="1" smtClean="0">
                          <a:solidFill>
                            <a:schemeClr val="tx1"/>
                          </a:solidFill>
                          <a:latin typeface="Times New Roman"/>
                          <a:ea typeface="Calibri"/>
                          <a:cs typeface="Times New Roman"/>
                        </a:rPr>
                        <a:t>дн</a:t>
                      </a:r>
                      <a:r>
                        <a:rPr lang="ru-RU" sz="1100" dirty="0" smtClean="0">
                          <a:solidFill>
                            <a:schemeClr val="tx1"/>
                          </a:solidFill>
                          <a:latin typeface="Times New Roman"/>
                          <a:ea typeface="Calibri"/>
                          <a:cs typeface="Times New Roman"/>
                        </a:rPr>
                        <a:t>.</a:t>
                      </a:r>
                      <a:endParaRPr lang="ru-RU" sz="1100" dirty="0">
                        <a:solidFill>
                          <a:schemeClr val="tx1"/>
                        </a:solidFill>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dirty="0" smtClean="0">
                          <a:latin typeface="Times New Roman"/>
                          <a:ea typeface="Calibri"/>
                          <a:cs typeface="Times New Roman"/>
                        </a:rPr>
                        <a:t>-</a:t>
                      </a:r>
                      <a:endParaRPr lang="ru-RU" sz="1100" dirty="0" smtClean="0">
                        <a:latin typeface="+mn-lt"/>
                        <a:ea typeface="Calibri"/>
                        <a:cs typeface="Times New Roman"/>
                      </a:endParaRPr>
                    </a:p>
                    <a:p>
                      <a:pPr algn="ctr">
                        <a:lnSpc>
                          <a:spcPct val="115000"/>
                        </a:lnSpc>
                        <a:spcAft>
                          <a:spcPts val="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dirty="0" smtClean="0">
                          <a:latin typeface="Times New Roman"/>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Прямоугольник 6"/>
          <p:cNvSpPr/>
          <p:nvPr/>
        </p:nvSpPr>
        <p:spPr>
          <a:xfrm>
            <a:off x="2727366" y="791339"/>
            <a:ext cx="6096001" cy="523220"/>
          </a:xfrm>
          <a:prstGeom prst="rect">
            <a:avLst/>
          </a:prstGeom>
        </p:spPr>
        <p:txBody>
          <a:bodyPr>
            <a:spAutoFit/>
          </a:bodyPr>
          <a:lstStyle/>
          <a:p>
            <a:pPr algn="ctr"/>
            <a:r>
              <a:rPr lang="ru-RU" sz="1400" b="1" cap="all" dirty="0" smtClean="0">
                <a:solidFill>
                  <a:srgbClr val="FF0000"/>
                </a:solidFill>
              </a:rPr>
              <a:t>ПРИМЕР заполнения раздела 5 в случае отсутствия утвержденной технологической карты межведомственного взаимодействия</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72965" y="513384"/>
            <a:ext cx="7518400" cy="471365"/>
          </a:xfrm>
          <a:prstGeom prst="rect">
            <a:avLst/>
          </a:prstGeom>
        </p:spPr>
        <p:txBody>
          <a:bodyPr>
            <a:normAutofit fontScale="90000"/>
          </a:bodyPr>
          <a:lstStyle/>
          <a:p>
            <a:pPr lvl="0"/>
            <a:r>
              <a:rPr lang="ru-RU" dirty="0" smtClean="0"/>
              <a:t>Раздел 5.  Документы и сведения, </a:t>
            </a:r>
            <a:br>
              <a:rPr lang="ru-RU" dirty="0" smtClean="0"/>
            </a:br>
            <a:r>
              <a:rPr lang="ru-RU" dirty="0" smtClean="0"/>
              <a:t>получаемые посредством </a:t>
            </a:r>
            <a:br>
              <a:rPr lang="ru-RU" dirty="0" smtClean="0"/>
            </a:br>
            <a:r>
              <a:rPr lang="ru-RU" dirty="0" smtClean="0"/>
              <a:t>межведомственного информационного взаимодействия</a:t>
            </a:r>
            <a:endParaRPr lang="en-US" dirty="0"/>
          </a:p>
        </p:txBody>
      </p:sp>
      <p:sp>
        <p:nvSpPr>
          <p:cNvPr id="8" name="Text Placeholder 7"/>
          <p:cNvSpPr>
            <a:spLocks noGrp="1"/>
          </p:cNvSpPr>
          <p:nvPr>
            <p:ph type="body" sz="half" idx="2"/>
          </p:nvPr>
        </p:nvSpPr>
        <p:spPr>
          <a:xfrm>
            <a:off x="872965" y="1374596"/>
            <a:ext cx="5486400" cy="267661"/>
          </a:xfrm>
          <a:prstGeom prst="rect">
            <a:avLst/>
          </a:prstGeom>
        </p:spPr>
        <p:txBody>
          <a:bodyPr/>
          <a:lstStyle/>
          <a:p>
            <a:r>
              <a:rPr lang="ru-RU" dirty="0" smtClean="0"/>
              <a:t>ОСНОВНЫЕ СОДЕРЖАТЕЛЬНЫЕ ОШИБКИ</a:t>
            </a:r>
            <a:endParaRPr lang="en-US" dirty="0"/>
          </a:p>
        </p:txBody>
      </p:sp>
      <p:sp>
        <p:nvSpPr>
          <p:cNvPr id="30" name="Slide Number Placeholder 29"/>
          <p:cNvSpPr>
            <a:spLocks noGrp="1"/>
          </p:cNvSpPr>
          <p:nvPr>
            <p:ph type="sldNum" sz="quarter" idx="12"/>
          </p:nvPr>
        </p:nvSpPr>
        <p:spPr>
          <a:prstGeom prst="rect">
            <a:avLst/>
          </a:prstGeom>
        </p:spPr>
        <p:txBody>
          <a:bodyPr/>
          <a:lstStyle/>
          <a:p>
            <a:fld id="{C136B7D2-B98C-44FD-8D04-7EC62A564975}" type="slidenum">
              <a:rPr lang="en-US" smtClean="0"/>
              <a:pPr/>
              <a:t>22</a:t>
            </a:fld>
            <a:endParaRPr lang="en-US" dirty="0"/>
          </a:p>
        </p:txBody>
      </p:sp>
      <p:sp>
        <p:nvSpPr>
          <p:cNvPr id="35" name="Round Diagonal Corner Rectangle 34"/>
          <p:cNvSpPr/>
          <p:nvPr/>
        </p:nvSpPr>
        <p:spPr>
          <a:xfrm>
            <a:off x="886275" y="2142312"/>
            <a:ext cx="2304280" cy="3905791"/>
          </a:xfrm>
          <a:prstGeom prst="round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36" name="Round Diagonal Corner Rectangle 35"/>
          <p:cNvSpPr/>
          <p:nvPr/>
        </p:nvSpPr>
        <p:spPr>
          <a:xfrm>
            <a:off x="3604235" y="2142312"/>
            <a:ext cx="2304280" cy="3905791"/>
          </a:xfrm>
          <a:prstGeom prst="round2Diag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37" name="Round Diagonal Corner Rectangle 36"/>
          <p:cNvSpPr/>
          <p:nvPr/>
        </p:nvSpPr>
        <p:spPr>
          <a:xfrm>
            <a:off x="6309793" y="2142312"/>
            <a:ext cx="2304280" cy="3905791"/>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38" name="Round Diagonal Corner Rectangle 37"/>
          <p:cNvSpPr/>
          <p:nvPr/>
        </p:nvSpPr>
        <p:spPr>
          <a:xfrm>
            <a:off x="9014755" y="2142312"/>
            <a:ext cx="2304280" cy="3905791"/>
          </a:xfrm>
          <a:prstGeom prst="round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81" name="TextBox 80"/>
          <p:cNvSpPr txBox="1"/>
          <p:nvPr/>
        </p:nvSpPr>
        <p:spPr>
          <a:xfrm>
            <a:off x="963086" y="3582777"/>
            <a:ext cx="2150660" cy="1846655"/>
          </a:xfrm>
          <a:prstGeom prst="rect">
            <a:avLst/>
          </a:prstGeom>
          <a:noFill/>
        </p:spPr>
        <p:txBody>
          <a:bodyPr wrap="square" lIns="121917" tIns="60958" rIns="121917" bIns="60958" rtlCol="0">
            <a:spAutoFit/>
          </a:bodyPr>
          <a:lstStyle/>
          <a:p>
            <a:pPr algn="ctr"/>
            <a:r>
              <a:rPr lang="ru-RU" sz="1400" dirty="0" smtClean="0">
                <a:solidFill>
                  <a:schemeClr val="bg1"/>
                </a:solidFill>
              </a:rPr>
              <a:t>Указываются документы, </a:t>
            </a:r>
          </a:p>
          <a:p>
            <a:pPr algn="ctr"/>
            <a:r>
              <a:rPr lang="ru-RU" sz="1400" dirty="0" smtClean="0">
                <a:solidFill>
                  <a:schemeClr val="bg1"/>
                </a:solidFill>
              </a:rPr>
              <a:t>получаемые непосредственно </a:t>
            </a:r>
          </a:p>
          <a:p>
            <a:pPr algn="ctr"/>
            <a:r>
              <a:rPr lang="ru-RU" sz="1400" dirty="0" smtClean="0">
                <a:solidFill>
                  <a:schemeClr val="bg1"/>
                </a:solidFill>
              </a:rPr>
              <a:t>из информационных систем </a:t>
            </a:r>
          </a:p>
          <a:p>
            <a:pPr algn="ctr"/>
            <a:r>
              <a:rPr lang="ru-RU" sz="1400" dirty="0" smtClean="0">
                <a:solidFill>
                  <a:schemeClr val="bg1"/>
                </a:solidFill>
              </a:rPr>
              <a:t>самого органа, предоставляющего услугу</a:t>
            </a:r>
          </a:p>
        </p:txBody>
      </p:sp>
      <p:sp>
        <p:nvSpPr>
          <p:cNvPr id="82" name="TextBox 81"/>
          <p:cNvSpPr txBox="1"/>
          <p:nvPr/>
        </p:nvSpPr>
        <p:spPr>
          <a:xfrm>
            <a:off x="9091566" y="3269265"/>
            <a:ext cx="2150660" cy="2492986"/>
          </a:xfrm>
          <a:prstGeom prst="rect">
            <a:avLst/>
          </a:prstGeom>
          <a:noFill/>
        </p:spPr>
        <p:txBody>
          <a:bodyPr wrap="square" lIns="121917" tIns="60958" rIns="121917" bIns="60958" rtlCol="0">
            <a:spAutoFit/>
          </a:bodyPr>
          <a:lstStyle/>
          <a:p>
            <a:pPr algn="ctr"/>
            <a:r>
              <a:rPr lang="ru-RU" sz="1400" dirty="0" smtClean="0">
                <a:solidFill>
                  <a:schemeClr val="bg1"/>
                </a:solidFill>
              </a:rPr>
              <a:t>Сроки  и этапы направления межведомственного запроса </a:t>
            </a:r>
          </a:p>
          <a:p>
            <a:pPr algn="ctr"/>
            <a:r>
              <a:rPr lang="ru-RU" sz="1400" dirty="0" smtClean="0">
                <a:solidFill>
                  <a:schemeClr val="bg1"/>
                </a:solidFill>
              </a:rPr>
              <a:t>не соответствуют описанным в разделе 7 процедурам процесса и срокам, связанным с межведомственным информационным взаимодействием</a:t>
            </a:r>
          </a:p>
        </p:txBody>
      </p:sp>
      <p:sp>
        <p:nvSpPr>
          <p:cNvPr id="83" name="TextBox 82"/>
          <p:cNvSpPr txBox="1"/>
          <p:nvPr/>
        </p:nvSpPr>
        <p:spPr>
          <a:xfrm>
            <a:off x="6386306" y="3347643"/>
            <a:ext cx="2150660" cy="2277543"/>
          </a:xfrm>
          <a:prstGeom prst="rect">
            <a:avLst/>
          </a:prstGeom>
          <a:noFill/>
        </p:spPr>
        <p:txBody>
          <a:bodyPr wrap="square" lIns="121917" tIns="60958" rIns="121917" bIns="60958" rtlCol="0">
            <a:spAutoFit/>
          </a:bodyPr>
          <a:lstStyle/>
          <a:p>
            <a:pPr algn="ctr"/>
            <a:r>
              <a:rPr lang="ru-RU" sz="1400" dirty="0" smtClean="0">
                <a:solidFill>
                  <a:schemeClr val="bg1"/>
                </a:solidFill>
              </a:rPr>
              <a:t>Отсутствуют приложенные формы </a:t>
            </a:r>
          </a:p>
          <a:p>
            <a:pPr algn="ctr"/>
            <a:r>
              <a:rPr lang="ru-RU" sz="1400" dirty="0" smtClean="0">
                <a:solidFill>
                  <a:schemeClr val="bg1"/>
                </a:solidFill>
              </a:rPr>
              <a:t>и образцы межведомственного запроса </a:t>
            </a:r>
          </a:p>
          <a:p>
            <a:pPr algn="ctr"/>
            <a:r>
              <a:rPr lang="ru-RU" sz="1400" dirty="0" smtClean="0">
                <a:solidFill>
                  <a:schemeClr val="bg1"/>
                </a:solidFill>
              </a:rPr>
              <a:t>и ответа на него при осуществлении межведомственного взаимодействия </a:t>
            </a:r>
          </a:p>
          <a:p>
            <a:pPr algn="ctr"/>
            <a:r>
              <a:rPr lang="ru-RU" sz="1400" dirty="0" smtClean="0">
                <a:solidFill>
                  <a:schemeClr val="bg1"/>
                </a:solidFill>
              </a:rPr>
              <a:t>на бумажных носителях</a:t>
            </a:r>
          </a:p>
        </p:txBody>
      </p:sp>
      <p:sp>
        <p:nvSpPr>
          <p:cNvPr id="84" name="TextBox 83"/>
          <p:cNvSpPr txBox="1"/>
          <p:nvPr/>
        </p:nvSpPr>
        <p:spPr>
          <a:xfrm>
            <a:off x="3681046" y="3360706"/>
            <a:ext cx="2150660" cy="2277543"/>
          </a:xfrm>
          <a:prstGeom prst="rect">
            <a:avLst/>
          </a:prstGeom>
          <a:noFill/>
        </p:spPr>
        <p:txBody>
          <a:bodyPr wrap="square" lIns="121917" tIns="60958" rIns="121917" bIns="60958" rtlCol="0">
            <a:spAutoFit/>
          </a:bodyPr>
          <a:lstStyle/>
          <a:p>
            <a:pPr algn="ctr"/>
            <a:r>
              <a:rPr lang="ru-RU" sz="1400" dirty="0" smtClean="0">
                <a:solidFill>
                  <a:schemeClr val="bg1"/>
                </a:solidFill>
              </a:rPr>
              <a:t>Среди документов,</a:t>
            </a:r>
          </a:p>
          <a:p>
            <a:pPr algn="ctr"/>
            <a:r>
              <a:rPr lang="ru-RU" sz="1400" dirty="0" smtClean="0">
                <a:solidFill>
                  <a:schemeClr val="bg1"/>
                </a:solidFill>
              </a:rPr>
              <a:t>запрашиваемых  в рамках межведомственного информационного взаимодействия, указываются документы, являющиеся результатами «</a:t>
            </a:r>
            <a:r>
              <a:rPr lang="ru-RU" sz="1400" dirty="0" err="1" smtClean="0">
                <a:solidFill>
                  <a:schemeClr val="bg1"/>
                </a:solidFill>
              </a:rPr>
              <a:t>подуслуг</a:t>
            </a:r>
            <a:r>
              <a:rPr lang="ru-RU" sz="1400" dirty="0" smtClean="0">
                <a:solidFill>
                  <a:schemeClr val="bg1"/>
                </a:solidFill>
              </a:rPr>
              <a:t>»</a:t>
            </a:r>
          </a:p>
        </p:txBody>
      </p:sp>
      <p:sp>
        <p:nvSpPr>
          <p:cNvPr id="44" name="Freeform 166"/>
          <p:cNvSpPr>
            <a:spLocks noEditPoints="1"/>
          </p:cNvSpPr>
          <p:nvPr/>
        </p:nvSpPr>
        <p:spPr bwMode="auto">
          <a:xfrm>
            <a:off x="1641798" y="2429690"/>
            <a:ext cx="696454" cy="627017"/>
          </a:xfrm>
          <a:custGeom>
            <a:avLst/>
            <a:gdLst/>
            <a:ahLst/>
            <a:cxnLst>
              <a:cxn ang="0">
                <a:pos x="1" y="42"/>
              </a:cxn>
              <a:cxn ang="0">
                <a:pos x="1" y="40"/>
              </a:cxn>
              <a:cxn ang="0">
                <a:pos x="14" y="41"/>
              </a:cxn>
              <a:cxn ang="0">
                <a:pos x="30" y="19"/>
              </a:cxn>
              <a:cxn ang="0">
                <a:pos x="17" y="8"/>
              </a:cxn>
              <a:cxn ang="0">
                <a:pos x="9" y="14"/>
              </a:cxn>
              <a:cxn ang="0">
                <a:pos x="9" y="19"/>
              </a:cxn>
              <a:cxn ang="0">
                <a:pos x="18" y="39"/>
              </a:cxn>
              <a:cxn ang="0">
                <a:pos x="4" y="24"/>
              </a:cxn>
              <a:cxn ang="0">
                <a:pos x="4" y="9"/>
              </a:cxn>
              <a:cxn ang="0">
                <a:pos x="17" y="0"/>
              </a:cxn>
              <a:cxn ang="0">
                <a:pos x="37" y="16"/>
              </a:cxn>
              <a:cxn ang="0">
                <a:pos x="30" y="19"/>
              </a:cxn>
              <a:cxn ang="0">
                <a:pos x="6" y="58"/>
              </a:cxn>
              <a:cxn ang="0">
                <a:pos x="5" y="56"/>
              </a:cxn>
              <a:cxn ang="0">
                <a:pos x="16" y="46"/>
              </a:cxn>
              <a:cxn ang="0">
                <a:pos x="7" y="58"/>
              </a:cxn>
              <a:cxn ang="0">
                <a:pos x="22" y="63"/>
              </a:cxn>
              <a:cxn ang="0">
                <a:pos x="20" y="49"/>
              </a:cxn>
              <a:cxn ang="0">
                <a:pos x="23" y="49"/>
              </a:cxn>
              <a:cxn ang="0">
                <a:pos x="59" y="54"/>
              </a:cxn>
              <a:cxn ang="0">
                <a:pos x="46" y="62"/>
              </a:cxn>
              <a:cxn ang="0">
                <a:pos x="25" y="46"/>
              </a:cxn>
              <a:cxn ang="0">
                <a:pos x="33" y="43"/>
              </a:cxn>
              <a:cxn ang="0">
                <a:pos x="48" y="54"/>
              </a:cxn>
              <a:cxn ang="0">
                <a:pos x="55" y="46"/>
              </a:cxn>
              <a:cxn ang="0">
                <a:pos x="44" y="33"/>
              </a:cxn>
              <a:cxn ang="0">
                <a:pos x="46" y="25"/>
              </a:cxn>
              <a:cxn ang="0">
                <a:pos x="62" y="46"/>
              </a:cxn>
              <a:cxn ang="0">
                <a:pos x="42" y="13"/>
              </a:cxn>
              <a:cxn ang="0">
                <a:pos x="40" y="13"/>
              </a:cxn>
              <a:cxn ang="0">
                <a:pos x="41" y="0"/>
              </a:cxn>
              <a:cxn ang="0">
                <a:pos x="42" y="13"/>
              </a:cxn>
              <a:cxn ang="0">
                <a:pos x="47" y="17"/>
              </a:cxn>
              <a:cxn ang="0">
                <a:pos x="46" y="15"/>
              </a:cxn>
              <a:cxn ang="0">
                <a:pos x="58" y="5"/>
              </a:cxn>
              <a:cxn ang="0">
                <a:pos x="48" y="16"/>
              </a:cxn>
              <a:cxn ang="0">
                <a:pos x="50" y="23"/>
              </a:cxn>
              <a:cxn ang="0">
                <a:pos x="50" y="20"/>
              </a:cxn>
              <a:cxn ang="0">
                <a:pos x="63" y="22"/>
              </a:cxn>
            </a:cxnLst>
            <a:rect l="0" t="0" r="r" b="b"/>
            <a:pathLst>
              <a:path w="63" h="63">
                <a:moveTo>
                  <a:pt x="13" y="42"/>
                </a:moveTo>
                <a:cubicBezTo>
                  <a:pt x="1" y="42"/>
                  <a:pt x="1" y="42"/>
                  <a:pt x="1" y="42"/>
                </a:cubicBezTo>
                <a:cubicBezTo>
                  <a:pt x="0" y="42"/>
                  <a:pt x="0" y="42"/>
                  <a:pt x="0" y="41"/>
                </a:cubicBezTo>
                <a:cubicBezTo>
                  <a:pt x="0" y="40"/>
                  <a:pt x="0" y="40"/>
                  <a:pt x="1" y="40"/>
                </a:cubicBezTo>
                <a:cubicBezTo>
                  <a:pt x="13" y="40"/>
                  <a:pt x="13" y="40"/>
                  <a:pt x="13" y="40"/>
                </a:cubicBezTo>
                <a:cubicBezTo>
                  <a:pt x="14" y="40"/>
                  <a:pt x="14" y="40"/>
                  <a:pt x="14" y="41"/>
                </a:cubicBezTo>
                <a:cubicBezTo>
                  <a:pt x="14" y="42"/>
                  <a:pt x="14" y="42"/>
                  <a:pt x="13" y="42"/>
                </a:cubicBezTo>
                <a:close/>
                <a:moveTo>
                  <a:pt x="30" y="19"/>
                </a:moveTo>
                <a:cubicBezTo>
                  <a:pt x="19" y="9"/>
                  <a:pt x="19" y="9"/>
                  <a:pt x="19" y="9"/>
                </a:cubicBezTo>
                <a:cubicBezTo>
                  <a:pt x="19" y="8"/>
                  <a:pt x="18" y="8"/>
                  <a:pt x="17" y="8"/>
                </a:cubicBezTo>
                <a:cubicBezTo>
                  <a:pt x="16" y="8"/>
                  <a:pt x="15" y="8"/>
                  <a:pt x="14" y="9"/>
                </a:cubicBezTo>
                <a:cubicBezTo>
                  <a:pt x="9" y="14"/>
                  <a:pt x="9" y="14"/>
                  <a:pt x="9" y="14"/>
                </a:cubicBezTo>
                <a:cubicBezTo>
                  <a:pt x="8" y="15"/>
                  <a:pt x="8" y="16"/>
                  <a:pt x="8" y="17"/>
                </a:cubicBezTo>
                <a:cubicBezTo>
                  <a:pt x="8" y="18"/>
                  <a:pt x="8" y="19"/>
                  <a:pt x="9" y="19"/>
                </a:cubicBezTo>
                <a:cubicBezTo>
                  <a:pt x="19" y="30"/>
                  <a:pt x="19" y="30"/>
                  <a:pt x="19" y="30"/>
                </a:cubicBezTo>
                <a:cubicBezTo>
                  <a:pt x="18" y="39"/>
                  <a:pt x="18" y="39"/>
                  <a:pt x="18" y="39"/>
                </a:cubicBezTo>
                <a:cubicBezTo>
                  <a:pt x="18" y="38"/>
                  <a:pt x="17" y="38"/>
                  <a:pt x="16" y="37"/>
                </a:cubicBezTo>
                <a:cubicBezTo>
                  <a:pt x="4" y="24"/>
                  <a:pt x="4" y="24"/>
                  <a:pt x="4" y="24"/>
                </a:cubicBezTo>
                <a:cubicBezTo>
                  <a:pt x="2" y="22"/>
                  <a:pt x="0" y="20"/>
                  <a:pt x="0" y="17"/>
                </a:cubicBezTo>
                <a:cubicBezTo>
                  <a:pt x="0" y="14"/>
                  <a:pt x="2" y="11"/>
                  <a:pt x="4" y="9"/>
                </a:cubicBezTo>
                <a:cubicBezTo>
                  <a:pt x="9" y="3"/>
                  <a:pt x="9" y="3"/>
                  <a:pt x="9" y="3"/>
                </a:cubicBezTo>
                <a:cubicBezTo>
                  <a:pt x="11" y="1"/>
                  <a:pt x="14" y="0"/>
                  <a:pt x="17" y="0"/>
                </a:cubicBezTo>
                <a:cubicBezTo>
                  <a:pt x="20" y="0"/>
                  <a:pt x="23" y="1"/>
                  <a:pt x="25" y="4"/>
                </a:cubicBezTo>
                <a:cubicBezTo>
                  <a:pt x="37" y="16"/>
                  <a:pt x="37" y="16"/>
                  <a:pt x="37" y="16"/>
                </a:cubicBezTo>
                <a:cubicBezTo>
                  <a:pt x="38" y="17"/>
                  <a:pt x="38" y="18"/>
                  <a:pt x="39" y="18"/>
                </a:cubicBezTo>
                <a:lnTo>
                  <a:pt x="30" y="19"/>
                </a:lnTo>
                <a:close/>
                <a:moveTo>
                  <a:pt x="7" y="58"/>
                </a:moveTo>
                <a:cubicBezTo>
                  <a:pt x="6" y="58"/>
                  <a:pt x="6" y="58"/>
                  <a:pt x="6" y="58"/>
                </a:cubicBezTo>
                <a:cubicBezTo>
                  <a:pt x="6" y="58"/>
                  <a:pt x="5" y="58"/>
                  <a:pt x="5" y="58"/>
                </a:cubicBezTo>
                <a:cubicBezTo>
                  <a:pt x="5" y="57"/>
                  <a:pt x="5" y="56"/>
                  <a:pt x="5" y="56"/>
                </a:cubicBezTo>
                <a:cubicBezTo>
                  <a:pt x="15" y="46"/>
                  <a:pt x="15" y="46"/>
                  <a:pt x="15" y="46"/>
                </a:cubicBezTo>
                <a:cubicBezTo>
                  <a:pt x="15" y="46"/>
                  <a:pt x="16" y="46"/>
                  <a:pt x="16" y="46"/>
                </a:cubicBezTo>
                <a:cubicBezTo>
                  <a:pt x="17" y="47"/>
                  <a:pt x="17" y="47"/>
                  <a:pt x="16" y="48"/>
                </a:cubicBezTo>
                <a:lnTo>
                  <a:pt x="7" y="58"/>
                </a:lnTo>
                <a:close/>
                <a:moveTo>
                  <a:pt x="23" y="62"/>
                </a:moveTo>
                <a:cubicBezTo>
                  <a:pt x="23" y="62"/>
                  <a:pt x="22" y="63"/>
                  <a:pt x="22" y="63"/>
                </a:cubicBezTo>
                <a:cubicBezTo>
                  <a:pt x="21" y="63"/>
                  <a:pt x="20" y="62"/>
                  <a:pt x="20" y="62"/>
                </a:cubicBezTo>
                <a:cubicBezTo>
                  <a:pt x="20" y="49"/>
                  <a:pt x="20" y="49"/>
                  <a:pt x="20" y="49"/>
                </a:cubicBezTo>
                <a:cubicBezTo>
                  <a:pt x="20" y="49"/>
                  <a:pt x="21" y="48"/>
                  <a:pt x="22" y="48"/>
                </a:cubicBezTo>
                <a:cubicBezTo>
                  <a:pt x="22" y="48"/>
                  <a:pt x="23" y="49"/>
                  <a:pt x="23" y="49"/>
                </a:cubicBezTo>
                <a:lnTo>
                  <a:pt x="23" y="62"/>
                </a:lnTo>
                <a:close/>
                <a:moveTo>
                  <a:pt x="59" y="54"/>
                </a:moveTo>
                <a:cubicBezTo>
                  <a:pt x="54" y="59"/>
                  <a:pt x="54" y="59"/>
                  <a:pt x="54" y="59"/>
                </a:cubicBezTo>
                <a:cubicBezTo>
                  <a:pt x="51" y="61"/>
                  <a:pt x="49" y="62"/>
                  <a:pt x="46" y="62"/>
                </a:cubicBezTo>
                <a:cubicBezTo>
                  <a:pt x="43" y="62"/>
                  <a:pt x="40" y="61"/>
                  <a:pt x="38" y="59"/>
                </a:cubicBezTo>
                <a:cubicBezTo>
                  <a:pt x="25" y="46"/>
                  <a:pt x="25" y="46"/>
                  <a:pt x="25" y="46"/>
                </a:cubicBezTo>
                <a:cubicBezTo>
                  <a:pt x="25" y="46"/>
                  <a:pt x="24" y="45"/>
                  <a:pt x="24" y="44"/>
                </a:cubicBezTo>
                <a:cubicBezTo>
                  <a:pt x="33" y="43"/>
                  <a:pt x="33" y="43"/>
                  <a:pt x="33" y="43"/>
                </a:cubicBezTo>
                <a:cubicBezTo>
                  <a:pt x="43" y="54"/>
                  <a:pt x="43" y="54"/>
                  <a:pt x="43" y="54"/>
                </a:cubicBezTo>
                <a:cubicBezTo>
                  <a:pt x="45" y="55"/>
                  <a:pt x="47" y="55"/>
                  <a:pt x="48" y="54"/>
                </a:cubicBezTo>
                <a:cubicBezTo>
                  <a:pt x="54" y="48"/>
                  <a:pt x="54" y="48"/>
                  <a:pt x="54" y="48"/>
                </a:cubicBezTo>
                <a:cubicBezTo>
                  <a:pt x="55" y="48"/>
                  <a:pt x="55" y="47"/>
                  <a:pt x="55" y="46"/>
                </a:cubicBezTo>
                <a:cubicBezTo>
                  <a:pt x="55" y="45"/>
                  <a:pt x="55" y="44"/>
                  <a:pt x="54" y="43"/>
                </a:cubicBezTo>
                <a:cubicBezTo>
                  <a:pt x="44" y="33"/>
                  <a:pt x="44" y="33"/>
                  <a:pt x="44" y="33"/>
                </a:cubicBezTo>
                <a:cubicBezTo>
                  <a:pt x="44" y="24"/>
                  <a:pt x="44" y="24"/>
                  <a:pt x="44" y="24"/>
                </a:cubicBezTo>
                <a:cubicBezTo>
                  <a:pt x="45" y="24"/>
                  <a:pt x="46" y="25"/>
                  <a:pt x="46" y="25"/>
                </a:cubicBezTo>
                <a:cubicBezTo>
                  <a:pt x="59" y="38"/>
                  <a:pt x="59" y="38"/>
                  <a:pt x="59" y="38"/>
                </a:cubicBezTo>
                <a:cubicBezTo>
                  <a:pt x="61" y="40"/>
                  <a:pt x="62" y="43"/>
                  <a:pt x="62" y="46"/>
                </a:cubicBezTo>
                <a:cubicBezTo>
                  <a:pt x="62" y="49"/>
                  <a:pt x="61" y="52"/>
                  <a:pt x="59" y="54"/>
                </a:cubicBezTo>
                <a:close/>
                <a:moveTo>
                  <a:pt x="42" y="13"/>
                </a:moveTo>
                <a:cubicBezTo>
                  <a:pt x="42" y="14"/>
                  <a:pt x="42" y="14"/>
                  <a:pt x="41" y="14"/>
                </a:cubicBezTo>
                <a:cubicBezTo>
                  <a:pt x="40" y="14"/>
                  <a:pt x="40" y="14"/>
                  <a:pt x="40" y="13"/>
                </a:cubicBezTo>
                <a:cubicBezTo>
                  <a:pt x="40" y="1"/>
                  <a:pt x="40" y="1"/>
                  <a:pt x="40" y="1"/>
                </a:cubicBezTo>
                <a:cubicBezTo>
                  <a:pt x="40" y="0"/>
                  <a:pt x="40" y="0"/>
                  <a:pt x="41" y="0"/>
                </a:cubicBezTo>
                <a:cubicBezTo>
                  <a:pt x="42" y="0"/>
                  <a:pt x="42" y="0"/>
                  <a:pt x="42" y="1"/>
                </a:cubicBezTo>
                <a:lnTo>
                  <a:pt x="42" y="13"/>
                </a:lnTo>
                <a:close/>
                <a:moveTo>
                  <a:pt x="48" y="16"/>
                </a:moveTo>
                <a:cubicBezTo>
                  <a:pt x="48" y="17"/>
                  <a:pt x="47" y="17"/>
                  <a:pt x="47" y="17"/>
                </a:cubicBezTo>
                <a:cubicBezTo>
                  <a:pt x="47" y="17"/>
                  <a:pt x="47" y="17"/>
                  <a:pt x="46" y="16"/>
                </a:cubicBezTo>
                <a:cubicBezTo>
                  <a:pt x="46" y="16"/>
                  <a:pt x="46" y="15"/>
                  <a:pt x="46" y="15"/>
                </a:cubicBezTo>
                <a:cubicBezTo>
                  <a:pt x="56" y="5"/>
                  <a:pt x="56" y="5"/>
                  <a:pt x="56" y="5"/>
                </a:cubicBezTo>
                <a:cubicBezTo>
                  <a:pt x="56" y="4"/>
                  <a:pt x="57" y="4"/>
                  <a:pt x="58" y="5"/>
                </a:cubicBezTo>
                <a:cubicBezTo>
                  <a:pt x="58" y="5"/>
                  <a:pt x="58" y="6"/>
                  <a:pt x="58" y="7"/>
                </a:cubicBezTo>
                <a:lnTo>
                  <a:pt x="48" y="16"/>
                </a:lnTo>
                <a:close/>
                <a:moveTo>
                  <a:pt x="62" y="23"/>
                </a:moveTo>
                <a:cubicBezTo>
                  <a:pt x="50" y="23"/>
                  <a:pt x="50" y="23"/>
                  <a:pt x="50" y="23"/>
                </a:cubicBezTo>
                <a:cubicBezTo>
                  <a:pt x="49" y="23"/>
                  <a:pt x="48" y="22"/>
                  <a:pt x="48" y="22"/>
                </a:cubicBezTo>
                <a:cubicBezTo>
                  <a:pt x="48" y="21"/>
                  <a:pt x="49" y="20"/>
                  <a:pt x="50" y="20"/>
                </a:cubicBezTo>
                <a:cubicBezTo>
                  <a:pt x="62" y="20"/>
                  <a:pt x="62" y="20"/>
                  <a:pt x="62" y="20"/>
                </a:cubicBezTo>
                <a:cubicBezTo>
                  <a:pt x="62" y="20"/>
                  <a:pt x="63" y="21"/>
                  <a:pt x="63" y="22"/>
                </a:cubicBezTo>
                <a:cubicBezTo>
                  <a:pt x="63" y="22"/>
                  <a:pt x="62" y="23"/>
                  <a:pt x="62" y="23"/>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52"/>
          <p:cNvSpPr>
            <a:spLocks noEditPoints="1"/>
          </p:cNvSpPr>
          <p:nvPr/>
        </p:nvSpPr>
        <p:spPr bwMode="auto">
          <a:xfrm>
            <a:off x="9771077" y="2373607"/>
            <a:ext cx="822899" cy="683102"/>
          </a:xfrm>
          <a:custGeom>
            <a:avLst/>
            <a:gdLst/>
            <a:ahLst/>
            <a:cxnLst>
              <a:cxn ang="0">
                <a:pos x="67" y="67"/>
              </a:cxn>
              <a:cxn ang="0">
                <a:pos x="61" y="72"/>
              </a:cxn>
              <a:cxn ang="0">
                <a:pos x="5" y="72"/>
              </a:cxn>
              <a:cxn ang="0">
                <a:pos x="0" y="67"/>
              </a:cxn>
              <a:cxn ang="0">
                <a:pos x="0" y="16"/>
              </a:cxn>
              <a:cxn ang="0">
                <a:pos x="5" y="11"/>
              </a:cxn>
              <a:cxn ang="0">
                <a:pos x="10" y="11"/>
              </a:cxn>
              <a:cxn ang="0">
                <a:pos x="10" y="7"/>
              </a:cxn>
              <a:cxn ang="0">
                <a:pos x="16" y="0"/>
              </a:cxn>
              <a:cxn ang="0">
                <a:pos x="19" y="0"/>
              </a:cxn>
              <a:cxn ang="0">
                <a:pos x="25" y="7"/>
              </a:cxn>
              <a:cxn ang="0">
                <a:pos x="25" y="11"/>
              </a:cxn>
              <a:cxn ang="0">
                <a:pos x="41" y="11"/>
              </a:cxn>
              <a:cxn ang="0">
                <a:pos x="41" y="7"/>
              </a:cxn>
              <a:cxn ang="0">
                <a:pos x="47" y="0"/>
              </a:cxn>
              <a:cxn ang="0">
                <a:pos x="50" y="0"/>
              </a:cxn>
              <a:cxn ang="0">
                <a:pos x="56" y="7"/>
              </a:cxn>
              <a:cxn ang="0">
                <a:pos x="56" y="11"/>
              </a:cxn>
              <a:cxn ang="0">
                <a:pos x="61" y="11"/>
              </a:cxn>
              <a:cxn ang="0">
                <a:pos x="67" y="16"/>
              </a:cxn>
              <a:cxn ang="0">
                <a:pos x="67" y="67"/>
              </a:cxn>
              <a:cxn ang="0">
                <a:pos x="61" y="67"/>
              </a:cxn>
              <a:cxn ang="0">
                <a:pos x="61" y="26"/>
              </a:cxn>
              <a:cxn ang="0">
                <a:pos x="5" y="26"/>
              </a:cxn>
              <a:cxn ang="0">
                <a:pos x="5" y="67"/>
              </a:cxn>
              <a:cxn ang="0">
                <a:pos x="61" y="67"/>
              </a:cxn>
              <a:cxn ang="0">
                <a:pos x="20" y="7"/>
              </a:cxn>
              <a:cxn ang="0">
                <a:pos x="19" y="5"/>
              </a:cxn>
              <a:cxn ang="0">
                <a:pos x="16" y="5"/>
              </a:cxn>
              <a:cxn ang="0">
                <a:pos x="15" y="7"/>
              </a:cxn>
              <a:cxn ang="0">
                <a:pos x="15" y="18"/>
              </a:cxn>
              <a:cxn ang="0">
                <a:pos x="16" y="20"/>
              </a:cxn>
              <a:cxn ang="0">
                <a:pos x="19" y="20"/>
              </a:cxn>
              <a:cxn ang="0">
                <a:pos x="20" y="18"/>
              </a:cxn>
              <a:cxn ang="0">
                <a:pos x="20" y="7"/>
              </a:cxn>
              <a:cxn ang="0">
                <a:pos x="51" y="7"/>
              </a:cxn>
              <a:cxn ang="0">
                <a:pos x="50" y="5"/>
              </a:cxn>
              <a:cxn ang="0">
                <a:pos x="47" y="5"/>
              </a:cxn>
              <a:cxn ang="0">
                <a:pos x="46" y="7"/>
              </a:cxn>
              <a:cxn ang="0">
                <a:pos x="46" y="18"/>
              </a:cxn>
              <a:cxn ang="0">
                <a:pos x="47" y="20"/>
              </a:cxn>
              <a:cxn ang="0">
                <a:pos x="50" y="20"/>
              </a:cxn>
              <a:cxn ang="0">
                <a:pos x="51" y="18"/>
              </a:cxn>
              <a:cxn ang="0">
                <a:pos x="51" y="7"/>
              </a:cxn>
            </a:cxnLst>
            <a:rect l="0" t="0" r="r" b="b"/>
            <a:pathLst>
              <a:path w="67" h="72">
                <a:moveTo>
                  <a:pt x="67" y="67"/>
                </a:moveTo>
                <a:cubicBezTo>
                  <a:pt x="67" y="70"/>
                  <a:pt x="64" y="72"/>
                  <a:pt x="61" y="72"/>
                </a:cubicBezTo>
                <a:cubicBezTo>
                  <a:pt x="5" y="72"/>
                  <a:pt x="5" y="72"/>
                  <a:pt x="5" y="72"/>
                </a:cubicBezTo>
                <a:cubicBezTo>
                  <a:pt x="2" y="72"/>
                  <a:pt x="0" y="70"/>
                  <a:pt x="0" y="67"/>
                </a:cubicBezTo>
                <a:cubicBezTo>
                  <a:pt x="0" y="16"/>
                  <a:pt x="0" y="16"/>
                  <a:pt x="0" y="16"/>
                </a:cubicBezTo>
                <a:cubicBezTo>
                  <a:pt x="0" y="13"/>
                  <a:pt x="2" y="11"/>
                  <a:pt x="5" y="11"/>
                </a:cubicBezTo>
                <a:cubicBezTo>
                  <a:pt x="10" y="11"/>
                  <a:pt x="10" y="11"/>
                  <a:pt x="10" y="11"/>
                </a:cubicBezTo>
                <a:cubicBezTo>
                  <a:pt x="10" y="7"/>
                  <a:pt x="10" y="7"/>
                  <a:pt x="10" y="7"/>
                </a:cubicBezTo>
                <a:cubicBezTo>
                  <a:pt x="10" y="3"/>
                  <a:pt x="13" y="0"/>
                  <a:pt x="16" y="0"/>
                </a:cubicBezTo>
                <a:cubicBezTo>
                  <a:pt x="19" y="0"/>
                  <a:pt x="19" y="0"/>
                  <a:pt x="19" y="0"/>
                </a:cubicBezTo>
                <a:cubicBezTo>
                  <a:pt x="23" y="0"/>
                  <a:pt x="25" y="3"/>
                  <a:pt x="25" y="7"/>
                </a:cubicBezTo>
                <a:cubicBezTo>
                  <a:pt x="25" y="11"/>
                  <a:pt x="25" y="11"/>
                  <a:pt x="25" y="11"/>
                </a:cubicBezTo>
                <a:cubicBezTo>
                  <a:pt x="41" y="11"/>
                  <a:pt x="41" y="11"/>
                  <a:pt x="41" y="11"/>
                </a:cubicBezTo>
                <a:cubicBezTo>
                  <a:pt x="41" y="7"/>
                  <a:pt x="41" y="7"/>
                  <a:pt x="41" y="7"/>
                </a:cubicBezTo>
                <a:cubicBezTo>
                  <a:pt x="41" y="3"/>
                  <a:pt x="44" y="0"/>
                  <a:pt x="47" y="0"/>
                </a:cubicBezTo>
                <a:cubicBezTo>
                  <a:pt x="50" y="0"/>
                  <a:pt x="50" y="0"/>
                  <a:pt x="50" y="0"/>
                </a:cubicBezTo>
                <a:cubicBezTo>
                  <a:pt x="53" y="0"/>
                  <a:pt x="56" y="3"/>
                  <a:pt x="56" y="7"/>
                </a:cubicBezTo>
                <a:cubicBezTo>
                  <a:pt x="56" y="11"/>
                  <a:pt x="56" y="11"/>
                  <a:pt x="56" y="11"/>
                </a:cubicBezTo>
                <a:cubicBezTo>
                  <a:pt x="61" y="11"/>
                  <a:pt x="61" y="11"/>
                  <a:pt x="61" y="11"/>
                </a:cubicBezTo>
                <a:cubicBezTo>
                  <a:pt x="64" y="11"/>
                  <a:pt x="67" y="13"/>
                  <a:pt x="67" y="16"/>
                </a:cubicBezTo>
                <a:lnTo>
                  <a:pt x="67" y="67"/>
                </a:lnTo>
                <a:close/>
                <a:moveTo>
                  <a:pt x="61" y="67"/>
                </a:moveTo>
                <a:cubicBezTo>
                  <a:pt x="61" y="26"/>
                  <a:pt x="61" y="26"/>
                  <a:pt x="61" y="26"/>
                </a:cubicBezTo>
                <a:cubicBezTo>
                  <a:pt x="5" y="26"/>
                  <a:pt x="5" y="26"/>
                  <a:pt x="5" y="26"/>
                </a:cubicBezTo>
                <a:cubicBezTo>
                  <a:pt x="5" y="67"/>
                  <a:pt x="5" y="67"/>
                  <a:pt x="5" y="67"/>
                </a:cubicBezTo>
                <a:lnTo>
                  <a:pt x="61" y="67"/>
                </a:lnTo>
                <a:close/>
                <a:moveTo>
                  <a:pt x="20" y="7"/>
                </a:moveTo>
                <a:cubicBezTo>
                  <a:pt x="20" y="6"/>
                  <a:pt x="20" y="5"/>
                  <a:pt x="19" y="5"/>
                </a:cubicBezTo>
                <a:cubicBezTo>
                  <a:pt x="16" y="5"/>
                  <a:pt x="16" y="5"/>
                  <a:pt x="16" y="5"/>
                </a:cubicBezTo>
                <a:cubicBezTo>
                  <a:pt x="16" y="5"/>
                  <a:pt x="15" y="6"/>
                  <a:pt x="15" y="7"/>
                </a:cubicBezTo>
                <a:cubicBezTo>
                  <a:pt x="15" y="18"/>
                  <a:pt x="15" y="18"/>
                  <a:pt x="15" y="18"/>
                </a:cubicBezTo>
                <a:cubicBezTo>
                  <a:pt x="15" y="19"/>
                  <a:pt x="16" y="20"/>
                  <a:pt x="16" y="20"/>
                </a:cubicBezTo>
                <a:cubicBezTo>
                  <a:pt x="19" y="20"/>
                  <a:pt x="19" y="20"/>
                  <a:pt x="19" y="20"/>
                </a:cubicBezTo>
                <a:cubicBezTo>
                  <a:pt x="20" y="20"/>
                  <a:pt x="20" y="19"/>
                  <a:pt x="20" y="18"/>
                </a:cubicBezTo>
                <a:lnTo>
                  <a:pt x="20" y="7"/>
                </a:lnTo>
                <a:close/>
                <a:moveTo>
                  <a:pt x="51" y="7"/>
                </a:moveTo>
                <a:cubicBezTo>
                  <a:pt x="51" y="6"/>
                  <a:pt x="51" y="5"/>
                  <a:pt x="50" y="5"/>
                </a:cubicBezTo>
                <a:cubicBezTo>
                  <a:pt x="47" y="5"/>
                  <a:pt x="47" y="5"/>
                  <a:pt x="47" y="5"/>
                </a:cubicBezTo>
                <a:cubicBezTo>
                  <a:pt x="47" y="5"/>
                  <a:pt x="46" y="6"/>
                  <a:pt x="46" y="7"/>
                </a:cubicBezTo>
                <a:cubicBezTo>
                  <a:pt x="46" y="18"/>
                  <a:pt x="46" y="18"/>
                  <a:pt x="46" y="18"/>
                </a:cubicBezTo>
                <a:cubicBezTo>
                  <a:pt x="46" y="19"/>
                  <a:pt x="47" y="20"/>
                  <a:pt x="47" y="20"/>
                </a:cubicBezTo>
                <a:cubicBezTo>
                  <a:pt x="50" y="20"/>
                  <a:pt x="50" y="20"/>
                  <a:pt x="50" y="20"/>
                </a:cubicBezTo>
                <a:cubicBezTo>
                  <a:pt x="51" y="20"/>
                  <a:pt x="51" y="19"/>
                  <a:pt x="51" y="18"/>
                </a:cubicBezTo>
                <a:lnTo>
                  <a:pt x="51" y="7"/>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229"/>
          <p:cNvSpPr>
            <a:spLocks noEditPoints="1"/>
          </p:cNvSpPr>
          <p:nvPr/>
        </p:nvSpPr>
        <p:spPr bwMode="auto">
          <a:xfrm>
            <a:off x="7158259" y="2390501"/>
            <a:ext cx="614141" cy="613955"/>
          </a:xfrm>
          <a:custGeom>
            <a:avLst/>
            <a:gdLst/>
            <a:ahLst/>
            <a:cxnLst>
              <a:cxn ang="0">
                <a:pos x="68" y="64"/>
              </a:cxn>
              <a:cxn ang="0">
                <a:pos x="65" y="68"/>
              </a:cxn>
              <a:cxn ang="0">
                <a:pos x="28" y="68"/>
              </a:cxn>
              <a:cxn ang="0">
                <a:pos x="25" y="64"/>
              </a:cxn>
              <a:cxn ang="0">
                <a:pos x="25" y="58"/>
              </a:cxn>
              <a:cxn ang="0">
                <a:pos x="4" y="58"/>
              </a:cxn>
              <a:cxn ang="0">
                <a:pos x="0" y="54"/>
              </a:cxn>
              <a:cxn ang="0">
                <a:pos x="0" y="3"/>
              </a:cxn>
              <a:cxn ang="0">
                <a:pos x="4" y="0"/>
              </a:cxn>
              <a:cxn ang="0">
                <a:pos x="45" y="0"/>
              </a:cxn>
              <a:cxn ang="0">
                <a:pos x="49" y="3"/>
              </a:cxn>
              <a:cxn ang="0">
                <a:pos x="49" y="16"/>
              </a:cxn>
              <a:cxn ang="0">
                <a:pos x="50" y="17"/>
              </a:cxn>
              <a:cxn ang="0">
                <a:pos x="66" y="32"/>
              </a:cxn>
              <a:cxn ang="0">
                <a:pos x="68" y="39"/>
              </a:cxn>
              <a:cxn ang="0">
                <a:pos x="68" y="64"/>
              </a:cxn>
              <a:cxn ang="0">
                <a:pos x="39" y="6"/>
              </a:cxn>
              <a:cxn ang="0">
                <a:pos x="38" y="5"/>
              </a:cxn>
              <a:cxn ang="0">
                <a:pos x="11" y="5"/>
              </a:cxn>
              <a:cxn ang="0">
                <a:pos x="10" y="6"/>
              </a:cxn>
              <a:cxn ang="0">
                <a:pos x="10" y="8"/>
              </a:cxn>
              <a:cxn ang="0">
                <a:pos x="11" y="9"/>
              </a:cxn>
              <a:cxn ang="0">
                <a:pos x="38" y="9"/>
              </a:cxn>
              <a:cxn ang="0">
                <a:pos x="39" y="8"/>
              </a:cxn>
              <a:cxn ang="0">
                <a:pos x="39" y="6"/>
              </a:cxn>
              <a:cxn ang="0">
                <a:pos x="64" y="63"/>
              </a:cxn>
              <a:cxn ang="0">
                <a:pos x="64" y="39"/>
              </a:cxn>
              <a:cxn ang="0">
                <a:pos x="48" y="39"/>
              </a:cxn>
              <a:cxn ang="0">
                <a:pos x="44" y="35"/>
              </a:cxn>
              <a:cxn ang="0">
                <a:pos x="44" y="19"/>
              </a:cxn>
              <a:cxn ang="0">
                <a:pos x="30" y="19"/>
              </a:cxn>
              <a:cxn ang="0">
                <a:pos x="30" y="63"/>
              </a:cxn>
              <a:cxn ang="0">
                <a:pos x="64" y="63"/>
              </a:cxn>
              <a:cxn ang="0">
                <a:pos x="60" y="34"/>
              </a:cxn>
              <a:cxn ang="0">
                <a:pos x="49" y="22"/>
              </a:cxn>
              <a:cxn ang="0">
                <a:pos x="49" y="34"/>
              </a:cxn>
              <a:cxn ang="0">
                <a:pos x="60" y="34"/>
              </a:cxn>
            </a:cxnLst>
            <a:rect l="0" t="0" r="r" b="b"/>
            <a:pathLst>
              <a:path w="68" h="68">
                <a:moveTo>
                  <a:pt x="68" y="64"/>
                </a:moveTo>
                <a:cubicBezTo>
                  <a:pt x="68" y="66"/>
                  <a:pt x="67" y="68"/>
                  <a:pt x="65" y="68"/>
                </a:cubicBezTo>
                <a:cubicBezTo>
                  <a:pt x="28" y="68"/>
                  <a:pt x="28" y="68"/>
                  <a:pt x="28" y="68"/>
                </a:cubicBezTo>
                <a:cubicBezTo>
                  <a:pt x="26" y="68"/>
                  <a:pt x="25" y="66"/>
                  <a:pt x="25" y="64"/>
                </a:cubicBezTo>
                <a:cubicBezTo>
                  <a:pt x="25" y="58"/>
                  <a:pt x="25" y="58"/>
                  <a:pt x="25" y="58"/>
                </a:cubicBezTo>
                <a:cubicBezTo>
                  <a:pt x="4" y="58"/>
                  <a:pt x="4" y="58"/>
                  <a:pt x="4" y="58"/>
                </a:cubicBezTo>
                <a:cubicBezTo>
                  <a:pt x="2" y="58"/>
                  <a:pt x="0" y="56"/>
                  <a:pt x="0" y="54"/>
                </a:cubicBezTo>
                <a:cubicBezTo>
                  <a:pt x="0" y="3"/>
                  <a:pt x="0" y="3"/>
                  <a:pt x="0" y="3"/>
                </a:cubicBezTo>
                <a:cubicBezTo>
                  <a:pt x="0" y="1"/>
                  <a:pt x="2" y="0"/>
                  <a:pt x="4" y="0"/>
                </a:cubicBezTo>
                <a:cubicBezTo>
                  <a:pt x="45" y="0"/>
                  <a:pt x="45" y="0"/>
                  <a:pt x="45" y="0"/>
                </a:cubicBezTo>
                <a:cubicBezTo>
                  <a:pt x="47" y="0"/>
                  <a:pt x="49" y="1"/>
                  <a:pt x="49" y="3"/>
                </a:cubicBezTo>
                <a:cubicBezTo>
                  <a:pt x="49" y="16"/>
                  <a:pt x="49" y="16"/>
                  <a:pt x="49" y="16"/>
                </a:cubicBezTo>
                <a:cubicBezTo>
                  <a:pt x="50" y="16"/>
                  <a:pt x="50" y="16"/>
                  <a:pt x="50" y="17"/>
                </a:cubicBezTo>
                <a:cubicBezTo>
                  <a:pt x="66" y="32"/>
                  <a:pt x="66" y="32"/>
                  <a:pt x="66" y="32"/>
                </a:cubicBezTo>
                <a:cubicBezTo>
                  <a:pt x="67" y="34"/>
                  <a:pt x="68" y="37"/>
                  <a:pt x="68" y="39"/>
                </a:cubicBezTo>
                <a:lnTo>
                  <a:pt x="68" y="64"/>
                </a:lnTo>
                <a:close/>
                <a:moveTo>
                  <a:pt x="39" y="6"/>
                </a:moveTo>
                <a:cubicBezTo>
                  <a:pt x="39" y="5"/>
                  <a:pt x="39" y="5"/>
                  <a:pt x="38" y="5"/>
                </a:cubicBezTo>
                <a:cubicBezTo>
                  <a:pt x="11" y="5"/>
                  <a:pt x="11" y="5"/>
                  <a:pt x="11" y="5"/>
                </a:cubicBezTo>
                <a:cubicBezTo>
                  <a:pt x="11" y="5"/>
                  <a:pt x="10" y="5"/>
                  <a:pt x="10" y="6"/>
                </a:cubicBezTo>
                <a:cubicBezTo>
                  <a:pt x="10" y="8"/>
                  <a:pt x="10" y="8"/>
                  <a:pt x="10" y="8"/>
                </a:cubicBezTo>
                <a:cubicBezTo>
                  <a:pt x="10" y="9"/>
                  <a:pt x="11" y="9"/>
                  <a:pt x="11" y="9"/>
                </a:cubicBezTo>
                <a:cubicBezTo>
                  <a:pt x="38" y="9"/>
                  <a:pt x="38" y="9"/>
                  <a:pt x="38" y="9"/>
                </a:cubicBezTo>
                <a:cubicBezTo>
                  <a:pt x="39" y="9"/>
                  <a:pt x="39" y="9"/>
                  <a:pt x="39" y="8"/>
                </a:cubicBezTo>
                <a:lnTo>
                  <a:pt x="39" y="6"/>
                </a:lnTo>
                <a:close/>
                <a:moveTo>
                  <a:pt x="64" y="63"/>
                </a:moveTo>
                <a:cubicBezTo>
                  <a:pt x="64" y="39"/>
                  <a:pt x="64" y="39"/>
                  <a:pt x="64" y="39"/>
                </a:cubicBezTo>
                <a:cubicBezTo>
                  <a:pt x="48" y="39"/>
                  <a:pt x="48" y="39"/>
                  <a:pt x="48" y="39"/>
                </a:cubicBezTo>
                <a:cubicBezTo>
                  <a:pt x="46" y="39"/>
                  <a:pt x="44" y="37"/>
                  <a:pt x="44" y="35"/>
                </a:cubicBezTo>
                <a:cubicBezTo>
                  <a:pt x="44" y="19"/>
                  <a:pt x="44" y="19"/>
                  <a:pt x="44" y="19"/>
                </a:cubicBezTo>
                <a:cubicBezTo>
                  <a:pt x="30" y="19"/>
                  <a:pt x="30" y="19"/>
                  <a:pt x="30" y="19"/>
                </a:cubicBezTo>
                <a:cubicBezTo>
                  <a:pt x="30" y="63"/>
                  <a:pt x="30" y="63"/>
                  <a:pt x="30" y="63"/>
                </a:cubicBezTo>
                <a:lnTo>
                  <a:pt x="64" y="63"/>
                </a:lnTo>
                <a:close/>
                <a:moveTo>
                  <a:pt x="60" y="34"/>
                </a:moveTo>
                <a:cubicBezTo>
                  <a:pt x="49" y="22"/>
                  <a:pt x="49" y="22"/>
                  <a:pt x="49" y="22"/>
                </a:cubicBezTo>
                <a:cubicBezTo>
                  <a:pt x="49" y="34"/>
                  <a:pt x="49" y="34"/>
                  <a:pt x="49" y="34"/>
                </a:cubicBezTo>
                <a:lnTo>
                  <a:pt x="60" y="34"/>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Freeform 79"/>
          <p:cNvSpPr>
            <a:spLocks noEditPoints="1"/>
          </p:cNvSpPr>
          <p:nvPr/>
        </p:nvSpPr>
        <p:spPr bwMode="auto">
          <a:xfrm>
            <a:off x="4458313" y="2455816"/>
            <a:ext cx="623139" cy="475252"/>
          </a:xfrm>
          <a:custGeom>
            <a:avLst/>
            <a:gdLst/>
            <a:ahLst/>
            <a:cxnLst>
              <a:cxn ang="0">
                <a:pos x="9" y="9"/>
              </a:cxn>
              <a:cxn ang="0">
                <a:pos x="0" y="8"/>
              </a:cxn>
              <a:cxn ang="0">
                <a:pos x="2" y="0"/>
              </a:cxn>
              <a:cxn ang="0">
                <a:pos x="10" y="1"/>
              </a:cxn>
              <a:cxn ang="0">
                <a:pos x="10" y="23"/>
              </a:cxn>
              <a:cxn ang="0">
                <a:pos x="2" y="24"/>
              </a:cxn>
              <a:cxn ang="0">
                <a:pos x="0" y="15"/>
              </a:cxn>
              <a:cxn ang="0">
                <a:pos x="9" y="14"/>
              </a:cxn>
              <a:cxn ang="0">
                <a:pos x="10" y="23"/>
              </a:cxn>
              <a:cxn ang="0">
                <a:pos x="9" y="38"/>
              </a:cxn>
              <a:cxn ang="0">
                <a:pos x="0" y="37"/>
              </a:cxn>
              <a:cxn ang="0">
                <a:pos x="2" y="29"/>
              </a:cxn>
              <a:cxn ang="0">
                <a:pos x="10" y="30"/>
              </a:cxn>
              <a:cxn ang="0">
                <a:pos x="10" y="52"/>
              </a:cxn>
              <a:cxn ang="0">
                <a:pos x="2" y="53"/>
              </a:cxn>
              <a:cxn ang="0">
                <a:pos x="0" y="44"/>
              </a:cxn>
              <a:cxn ang="0">
                <a:pos x="9" y="43"/>
              </a:cxn>
              <a:cxn ang="0">
                <a:pos x="10" y="52"/>
              </a:cxn>
              <a:cxn ang="0">
                <a:pos x="67" y="9"/>
              </a:cxn>
              <a:cxn ang="0">
                <a:pos x="15" y="8"/>
              </a:cxn>
              <a:cxn ang="0">
                <a:pos x="16" y="0"/>
              </a:cxn>
              <a:cxn ang="0">
                <a:pos x="68" y="1"/>
              </a:cxn>
              <a:cxn ang="0">
                <a:pos x="68" y="23"/>
              </a:cxn>
              <a:cxn ang="0">
                <a:pos x="16" y="24"/>
              </a:cxn>
              <a:cxn ang="0">
                <a:pos x="15" y="15"/>
              </a:cxn>
              <a:cxn ang="0">
                <a:pos x="67" y="14"/>
              </a:cxn>
              <a:cxn ang="0">
                <a:pos x="68" y="23"/>
              </a:cxn>
              <a:cxn ang="0">
                <a:pos x="67" y="38"/>
              </a:cxn>
              <a:cxn ang="0">
                <a:pos x="15" y="37"/>
              </a:cxn>
              <a:cxn ang="0">
                <a:pos x="16" y="29"/>
              </a:cxn>
              <a:cxn ang="0">
                <a:pos x="68" y="30"/>
              </a:cxn>
              <a:cxn ang="0">
                <a:pos x="68" y="52"/>
              </a:cxn>
              <a:cxn ang="0">
                <a:pos x="16" y="53"/>
              </a:cxn>
              <a:cxn ang="0">
                <a:pos x="15" y="44"/>
              </a:cxn>
              <a:cxn ang="0">
                <a:pos x="67" y="43"/>
              </a:cxn>
              <a:cxn ang="0">
                <a:pos x="68" y="52"/>
              </a:cxn>
            </a:cxnLst>
            <a:rect l="0" t="0" r="r" b="b"/>
            <a:pathLst>
              <a:path w="68" h="53">
                <a:moveTo>
                  <a:pt x="10" y="8"/>
                </a:moveTo>
                <a:cubicBezTo>
                  <a:pt x="10" y="9"/>
                  <a:pt x="10" y="9"/>
                  <a:pt x="9" y="9"/>
                </a:cubicBezTo>
                <a:cubicBezTo>
                  <a:pt x="2" y="9"/>
                  <a:pt x="2" y="9"/>
                  <a:pt x="2" y="9"/>
                </a:cubicBezTo>
                <a:cubicBezTo>
                  <a:pt x="1" y="9"/>
                  <a:pt x="0" y="9"/>
                  <a:pt x="0" y="8"/>
                </a:cubicBezTo>
                <a:cubicBezTo>
                  <a:pt x="0" y="1"/>
                  <a:pt x="0" y="1"/>
                  <a:pt x="0" y="1"/>
                </a:cubicBezTo>
                <a:cubicBezTo>
                  <a:pt x="0" y="0"/>
                  <a:pt x="1" y="0"/>
                  <a:pt x="2" y="0"/>
                </a:cubicBezTo>
                <a:cubicBezTo>
                  <a:pt x="9" y="0"/>
                  <a:pt x="9" y="0"/>
                  <a:pt x="9" y="0"/>
                </a:cubicBezTo>
                <a:cubicBezTo>
                  <a:pt x="10" y="0"/>
                  <a:pt x="10" y="0"/>
                  <a:pt x="10" y="1"/>
                </a:cubicBezTo>
                <a:lnTo>
                  <a:pt x="10" y="8"/>
                </a:lnTo>
                <a:close/>
                <a:moveTo>
                  <a:pt x="10" y="23"/>
                </a:moveTo>
                <a:cubicBezTo>
                  <a:pt x="10" y="23"/>
                  <a:pt x="10" y="24"/>
                  <a:pt x="9" y="24"/>
                </a:cubicBezTo>
                <a:cubicBezTo>
                  <a:pt x="2" y="24"/>
                  <a:pt x="2" y="24"/>
                  <a:pt x="2" y="24"/>
                </a:cubicBezTo>
                <a:cubicBezTo>
                  <a:pt x="1" y="24"/>
                  <a:pt x="0" y="23"/>
                  <a:pt x="0" y="23"/>
                </a:cubicBezTo>
                <a:cubicBezTo>
                  <a:pt x="0" y="15"/>
                  <a:pt x="0" y="15"/>
                  <a:pt x="0" y="15"/>
                </a:cubicBezTo>
                <a:cubicBezTo>
                  <a:pt x="0" y="15"/>
                  <a:pt x="1" y="14"/>
                  <a:pt x="2" y="14"/>
                </a:cubicBezTo>
                <a:cubicBezTo>
                  <a:pt x="9" y="14"/>
                  <a:pt x="9" y="14"/>
                  <a:pt x="9" y="14"/>
                </a:cubicBezTo>
                <a:cubicBezTo>
                  <a:pt x="10" y="14"/>
                  <a:pt x="10" y="15"/>
                  <a:pt x="10" y="15"/>
                </a:cubicBezTo>
                <a:lnTo>
                  <a:pt x="10" y="23"/>
                </a:lnTo>
                <a:close/>
                <a:moveTo>
                  <a:pt x="10" y="37"/>
                </a:moveTo>
                <a:cubicBezTo>
                  <a:pt x="10" y="38"/>
                  <a:pt x="10" y="38"/>
                  <a:pt x="9" y="38"/>
                </a:cubicBezTo>
                <a:cubicBezTo>
                  <a:pt x="2" y="38"/>
                  <a:pt x="2" y="38"/>
                  <a:pt x="2" y="38"/>
                </a:cubicBezTo>
                <a:cubicBezTo>
                  <a:pt x="1" y="38"/>
                  <a:pt x="0" y="38"/>
                  <a:pt x="0" y="37"/>
                </a:cubicBezTo>
                <a:cubicBezTo>
                  <a:pt x="0" y="30"/>
                  <a:pt x="0" y="30"/>
                  <a:pt x="0" y="30"/>
                </a:cubicBezTo>
                <a:cubicBezTo>
                  <a:pt x="0" y="29"/>
                  <a:pt x="1" y="29"/>
                  <a:pt x="2" y="29"/>
                </a:cubicBezTo>
                <a:cubicBezTo>
                  <a:pt x="9" y="29"/>
                  <a:pt x="9" y="29"/>
                  <a:pt x="9" y="29"/>
                </a:cubicBezTo>
                <a:cubicBezTo>
                  <a:pt x="10" y="29"/>
                  <a:pt x="10" y="29"/>
                  <a:pt x="10" y="30"/>
                </a:cubicBezTo>
                <a:lnTo>
                  <a:pt x="10" y="37"/>
                </a:lnTo>
                <a:close/>
                <a:moveTo>
                  <a:pt x="10" y="52"/>
                </a:moveTo>
                <a:cubicBezTo>
                  <a:pt x="10" y="52"/>
                  <a:pt x="10" y="53"/>
                  <a:pt x="9" y="53"/>
                </a:cubicBezTo>
                <a:cubicBezTo>
                  <a:pt x="2" y="53"/>
                  <a:pt x="2" y="53"/>
                  <a:pt x="2" y="53"/>
                </a:cubicBezTo>
                <a:cubicBezTo>
                  <a:pt x="1" y="53"/>
                  <a:pt x="0" y="52"/>
                  <a:pt x="0" y="52"/>
                </a:cubicBezTo>
                <a:cubicBezTo>
                  <a:pt x="0" y="44"/>
                  <a:pt x="0" y="44"/>
                  <a:pt x="0" y="44"/>
                </a:cubicBezTo>
                <a:cubicBezTo>
                  <a:pt x="0" y="44"/>
                  <a:pt x="1" y="43"/>
                  <a:pt x="2" y="43"/>
                </a:cubicBezTo>
                <a:cubicBezTo>
                  <a:pt x="9" y="43"/>
                  <a:pt x="9" y="43"/>
                  <a:pt x="9" y="43"/>
                </a:cubicBezTo>
                <a:cubicBezTo>
                  <a:pt x="10" y="43"/>
                  <a:pt x="10" y="44"/>
                  <a:pt x="10" y="44"/>
                </a:cubicBezTo>
                <a:lnTo>
                  <a:pt x="10" y="52"/>
                </a:lnTo>
                <a:close/>
                <a:moveTo>
                  <a:pt x="68" y="8"/>
                </a:moveTo>
                <a:cubicBezTo>
                  <a:pt x="68" y="9"/>
                  <a:pt x="68" y="9"/>
                  <a:pt x="67" y="9"/>
                </a:cubicBezTo>
                <a:cubicBezTo>
                  <a:pt x="16" y="9"/>
                  <a:pt x="16" y="9"/>
                  <a:pt x="16" y="9"/>
                </a:cubicBezTo>
                <a:cubicBezTo>
                  <a:pt x="16" y="9"/>
                  <a:pt x="15" y="9"/>
                  <a:pt x="15" y="8"/>
                </a:cubicBezTo>
                <a:cubicBezTo>
                  <a:pt x="15" y="1"/>
                  <a:pt x="15" y="1"/>
                  <a:pt x="15" y="1"/>
                </a:cubicBezTo>
                <a:cubicBezTo>
                  <a:pt x="15" y="0"/>
                  <a:pt x="16" y="0"/>
                  <a:pt x="16" y="0"/>
                </a:cubicBezTo>
                <a:cubicBezTo>
                  <a:pt x="67" y="0"/>
                  <a:pt x="67" y="0"/>
                  <a:pt x="67" y="0"/>
                </a:cubicBezTo>
                <a:cubicBezTo>
                  <a:pt x="68" y="0"/>
                  <a:pt x="68" y="0"/>
                  <a:pt x="68" y="1"/>
                </a:cubicBezTo>
                <a:lnTo>
                  <a:pt x="68" y="8"/>
                </a:lnTo>
                <a:close/>
                <a:moveTo>
                  <a:pt x="68" y="23"/>
                </a:moveTo>
                <a:cubicBezTo>
                  <a:pt x="68" y="23"/>
                  <a:pt x="68" y="24"/>
                  <a:pt x="67" y="24"/>
                </a:cubicBezTo>
                <a:cubicBezTo>
                  <a:pt x="16" y="24"/>
                  <a:pt x="16" y="24"/>
                  <a:pt x="16" y="24"/>
                </a:cubicBezTo>
                <a:cubicBezTo>
                  <a:pt x="16" y="24"/>
                  <a:pt x="15" y="23"/>
                  <a:pt x="15" y="23"/>
                </a:cubicBezTo>
                <a:cubicBezTo>
                  <a:pt x="15" y="15"/>
                  <a:pt x="15" y="15"/>
                  <a:pt x="15" y="15"/>
                </a:cubicBezTo>
                <a:cubicBezTo>
                  <a:pt x="15" y="15"/>
                  <a:pt x="16" y="14"/>
                  <a:pt x="16" y="14"/>
                </a:cubicBezTo>
                <a:cubicBezTo>
                  <a:pt x="67" y="14"/>
                  <a:pt x="67" y="14"/>
                  <a:pt x="67" y="14"/>
                </a:cubicBezTo>
                <a:cubicBezTo>
                  <a:pt x="68" y="14"/>
                  <a:pt x="68" y="15"/>
                  <a:pt x="68" y="15"/>
                </a:cubicBezTo>
                <a:lnTo>
                  <a:pt x="68" y="23"/>
                </a:lnTo>
                <a:close/>
                <a:moveTo>
                  <a:pt x="68" y="37"/>
                </a:moveTo>
                <a:cubicBezTo>
                  <a:pt x="68" y="38"/>
                  <a:pt x="68" y="38"/>
                  <a:pt x="67" y="38"/>
                </a:cubicBezTo>
                <a:cubicBezTo>
                  <a:pt x="16" y="38"/>
                  <a:pt x="16" y="38"/>
                  <a:pt x="16" y="38"/>
                </a:cubicBezTo>
                <a:cubicBezTo>
                  <a:pt x="16" y="38"/>
                  <a:pt x="15" y="38"/>
                  <a:pt x="15" y="37"/>
                </a:cubicBezTo>
                <a:cubicBezTo>
                  <a:pt x="15" y="30"/>
                  <a:pt x="15" y="30"/>
                  <a:pt x="15" y="30"/>
                </a:cubicBezTo>
                <a:cubicBezTo>
                  <a:pt x="15" y="29"/>
                  <a:pt x="16" y="29"/>
                  <a:pt x="16" y="29"/>
                </a:cubicBezTo>
                <a:cubicBezTo>
                  <a:pt x="67" y="29"/>
                  <a:pt x="67" y="29"/>
                  <a:pt x="67" y="29"/>
                </a:cubicBezTo>
                <a:cubicBezTo>
                  <a:pt x="68" y="29"/>
                  <a:pt x="68" y="29"/>
                  <a:pt x="68" y="30"/>
                </a:cubicBezTo>
                <a:lnTo>
                  <a:pt x="68" y="37"/>
                </a:lnTo>
                <a:close/>
                <a:moveTo>
                  <a:pt x="68" y="52"/>
                </a:moveTo>
                <a:cubicBezTo>
                  <a:pt x="68" y="52"/>
                  <a:pt x="68" y="53"/>
                  <a:pt x="67" y="53"/>
                </a:cubicBezTo>
                <a:cubicBezTo>
                  <a:pt x="16" y="53"/>
                  <a:pt x="16" y="53"/>
                  <a:pt x="16" y="53"/>
                </a:cubicBezTo>
                <a:cubicBezTo>
                  <a:pt x="16" y="53"/>
                  <a:pt x="15" y="52"/>
                  <a:pt x="15" y="52"/>
                </a:cubicBezTo>
                <a:cubicBezTo>
                  <a:pt x="15" y="44"/>
                  <a:pt x="15" y="44"/>
                  <a:pt x="15" y="44"/>
                </a:cubicBezTo>
                <a:cubicBezTo>
                  <a:pt x="15" y="44"/>
                  <a:pt x="16" y="43"/>
                  <a:pt x="16" y="43"/>
                </a:cubicBezTo>
                <a:cubicBezTo>
                  <a:pt x="67" y="43"/>
                  <a:pt x="67" y="43"/>
                  <a:pt x="67" y="43"/>
                </a:cubicBezTo>
                <a:cubicBezTo>
                  <a:pt x="68" y="43"/>
                  <a:pt x="68" y="44"/>
                  <a:pt x="68" y="44"/>
                </a:cubicBezTo>
                <a:lnTo>
                  <a:pt x="68" y="5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transition>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23</a:t>
            </a:fld>
            <a:endParaRPr lang="ru-RU" dirty="0"/>
          </a:p>
        </p:txBody>
      </p:sp>
      <p:sp>
        <p:nvSpPr>
          <p:cNvPr id="4" name="Заголовок 1"/>
          <p:cNvSpPr txBox="1">
            <a:spLocks/>
          </p:cNvSpPr>
          <p:nvPr/>
        </p:nvSpPr>
        <p:spPr>
          <a:xfrm>
            <a:off x="1" y="0"/>
            <a:ext cx="11982203"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a:t>
            </a:r>
            <a:r>
              <a:rPr kumimoji="0" lang="en-US" sz="2200" b="1" i="0" u="none" strike="noStrike" kern="1200" cap="all" spc="0" normalizeH="0" baseline="0" noProof="0" dirty="0" smtClean="0">
                <a:ln>
                  <a:noFill/>
                </a:ln>
                <a:solidFill>
                  <a:schemeClr val="tx2"/>
                </a:solidFill>
                <a:effectLst/>
                <a:uLnTx/>
                <a:uFillTx/>
                <a:latin typeface="+mj-lt"/>
                <a:ea typeface="+mj-ea"/>
                <a:cs typeface="+mj-cs"/>
              </a:rPr>
              <a:t>6</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РЕЗУЛЬТАТ«</a:t>
            </a:r>
            <a:r>
              <a:rPr lang="ru-RU" sz="2200" b="1" cap="all" dirty="0" err="1" smtClean="0">
                <a:solidFill>
                  <a:schemeClr val="tx2"/>
                </a:solidFill>
                <a:latin typeface="+mj-lt"/>
                <a:ea typeface="+mj-ea"/>
                <a:cs typeface="+mj-cs"/>
              </a:rPr>
              <a:t>подуслуги</a:t>
            </a:r>
            <a:r>
              <a:rPr kumimoji="0" lang="ru-RU" sz="2200" b="1" i="0" u="none" strike="noStrike" kern="1200" cap="all" spc="0" normalizeH="0" baseline="0" noProof="0" dirty="0" smtClean="0">
                <a:ln>
                  <a:noFill/>
                </a:ln>
                <a:solidFill>
                  <a:schemeClr val="tx2"/>
                </a:solidFill>
                <a:effectLst/>
                <a:uLnTx/>
                <a:uFillTx/>
                <a:latin typeface="+mj-lt"/>
                <a:ea typeface="+mj-ea"/>
                <a:cs typeface="+mj-cs"/>
              </a:rPr>
              <a:t>»</a:t>
            </a:r>
            <a:endParaRPr kumimoji="0" lang="ru-RU" sz="2200" b="1" i="0" u="none" strike="noStrike" kern="1200" cap="all" spc="0" normalizeH="0" baseline="0" noProof="0" dirty="0">
              <a:ln>
                <a:noFill/>
              </a:ln>
              <a:solidFill>
                <a:schemeClr val="tx2"/>
              </a:solidFill>
              <a:effectLst/>
              <a:uLnTx/>
              <a:uFillTx/>
              <a:latin typeface="+mj-lt"/>
              <a:ea typeface="+mj-ea"/>
              <a:cs typeface="+mj-cs"/>
            </a:endParaRPr>
          </a:p>
        </p:txBody>
      </p:sp>
      <p:graphicFrame>
        <p:nvGraphicFramePr>
          <p:cNvPr id="5" name="Таблица 4"/>
          <p:cNvGraphicFramePr>
            <a:graphicFrameLocks noGrp="1"/>
          </p:cNvGraphicFramePr>
          <p:nvPr/>
        </p:nvGraphicFramePr>
        <p:xfrm>
          <a:off x="217327" y="663583"/>
          <a:ext cx="11747177" cy="5704561"/>
        </p:xfrm>
        <a:graphic>
          <a:graphicData uri="http://schemas.openxmlformats.org/drawingml/2006/table">
            <a:tbl>
              <a:tblPr/>
              <a:tblGrid>
                <a:gridCol w="380010"/>
                <a:gridCol w="1192273"/>
                <a:gridCol w="2886892"/>
                <a:gridCol w="1240971"/>
                <a:gridCol w="1034515"/>
                <a:gridCol w="984196"/>
                <a:gridCol w="2643550"/>
                <a:gridCol w="714473"/>
                <a:gridCol w="670297"/>
              </a:tblGrid>
              <a:tr h="928479">
                <a:tc rowSpan="2">
                  <a:txBody>
                    <a:bodyPr/>
                    <a:lstStyle/>
                    <a:p>
                      <a:pPr algn="ctr">
                        <a:spcAft>
                          <a:spcPts val="0"/>
                        </a:spcAft>
                      </a:pPr>
                      <a:r>
                        <a:rPr lang="ru-RU" sz="1100" b="1" dirty="0">
                          <a:latin typeface="Times New Roman"/>
                          <a:ea typeface="Times New Roman"/>
                        </a:rPr>
                        <a:t>№ </a:t>
                      </a:r>
                      <a:r>
                        <a:rPr lang="ru-RU" sz="1100" b="1" dirty="0" err="1">
                          <a:latin typeface="Times New Roman"/>
                          <a:ea typeface="Times New Roman"/>
                        </a:rPr>
                        <a:t>п</a:t>
                      </a:r>
                      <a:r>
                        <a:rPr lang="ru-RU" sz="1100" b="1" dirty="0">
                          <a:latin typeface="Times New Roman"/>
                          <a:ea typeface="Times New Roman"/>
                        </a:rPr>
                        <a:t>/</a:t>
                      </a:r>
                      <a:r>
                        <a:rPr lang="ru-RU" sz="1100" b="1" dirty="0" err="1">
                          <a:latin typeface="Times New Roman"/>
                          <a:ea typeface="Times New Roman"/>
                        </a:rPr>
                        <a:t>п</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a:spcAft>
                          <a:spcPts val="0"/>
                        </a:spcAft>
                      </a:pPr>
                      <a:r>
                        <a:rPr lang="ru-RU" sz="1100" b="1" dirty="0">
                          <a:solidFill>
                            <a:srgbClr val="000000"/>
                          </a:solidFill>
                          <a:latin typeface="Times New Roman"/>
                          <a:ea typeface="Times New Roman"/>
                        </a:rPr>
                        <a:t>Документ</a:t>
                      </a:r>
                      <a:r>
                        <a:rPr lang="ru-RU" sz="1100" b="1" dirty="0" smtClean="0">
                          <a:solidFill>
                            <a:srgbClr val="000000"/>
                          </a:solidFill>
                          <a:latin typeface="Times New Roman"/>
                          <a:ea typeface="Times New Roman"/>
                        </a:rPr>
                        <a:t>/ документы</a:t>
                      </a:r>
                      <a:r>
                        <a:rPr lang="ru-RU" sz="1100" b="1" dirty="0">
                          <a:solidFill>
                            <a:srgbClr val="000000"/>
                          </a:solidFill>
                          <a:latin typeface="Times New Roman"/>
                          <a:ea typeface="Times New Roman"/>
                        </a:rPr>
                        <a:t>, </a:t>
                      </a:r>
                      <a:r>
                        <a:rPr lang="ru-RU" sz="1100" b="1" dirty="0" smtClean="0">
                          <a:solidFill>
                            <a:srgbClr val="000000"/>
                          </a:solidFill>
                          <a:latin typeface="Times New Roman"/>
                          <a:ea typeface="Times New Roman"/>
                        </a:rPr>
                        <a:t>являющийся (</a:t>
                      </a:r>
                      <a:r>
                        <a:rPr lang="ru-RU" sz="1100" b="1" dirty="0" err="1" smtClean="0">
                          <a:solidFill>
                            <a:srgbClr val="000000"/>
                          </a:solidFill>
                          <a:latin typeface="Times New Roman"/>
                          <a:ea typeface="Times New Roman"/>
                        </a:rPr>
                        <a:t>иеся</a:t>
                      </a:r>
                      <a:r>
                        <a:rPr lang="ru-RU" sz="1100" b="1" dirty="0" smtClean="0">
                          <a:solidFill>
                            <a:srgbClr val="000000"/>
                          </a:solidFill>
                          <a:latin typeface="Times New Roman"/>
                          <a:ea typeface="Times New Roman"/>
                        </a:rPr>
                        <a:t>) результатом </a:t>
                      </a:r>
                      <a:r>
                        <a:rPr lang="ru-RU" sz="1100" b="1" dirty="0">
                          <a:solidFill>
                            <a:srgbClr val="000000"/>
                          </a:solidFill>
                          <a:latin typeface="Times New Roman"/>
                          <a:ea typeface="Times New Roman"/>
                        </a:rPr>
                        <a:t>«</a:t>
                      </a:r>
                      <a:r>
                        <a:rPr lang="ru-RU" sz="1100" b="1" dirty="0" err="1">
                          <a:solidFill>
                            <a:srgbClr val="000000"/>
                          </a:solidFill>
                          <a:latin typeface="Times New Roman"/>
                          <a:ea typeface="Times New Roman"/>
                        </a:rPr>
                        <a:t>подуслуги</a:t>
                      </a:r>
                      <a:r>
                        <a:rPr lang="ru-RU" sz="1100" b="1" dirty="0">
                          <a:solidFill>
                            <a:srgbClr val="000000"/>
                          </a:solidFill>
                          <a:latin typeface="Times New Roman"/>
                          <a:ea typeface="Times New Roman"/>
                        </a:rPr>
                        <a:t>»</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a:spcAft>
                          <a:spcPts val="0"/>
                        </a:spcAft>
                      </a:pPr>
                      <a:r>
                        <a:rPr lang="ru-RU" sz="1100" b="1" dirty="0">
                          <a:solidFill>
                            <a:srgbClr val="000000"/>
                          </a:solidFill>
                          <a:latin typeface="Times New Roman"/>
                          <a:ea typeface="Times New Roman"/>
                        </a:rPr>
                        <a:t>Требования к документу/документам, </a:t>
                      </a:r>
                      <a:r>
                        <a:rPr lang="ru-RU" sz="1100" b="1" dirty="0" smtClean="0">
                          <a:solidFill>
                            <a:srgbClr val="000000"/>
                          </a:solidFill>
                          <a:latin typeface="Times New Roman"/>
                          <a:ea typeface="Times New Roman"/>
                        </a:rPr>
                        <a:t>являющемуся(</a:t>
                      </a:r>
                      <a:r>
                        <a:rPr lang="ru-RU" sz="1100" b="1" dirty="0" err="1" smtClean="0">
                          <a:solidFill>
                            <a:srgbClr val="000000"/>
                          </a:solidFill>
                          <a:latin typeface="Times New Roman"/>
                          <a:ea typeface="Times New Roman"/>
                        </a:rPr>
                        <a:t>ихся</a:t>
                      </a:r>
                      <a:r>
                        <a:rPr lang="ru-RU" sz="1100" b="1" dirty="0" smtClean="0">
                          <a:solidFill>
                            <a:srgbClr val="000000"/>
                          </a:solidFill>
                          <a:latin typeface="Times New Roman"/>
                          <a:ea typeface="Times New Roman"/>
                        </a:rPr>
                        <a:t>) </a:t>
                      </a:r>
                      <a:r>
                        <a:rPr lang="ru-RU" sz="1100" b="1" dirty="0">
                          <a:solidFill>
                            <a:srgbClr val="000000"/>
                          </a:solidFill>
                          <a:latin typeface="Times New Roman"/>
                          <a:ea typeface="Times New Roman"/>
                        </a:rPr>
                        <a:t>результатом «</a:t>
                      </a:r>
                      <a:r>
                        <a:rPr lang="ru-RU" sz="1100" b="1" dirty="0" err="1">
                          <a:solidFill>
                            <a:srgbClr val="000000"/>
                          </a:solidFill>
                          <a:latin typeface="Times New Roman"/>
                          <a:ea typeface="Times New Roman"/>
                        </a:rPr>
                        <a:t>подуслуги</a:t>
                      </a:r>
                      <a:r>
                        <a:rPr lang="ru-RU" sz="1100" b="1" dirty="0">
                          <a:solidFill>
                            <a:srgbClr val="000000"/>
                          </a:solidFill>
                          <a:latin typeface="Times New Roman"/>
                          <a:ea typeface="Times New Roman"/>
                        </a:rPr>
                        <a:t>»</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a:spcAft>
                          <a:spcPts val="0"/>
                        </a:spcAft>
                      </a:pPr>
                      <a:r>
                        <a:rPr lang="ru-RU" sz="1100" b="1" dirty="0">
                          <a:solidFill>
                            <a:srgbClr val="000000"/>
                          </a:solidFill>
                          <a:latin typeface="Times New Roman"/>
                          <a:ea typeface="Times New Roman"/>
                        </a:rPr>
                        <a:t>Характеристика результата (положительный</a:t>
                      </a:r>
                      <a:r>
                        <a:rPr lang="ru-RU" sz="1100" b="1" dirty="0" smtClean="0">
                          <a:solidFill>
                            <a:srgbClr val="000000"/>
                          </a:solidFill>
                          <a:latin typeface="Times New Roman"/>
                          <a:ea typeface="Times New Roman"/>
                        </a:rPr>
                        <a:t>/ отрицательный</a:t>
                      </a:r>
                      <a:r>
                        <a:rPr lang="ru-RU" sz="1100" b="1" dirty="0">
                          <a:solidFill>
                            <a:srgbClr val="000000"/>
                          </a:solidFill>
                          <a:latin typeface="Times New Roman"/>
                          <a:ea typeface="Times New Roman"/>
                        </a:rPr>
                        <a:t>)</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a:spcAft>
                          <a:spcPts val="0"/>
                        </a:spcAft>
                      </a:pPr>
                      <a:r>
                        <a:rPr lang="ru-RU" sz="1100" b="1" dirty="0">
                          <a:solidFill>
                            <a:srgbClr val="000000"/>
                          </a:solidFill>
                          <a:latin typeface="Times New Roman"/>
                          <a:ea typeface="Times New Roman"/>
                        </a:rPr>
                        <a:t>Форма документа</a:t>
                      </a:r>
                      <a:r>
                        <a:rPr lang="ru-RU" sz="1100" b="1" dirty="0" smtClean="0">
                          <a:solidFill>
                            <a:srgbClr val="000000"/>
                          </a:solidFill>
                          <a:latin typeface="Times New Roman"/>
                          <a:ea typeface="Times New Roman"/>
                        </a:rPr>
                        <a:t>/ документов</a:t>
                      </a:r>
                      <a:r>
                        <a:rPr lang="ru-RU" sz="1100" b="1" dirty="0">
                          <a:solidFill>
                            <a:srgbClr val="000000"/>
                          </a:solidFill>
                          <a:latin typeface="Times New Roman"/>
                          <a:ea typeface="Times New Roman"/>
                        </a:rPr>
                        <a:t>, </a:t>
                      </a:r>
                      <a:r>
                        <a:rPr lang="ru-RU" sz="1100" b="1" dirty="0" smtClean="0">
                          <a:solidFill>
                            <a:srgbClr val="000000"/>
                          </a:solidFill>
                          <a:latin typeface="Times New Roman"/>
                          <a:ea typeface="Times New Roman"/>
                        </a:rPr>
                        <a:t>являющегося (</a:t>
                      </a:r>
                      <a:r>
                        <a:rPr lang="ru-RU" sz="1100" b="1" dirty="0" err="1" smtClean="0">
                          <a:solidFill>
                            <a:srgbClr val="000000"/>
                          </a:solidFill>
                          <a:latin typeface="Times New Roman"/>
                          <a:ea typeface="Times New Roman"/>
                        </a:rPr>
                        <a:t>ихся</a:t>
                      </a:r>
                      <a:r>
                        <a:rPr lang="ru-RU" sz="1100" b="1" dirty="0" smtClean="0">
                          <a:solidFill>
                            <a:srgbClr val="000000"/>
                          </a:solidFill>
                          <a:latin typeface="Times New Roman"/>
                          <a:ea typeface="Times New Roman"/>
                        </a:rPr>
                        <a:t>) результатом </a:t>
                      </a:r>
                      <a:r>
                        <a:rPr lang="ru-RU" sz="1100" b="1" dirty="0">
                          <a:solidFill>
                            <a:srgbClr val="000000"/>
                          </a:solidFill>
                          <a:latin typeface="Times New Roman"/>
                          <a:ea typeface="Times New Roman"/>
                        </a:rPr>
                        <a:t>«</a:t>
                      </a:r>
                      <a:r>
                        <a:rPr lang="ru-RU" sz="1100" b="1" dirty="0" err="1">
                          <a:solidFill>
                            <a:srgbClr val="000000"/>
                          </a:solidFill>
                          <a:latin typeface="Times New Roman"/>
                          <a:ea typeface="Times New Roman"/>
                        </a:rPr>
                        <a:t>подуслуги</a:t>
                      </a:r>
                      <a:r>
                        <a:rPr lang="ru-RU" sz="1100" b="1" dirty="0">
                          <a:solidFill>
                            <a:srgbClr val="000000"/>
                          </a:solidFill>
                          <a:latin typeface="Times New Roman"/>
                          <a:ea typeface="Times New Roman"/>
                        </a:rPr>
                        <a:t>» </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a:spcAft>
                          <a:spcPts val="0"/>
                        </a:spcAft>
                      </a:pPr>
                      <a:r>
                        <a:rPr lang="ru-RU" sz="1100" b="1" dirty="0">
                          <a:solidFill>
                            <a:srgbClr val="000000"/>
                          </a:solidFill>
                          <a:latin typeface="Times New Roman"/>
                          <a:ea typeface="Times New Roman"/>
                        </a:rPr>
                        <a:t>Образец документа</a:t>
                      </a:r>
                      <a:r>
                        <a:rPr lang="ru-RU" sz="1100" b="1" dirty="0" smtClean="0">
                          <a:solidFill>
                            <a:srgbClr val="000000"/>
                          </a:solidFill>
                          <a:latin typeface="Times New Roman"/>
                          <a:ea typeface="Times New Roman"/>
                        </a:rPr>
                        <a:t>/ документов</a:t>
                      </a:r>
                      <a:r>
                        <a:rPr lang="ru-RU" sz="1100" b="1" dirty="0">
                          <a:solidFill>
                            <a:srgbClr val="000000"/>
                          </a:solidFill>
                          <a:latin typeface="Times New Roman"/>
                          <a:ea typeface="Times New Roman"/>
                        </a:rPr>
                        <a:t>, </a:t>
                      </a:r>
                      <a:r>
                        <a:rPr lang="ru-RU" sz="1100" b="1" dirty="0" smtClean="0">
                          <a:solidFill>
                            <a:srgbClr val="000000"/>
                          </a:solidFill>
                          <a:latin typeface="Times New Roman"/>
                          <a:ea typeface="Times New Roman"/>
                        </a:rPr>
                        <a:t>являющегося</a:t>
                      </a:r>
                    </a:p>
                    <a:p>
                      <a:pPr algn="ctr">
                        <a:spcAft>
                          <a:spcPts val="0"/>
                        </a:spcAft>
                      </a:pPr>
                      <a:r>
                        <a:rPr lang="ru-RU" sz="1100" b="1" dirty="0" smtClean="0">
                          <a:solidFill>
                            <a:srgbClr val="000000"/>
                          </a:solidFill>
                          <a:latin typeface="Times New Roman"/>
                          <a:ea typeface="Times New Roman"/>
                        </a:rPr>
                        <a:t>(</a:t>
                      </a:r>
                      <a:r>
                        <a:rPr lang="ru-RU" sz="1100" b="1" dirty="0" err="1" smtClean="0">
                          <a:solidFill>
                            <a:srgbClr val="000000"/>
                          </a:solidFill>
                          <a:latin typeface="Times New Roman"/>
                          <a:ea typeface="Times New Roman"/>
                        </a:rPr>
                        <a:t>ихся</a:t>
                      </a:r>
                      <a:r>
                        <a:rPr lang="ru-RU" sz="1100" b="1" dirty="0" smtClean="0">
                          <a:solidFill>
                            <a:srgbClr val="000000"/>
                          </a:solidFill>
                          <a:latin typeface="Times New Roman"/>
                          <a:ea typeface="Times New Roman"/>
                        </a:rPr>
                        <a:t> ) результатом </a:t>
                      </a:r>
                      <a:r>
                        <a:rPr lang="ru-RU" sz="1100" b="1" dirty="0">
                          <a:solidFill>
                            <a:srgbClr val="000000"/>
                          </a:solidFill>
                          <a:latin typeface="Times New Roman"/>
                          <a:ea typeface="Times New Roman"/>
                        </a:rPr>
                        <a:t>«</a:t>
                      </a:r>
                      <a:r>
                        <a:rPr lang="ru-RU" sz="1100" b="1" dirty="0" err="1">
                          <a:solidFill>
                            <a:srgbClr val="000000"/>
                          </a:solidFill>
                          <a:latin typeface="Times New Roman"/>
                          <a:ea typeface="Times New Roman"/>
                        </a:rPr>
                        <a:t>подуслуги</a:t>
                      </a:r>
                      <a:r>
                        <a:rPr lang="ru-RU" sz="1100" b="1" dirty="0">
                          <a:solidFill>
                            <a:srgbClr val="000000"/>
                          </a:solidFill>
                          <a:latin typeface="Times New Roman"/>
                          <a:ea typeface="Times New Roman"/>
                        </a:rPr>
                        <a:t>» </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a:spcAft>
                          <a:spcPts val="0"/>
                        </a:spcAft>
                      </a:pPr>
                      <a:r>
                        <a:rPr lang="ru-RU" sz="1100" b="1" dirty="0">
                          <a:solidFill>
                            <a:srgbClr val="000000"/>
                          </a:solidFill>
                          <a:latin typeface="Times New Roman"/>
                          <a:ea typeface="Times New Roman"/>
                        </a:rPr>
                        <a:t>Способ получения </a:t>
                      </a:r>
                      <a:r>
                        <a:rPr lang="ru-RU" sz="1100" b="1" dirty="0" smtClean="0">
                          <a:solidFill>
                            <a:srgbClr val="000000"/>
                          </a:solidFill>
                          <a:latin typeface="Times New Roman"/>
                          <a:ea typeface="Times New Roman"/>
                        </a:rPr>
                        <a:t>результата «</a:t>
                      </a:r>
                      <a:r>
                        <a:rPr lang="ru-RU" sz="1100" b="1" dirty="0" err="1" smtClean="0">
                          <a:solidFill>
                            <a:srgbClr val="000000"/>
                          </a:solidFill>
                          <a:latin typeface="Times New Roman"/>
                          <a:ea typeface="Times New Roman"/>
                        </a:rPr>
                        <a:t>подуслуги</a:t>
                      </a:r>
                      <a:r>
                        <a:rPr lang="ru-RU" sz="1100" b="1" dirty="0" smtClean="0">
                          <a:solidFill>
                            <a:srgbClr val="000000"/>
                          </a:solidFill>
                          <a:latin typeface="Times New Roman"/>
                          <a:ea typeface="Times New Roman"/>
                        </a:rPr>
                        <a:t>»</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gridSpan="2">
                  <a:txBody>
                    <a:bodyPr/>
                    <a:lstStyle/>
                    <a:p>
                      <a:pPr algn="ctr">
                        <a:spcAft>
                          <a:spcPts val="0"/>
                        </a:spcAft>
                      </a:pPr>
                      <a:r>
                        <a:rPr lang="ru-RU" sz="1100" b="1" dirty="0">
                          <a:solidFill>
                            <a:srgbClr val="000000"/>
                          </a:solidFill>
                          <a:latin typeface="Times New Roman"/>
                          <a:ea typeface="Times New Roman"/>
                        </a:rPr>
                        <a:t>Срок хранения невостребованных заявителем </a:t>
                      </a:r>
                      <a:r>
                        <a:rPr lang="ru-RU" sz="1100" b="1" dirty="0" smtClean="0">
                          <a:solidFill>
                            <a:srgbClr val="000000"/>
                          </a:solidFill>
                          <a:latin typeface="Times New Roman"/>
                          <a:ea typeface="Times New Roman"/>
                        </a:rPr>
                        <a:t>результатов «</a:t>
                      </a:r>
                      <a:r>
                        <a:rPr lang="ru-RU" sz="1100" b="1" dirty="0" err="1" smtClean="0">
                          <a:solidFill>
                            <a:srgbClr val="000000"/>
                          </a:solidFill>
                          <a:latin typeface="Times New Roman"/>
                          <a:ea typeface="Times New Roman"/>
                        </a:rPr>
                        <a:t>подуслуги</a:t>
                      </a:r>
                      <a:r>
                        <a:rPr lang="ru-RU" sz="1100" b="1" dirty="0" smtClean="0">
                          <a:solidFill>
                            <a:srgbClr val="000000"/>
                          </a:solidFill>
                          <a:latin typeface="Times New Roman"/>
                          <a:ea typeface="Times New Roman"/>
                        </a:rPr>
                        <a:t>»</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ru-RU"/>
                    </a:p>
                  </a:txBody>
                  <a:tcPr/>
                </a:tc>
              </a:tr>
              <a:tr h="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spcAft>
                          <a:spcPts val="0"/>
                        </a:spcAft>
                      </a:pPr>
                      <a:r>
                        <a:rPr lang="ru-RU" sz="1100" b="1" dirty="0">
                          <a:solidFill>
                            <a:srgbClr val="000000"/>
                          </a:solidFill>
                          <a:latin typeface="Times New Roman"/>
                          <a:ea typeface="Times New Roman"/>
                        </a:rPr>
                        <a:t>в органе</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dirty="0">
                          <a:solidFill>
                            <a:srgbClr val="000000"/>
                          </a:solidFill>
                          <a:latin typeface="Times New Roman"/>
                          <a:ea typeface="Times New Roman"/>
                        </a:rPr>
                        <a:t>в МФЦ</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30927">
                <a:tc>
                  <a:txBody>
                    <a:bodyPr/>
                    <a:lstStyle/>
                    <a:p>
                      <a:pPr algn="ctr">
                        <a:spcAft>
                          <a:spcPts val="0"/>
                        </a:spcAft>
                      </a:pPr>
                      <a:r>
                        <a:rPr lang="ru-RU" sz="1100" b="1">
                          <a:latin typeface="Times New Roman"/>
                          <a:ea typeface="Times New Roman"/>
                        </a:rPr>
                        <a:t>1</a:t>
                      </a:r>
                      <a:endParaRPr lang="ru-RU" sz="110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dirty="0">
                          <a:latin typeface="Times New Roman"/>
                          <a:ea typeface="Times New Roman"/>
                        </a:rPr>
                        <a:t>2</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dirty="0">
                          <a:latin typeface="Times New Roman"/>
                          <a:ea typeface="Times New Roman"/>
                        </a:rPr>
                        <a:t>3</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a:latin typeface="Times New Roman"/>
                          <a:ea typeface="Times New Roman"/>
                        </a:rPr>
                        <a:t>4</a:t>
                      </a:r>
                      <a:endParaRPr lang="ru-RU" sz="110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a:latin typeface="Times New Roman"/>
                          <a:ea typeface="Times New Roman"/>
                        </a:rPr>
                        <a:t>5</a:t>
                      </a:r>
                      <a:endParaRPr lang="ru-RU" sz="110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a:latin typeface="Times New Roman"/>
                          <a:ea typeface="Times New Roman"/>
                        </a:rPr>
                        <a:t>6</a:t>
                      </a:r>
                      <a:endParaRPr lang="ru-RU" sz="110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dirty="0">
                          <a:latin typeface="Times New Roman"/>
                          <a:ea typeface="Times New Roman"/>
                        </a:rPr>
                        <a:t>7</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dirty="0">
                          <a:latin typeface="Times New Roman"/>
                          <a:ea typeface="Times New Roman"/>
                        </a:rPr>
                        <a:t>8</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100" b="1" dirty="0">
                          <a:latin typeface="Times New Roman"/>
                          <a:ea typeface="Times New Roman"/>
                        </a:rPr>
                        <a:t>9</a:t>
                      </a:r>
                      <a:endParaRPr lang="ru-RU" sz="1100" dirty="0">
                        <a:latin typeface="Times New Roman"/>
                        <a:ea typeface="Times New Roman"/>
                      </a:endParaRPr>
                    </a:p>
                  </a:txBody>
                  <a:tcPr marL="49261" marR="49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59229">
                <a:tc gridSpan="9">
                  <a:txBody>
                    <a:bodyPr/>
                    <a:lstStyle/>
                    <a:p>
                      <a:pPr algn="ctr">
                        <a:spcAft>
                          <a:spcPts val="0"/>
                        </a:spcAft>
                      </a:pPr>
                      <a:r>
                        <a:rPr lang="ru-RU" sz="1100" b="1" kern="1200" dirty="0" smtClean="0">
                          <a:solidFill>
                            <a:srgbClr val="000000"/>
                          </a:solidFill>
                          <a:latin typeface="Times New Roman"/>
                          <a:ea typeface="Times New Roman"/>
                          <a:cs typeface="+mn-cs"/>
                        </a:rPr>
                        <a:t>1.Предоставление информации о ходе исполнительного производства</a:t>
                      </a:r>
                      <a:endParaRPr lang="ru-RU" sz="1100" b="1" kern="1200" dirty="0">
                        <a:solidFill>
                          <a:srgbClr val="000000"/>
                        </a:solidFill>
                        <a:latin typeface="Times New Roman"/>
                        <a:ea typeface="Times New Roman"/>
                        <a:cs typeface="+mn-cs"/>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274869">
                <a:tc>
                  <a:txBody>
                    <a:bodyPr/>
                    <a:lstStyle/>
                    <a:p>
                      <a:pPr marL="342900" lvl="0" indent="-342900" algn="just">
                        <a:spcAft>
                          <a:spcPts val="0"/>
                        </a:spcAft>
                        <a:buFont typeface="+mj-lt"/>
                        <a:buNone/>
                        <a:tabLst>
                          <a:tab pos="457200" algn="l"/>
                        </a:tabLst>
                      </a:pPr>
                      <a:r>
                        <a:rPr lang="ru-RU" sz="1100" dirty="0" smtClean="0">
                          <a:latin typeface="Times New Roman"/>
                          <a:ea typeface="Times New Roman"/>
                        </a:rPr>
                        <a:t>1</a:t>
                      </a:r>
                      <a:endParaRPr lang="ru-RU" sz="1100" dirty="0">
                        <a:latin typeface="Times New Roman"/>
                        <a:ea typeface="Times New Roman"/>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100" kern="1200" dirty="0" smtClean="0">
                          <a:solidFill>
                            <a:schemeClr val="tx1"/>
                          </a:solidFill>
                          <a:latin typeface="Times New Roman"/>
                          <a:ea typeface="Times New Roman"/>
                          <a:cs typeface="+mn-cs"/>
                        </a:rPr>
                        <a:t>Уведомление с информацией о ходе исполнительного производства</a:t>
                      </a:r>
                      <a:endParaRPr lang="ru-RU" sz="1100" kern="1200" dirty="0">
                        <a:solidFill>
                          <a:schemeClr val="tx1"/>
                        </a:solidFill>
                        <a:latin typeface="Times New Roman"/>
                        <a:ea typeface="Times New Roman"/>
                        <a:cs typeface="+mn-cs"/>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kern="1200" dirty="0" smtClean="0">
                          <a:solidFill>
                            <a:schemeClr val="tx1"/>
                          </a:solidFill>
                          <a:latin typeface="Times New Roman"/>
                          <a:ea typeface="Times New Roman"/>
                          <a:cs typeface="+mn-cs"/>
                        </a:rPr>
                        <a:t>1. Подготавливается с помощью АИС ФССП России в форме электронного документа или на бумажном носителе.</a:t>
                      </a:r>
                    </a:p>
                    <a:p>
                      <a:r>
                        <a:rPr lang="ru-RU" sz="1100" kern="1200" dirty="0" smtClean="0">
                          <a:solidFill>
                            <a:schemeClr val="tx1"/>
                          </a:solidFill>
                          <a:latin typeface="Times New Roman"/>
                          <a:ea typeface="Times New Roman"/>
                          <a:cs typeface="+mn-cs"/>
                        </a:rPr>
                        <a:t>2. Содержит наименование и адрес органа, которым выдан документ - результат предоставления услуги, номер исполнительного производства по которому предоставляются сведения, реквизиты обращения заявителя: Ф.И.О заявителя (его представителя), номер и дату регистрации заявления и сведения об исполнительном производстве.</a:t>
                      </a:r>
                    </a:p>
                    <a:p>
                      <a:r>
                        <a:rPr lang="ru-RU" sz="1100" kern="1200" dirty="0" smtClean="0">
                          <a:solidFill>
                            <a:schemeClr val="tx1"/>
                          </a:solidFill>
                          <a:latin typeface="Times New Roman"/>
                          <a:ea typeface="Times New Roman"/>
                          <a:cs typeface="+mn-cs"/>
                        </a:rPr>
                        <a:t>3. При предоставлении услуги в органе, предоставляющем услугу подписывается должностным лицом, уполномоченным на рассмотрение заявления.</a:t>
                      </a:r>
                    </a:p>
                    <a:p>
                      <a:r>
                        <a:rPr lang="ru-RU" sz="1100" kern="1200" dirty="0" smtClean="0">
                          <a:solidFill>
                            <a:schemeClr val="tx1"/>
                          </a:solidFill>
                          <a:latin typeface="Times New Roman"/>
                          <a:ea typeface="Times New Roman"/>
                          <a:cs typeface="+mn-cs"/>
                        </a:rPr>
                        <a:t>4.При предоставлении услуги в МФЦ подписывается специалистом МФЦ и заверяется с использованием печати МФЦ.</a:t>
                      </a:r>
                    </a:p>
                    <a:p>
                      <a:r>
                        <a:rPr lang="ru-RU" sz="1100" kern="1200" dirty="0" smtClean="0">
                          <a:solidFill>
                            <a:schemeClr val="tx1"/>
                          </a:solidFill>
                          <a:latin typeface="Times New Roman"/>
                          <a:ea typeface="Times New Roman"/>
                          <a:cs typeface="+mn-cs"/>
                        </a:rPr>
                        <a:t>5. …</a:t>
                      </a: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100" dirty="0" smtClean="0">
                          <a:latin typeface="Times New Roman"/>
                          <a:ea typeface="Times New Roman"/>
                        </a:rPr>
                        <a:t>положительный</a:t>
                      </a:r>
                      <a:endParaRPr lang="ru-RU" sz="1100" dirty="0">
                        <a:latin typeface="Times New Roman"/>
                        <a:ea typeface="Times New Roman"/>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algn="l" defTabSz="914400" rtl="0" eaLnBrk="1" latinLnBrk="0" hangingPunct="1">
                        <a:spcAft>
                          <a:spcPts val="0"/>
                        </a:spcAft>
                      </a:pPr>
                      <a:r>
                        <a:rPr lang="ru-RU" sz="1100" kern="1200" dirty="0" smtClean="0">
                          <a:solidFill>
                            <a:schemeClr val="tx1"/>
                          </a:solidFill>
                          <a:latin typeface="Times New Roman"/>
                          <a:ea typeface="Times New Roman"/>
                          <a:cs typeface="+mn-cs"/>
                        </a:rPr>
                        <a:t>Приложение 5</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ru-RU" sz="1100" kern="1200" dirty="0" smtClean="0">
                          <a:solidFill>
                            <a:schemeClr val="tx1"/>
                          </a:solidFill>
                          <a:latin typeface="Times New Roman"/>
                          <a:ea typeface="Times New Roman"/>
                          <a:cs typeface="+mn-cs"/>
                        </a:rPr>
                        <a:t>Приложение 6</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kern="1200" dirty="0" smtClean="0">
                          <a:solidFill>
                            <a:schemeClr val="tx1"/>
                          </a:solidFill>
                          <a:latin typeface="Times New Roman"/>
                          <a:ea typeface="Times New Roman"/>
                          <a:cs typeface="+mn-cs"/>
                        </a:rPr>
                        <a:t>1. В органе, предоставляющем услугу, на бумажном носителе</a:t>
                      </a:r>
                    </a:p>
                    <a:p>
                      <a:r>
                        <a:rPr lang="ru-RU" sz="1100" kern="1200" dirty="0" smtClean="0">
                          <a:solidFill>
                            <a:schemeClr val="tx1"/>
                          </a:solidFill>
                          <a:latin typeface="Times New Roman"/>
                          <a:ea typeface="Times New Roman"/>
                          <a:cs typeface="+mn-cs"/>
                        </a:rPr>
                        <a:t>2. Направление документа, подписанного электронной подписью, на адрес электронной почты</a:t>
                      </a:r>
                    </a:p>
                    <a:p>
                      <a:r>
                        <a:rPr lang="ru-RU" sz="1100" kern="1200" dirty="0" smtClean="0">
                          <a:solidFill>
                            <a:schemeClr val="tx1"/>
                          </a:solidFill>
                          <a:latin typeface="Times New Roman"/>
                          <a:ea typeface="Times New Roman"/>
                          <a:cs typeface="+mn-cs"/>
                        </a:rPr>
                        <a:t>3. Почтовая связь</a:t>
                      </a:r>
                    </a:p>
                    <a:p>
                      <a:r>
                        <a:rPr lang="ru-RU" sz="1100" kern="1200" dirty="0" smtClean="0">
                          <a:solidFill>
                            <a:schemeClr val="tx1"/>
                          </a:solidFill>
                          <a:latin typeface="Times New Roman"/>
                          <a:ea typeface="Times New Roman"/>
                          <a:cs typeface="+mn-cs"/>
                        </a:rPr>
                        <a:t>4. В территориальном органе (отделении органа), предоставляющем услугу, на бумажном носителе</a:t>
                      </a:r>
                    </a:p>
                    <a:p>
                      <a:r>
                        <a:rPr lang="ru-RU" sz="1100" kern="1200" dirty="0" smtClean="0">
                          <a:solidFill>
                            <a:schemeClr val="tx1"/>
                          </a:solidFill>
                          <a:latin typeface="Times New Roman"/>
                          <a:ea typeface="Times New Roman"/>
                          <a:cs typeface="+mn-cs"/>
                        </a:rPr>
                        <a:t>5. В МФЦ в виде документа, содержащего информацию из информационных систем органов, предоставляющих услуги</a:t>
                      </a:r>
                    </a:p>
                    <a:p>
                      <a:r>
                        <a:rPr lang="ru-RU" sz="1100" kern="1200" dirty="0" smtClean="0">
                          <a:solidFill>
                            <a:schemeClr val="tx1"/>
                          </a:solidFill>
                          <a:latin typeface="Times New Roman"/>
                          <a:ea typeface="Times New Roman"/>
                          <a:cs typeface="+mn-cs"/>
                        </a:rPr>
                        <a:t>6. На Едином портале государственных услуг в виде электронного документа</a:t>
                      </a:r>
                      <a:endParaRPr lang="ru-RU" sz="1100" kern="1200" dirty="0">
                        <a:solidFill>
                          <a:schemeClr val="tx1"/>
                        </a:solidFill>
                        <a:latin typeface="Times New Roman"/>
                        <a:ea typeface="Times New Roman"/>
                        <a:cs typeface="+mn-cs"/>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100" dirty="0" smtClean="0">
                          <a:latin typeface="Times New Roman"/>
                          <a:ea typeface="Times New Roman"/>
                        </a:rPr>
                        <a:t>5 Год (-а)/ (лет)</a:t>
                      </a:r>
                      <a:endParaRPr lang="ru-RU" sz="1100" dirty="0">
                        <a:latin typeface="Times New Roman"/>
                        <a:ea typeface="Times New Roman"/>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100" dirty="0" smtClean="0">
                          <a:latin typeface="Times New Roman"/>
                          <a:ea typeface="Times New Roman"/>
                        </a:rPr>
                        <a:t>1 Год(-а)/</a:t>
                      </a:r>
                    </a:p>
                    <a:p>
                      <a:pPr algn="ctr">
                        <a:spcAft>
                          <a:spcPts val="0"/>
                        </a:spcAft>
                      </a:pPr>
                      <a:r>
                        <a:rPr lang="ru-RU" sz="1100" dirty="0" smtClean="0">
                          <a:latin typeface="Times New Roman"/>
                          <a:ea typeface="Times New Roman"/>
                        </a:rPr>
                        <a:t>(лет)</a:t>
                      </a:r>
                      <a:endParaRPr lang="ru-RU" sz="1100" dirty="0">
                        <a:latin typeface="Times New Roman"/>
                        <a:ea typeface="Times New Roman"/>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3001">
                <a:tc>
                  <a:txBody>
                    <a:bodyPr/>
                    <a:lstStyle/>
                    <a:p>
                      <a:pPr marL="342900" lvl="0" indent="-342900" algn="just">
                        <a:spcAft>
                          <a:spcPts val="0"/>
                        </a:spcAft>
                        <a:buFont typeface="+mj-lt"/>
                        <a:buNone/>
                        <a:tabLst>
                          <a:tab pos="457200" algn="l"/>
                        </a:tabLst>
                      </a:pPr>
                      <a:r>
                        <a:rPr lang="ru-RU" sz="1100" dirty="0" smtClean="0">
                          <a:latin typeface="Times New Roman"/>
                          <a:ea typeface="Times New Roman"/>
                        </a:rPr>
                        <a:t>2</a:t>
                      </a:r>
                      <a:endParaRPr lang="ru-RU" sz="1100" dirty="0">
                        <a:latin typeface="Times New Roman"/>
                        <a:ea typeface="Times New Roman"/>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100" kern="1200" dirty="0" smtClean="0">
                          <a:solidFill>
                            <a:schemeClr val="tx1"/>
                          </a:solidFill>
                          <a:latin typeface="Times New Roman"/>
                          <a:ea typeface="Times New Roman"/>
                          <a:cs typeface="+mn-cs"/>
                        </a:rPr>
                        <a:t>Уведомление об отказе в предоставлении государственной услуги</a:t>
                      </a:r>
                      <a:endParaRPr lang="ru-RU" sz="1100" kern="1200" dirty="0">
                        <a:solidFill>
                          <a:schemeClr val="tx1"/>
                        </a:solidFill>
                        <a:latin typeface="Times New Roman"/>
                        <a:ea typeface="Times New Roman"/>
                        <a:cs typeface="+mn-cs"/>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kern="1200" dirty="0" smtClean="0">
                          <a:solidFill>
                            <a:schemeClr val="tx1"/>
                          </a:solidFill>
                          <a:latin typeface="Times New Roman"/>
                          <a:ea typeface="Times New Roman"/>
                          <a:cs typeface="+mn-cs"/>
                        </a:rPr>
                        <a:t>…</a:t>
                      </a:r>
                      <a:endParaRPr lang="ru-RU" sz="1100" kern="1200" dirty="0">
                        <a:solidFill>
                          <a:schemeClr val="tx1"/>
                        </a:solidFill>
                        <a:latin typeface="Times New Roman"/>
                        <a:ea typeface="Times New Roman"/>
                        <a:cs typeface="+mn-cs"/>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100" dirty="0">
                          <a:latin typeface="Times New Roman"/>
                          <a:ea typeface="Times New Roman"/>
                        </a:rPr>
                        <a:t>отрицательный</a:t>
                      </a: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gn="just">
                        <a:spcAft>
                          <a:spcPts val="0"/>
                        </a:spcAft>
                      </a:pPr>
                      <a:r>
                        <a:rPr lang="ru-RU" sz="1100" kern="1200" dirty="0" smtClean="0">
                          <a:solidFill>
                            <a:schemeClr val="tx1"/>
                          </a:solidFill>
                          <a:latin typeface="Times New Roman"/>
                          <a:ea typeface="Times New Roman"/>
                          <a:cs typeface="+mn-cs"/>
                        </a:rPr>
                        <a:t>Приложение 12</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100" kern="1200" dirty="0" smtClean="0">
                          <a:solidFill>
                            <a:schemeClr val="tx1"/>
                          </a:solidFill>
                          <a:latin typeface="Times New Roman"/>
                          <a:ea typeface="Times New Roman"/>
                          <a:cs typeface="+mn-cs"/>
                        </a:rPr>
                        <a:t>Приложение 13</a:t>
                      </a: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100" kern="1200" dirty="0" smtClean="0">
                          <a:solidFill>
                            <a:schemeClr val="tx1"/>
                          </a:solidFill>
                          <a:latin typeface="Times New Roman"/>
                          <a:ea typeface="Times New Roman"/>
                          <a:cs typeface="+mn-cs"/>
                        </a:rPr>
                        <a:t>…</a:t>
                      </a:r>
                      <a:endParaRPr lang="ru-RU" sz="1100" kern="1200" dirty="0">
                        <a:solidFill>
                          <a:schemeClr val="tx1"/>
                        </a:solidFill>
                        <a:latin typeface="Times New Roman"/>
                        <a:ea typeface="Times New Roman"/>
                        <a:cs typeface="+mn-cs"/>
                      </a:endParaRP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100">
                          <a:latin typeface="Times New Roman"/>
                          <a:ea typeface="Times New Roman"/>
                        </a:rPr>
                        <a:t>5 лет</a:t>
                      </a: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100" dirty="0">
                          <a:latin typeface="Times New Roman"/>
                          <a:ea typeface="Times New Roman"/>
                        </a:rPr>
                        <a:t>1 год</a:t>
                      </a:r>
                    </a:p>
                  </a:txBody>
                  <a:tcPr marL="49261" marR="49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ru-RU" dirty="0" smtClean="0"/>
              <a:t>Раздел 6. Результат «</a:t>
            </a:r>
            <a:r>
              <a:rPr lang="ru-RU" dirty="0" err="1" smtClean="0"/>
              <a:t>подуслуги</a:t>
            </a:r>
            <a:r>
              <a:rPr lang="ru-RU" dirty="0" smtClean="0"/>
              <a:t>»</a:t>
            </a:r>
            <a:endParaRPr lang="en-US" dirty="0"/>
          </a:p>
        </p:txBody>
      </p:sp>
      <p:sp>
        <p:nvSpPr>
          <p:cNvPr id="3" name="Text Placeholder 2"/>
          <p:cNvSpPr>
            <a:spLocks noGrp="1"/>
          </p:cNvSpPr>
          <p:nvPr>
            <p:ph type="body" sz="half" idx="2"/>
          </p:nvPr>
        </p:nvSpPr>
        <p:spPr>
          <a:prstGeom prst="rect">
            <a:avLst/>
          </a:prstGeom>
        </p:spPr>
        <p:txBody>
          <a:bodyPr/>
          <a:lstStyle/>
          <a:p>
            <a:r>
              <a:rPr lang="ru-RU" dirty="0" smtClean="0"/>
              <a:t>ОСНОВНЫЕ СОДЕРЖАТЕЛЬНЫЕ ОШИБКИ</a:t>
            </a:r>
            <a:endParaRPr lang="en-US" dirty="0"/>
          </a:p>
        </p:txBody>
      </p:sp>
      <p:sp>
        <p:nvSpPr>
          <p:cNvPr id="4" name="Slide Number Placeholder 3"/>
          <p:cNvSpPr>
            <a:spLocks noGrp="1"/>
          </p:cNvSpPr>
          <p:nvPr>
            <p:ph type="sldNum" sz="quarter" idx="12"/>
          </p:nvPr>
        </p:nvSpPr>
        <p:spPr>
          <a:prstGeom prst="rect">
            <a:avLst/>
          </a:prstGeom>
        </p:spPr>
        <p:txBody>
          <a:bodyPr/>
          <a:lstStyle/>
          <a:p>
            <a:fld id="{C136B7D2-B98C-44FD-8D04-7EC62A564975}" type="slidenum">
              <a:rPr lang="en-US" smtClean="0"/>
              <a:pPr/>
              <a:t>24</a:t>
            </a:fld>
            <a:endParaRPr lang="en-US" dirty="0"/>
          </a:p>
        </p:txBody>
      </p:sp>
      <p:sp>
        <p:nvSpPr>
          <p:cNvPr id="13" name="Arc 12"/>
          <p:cNvSpPr/>
          <p:nvPr/>
        </p:nvSpPr>
        <p:spPr>
          <a:xfrm>
            <a:off x="4289893" y="1923700"/>
            <a:ext cx="3673173" cy="3673173"/>
          </a:xfrm>
          <a:prstGeom prst="arc">
            <a:avLst>
              <a:gd name="adj1" fmla="val 21578092"/>
              <a:gd name="adj2" fmla="val 21526726"/>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endParaRPr lang="en-US" dirty="0"/>
          </a:p>
        </p:txBody>
      </p:sp>
      <p:grpSp>
        <p:nvGrpSpPr>
          <p:cNvPr id="5" name="Group 14"/>
          <p:cNvGrpSpPr/>
          <p:nvPr/>
        </p:nvGrpSpPr>
        <p:grpSpPr>
          <a:xfrm>
            <a:off x="4431561" y="1872740"/>
            <a:ext cx="1027347" cy="1027347"/>
            <a:chOff x="2786183" y="1189182"/>
            <a:chExt cx="921712" cy="921712"/>
          </a:xfrm>
        </p:grpSpPr>
        <p:sp>
          <p:nvSpPr>
            <p:cNvPr id="16" name="Oval 15"/>
            <p:cNvSpPr/>
            <p:nvPr/>
          </p:nvSpPr>
          <p:spPr>
            <a:xfrm>
              <a:off x="2786183" y="1189182"/>
              <a:ext cx="921712" cy="9217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2878354" y="1281353"/>
              <a:ext cx="737370" cy="737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000" b="1" dirty="0" smtClean="0">
                  <a:solidFill>
                    <a:schemeClr val="accent1">
                      <a:lumMod val="50000"/>
                    </a:schemeClr>
                  </a:solidFill>
                </a:rPr>
                <a:t>1</a:t>
              </a:r>
              <a:endParaRPr lang="en-US" sz="3000" b="1" dirty="0">
                <a:solidFill>
                  <a:schemeClr val="accent1">
                    <a:lumMod val="50000"/>
                  </a:schemeClr>
                </a:solidFill>
              </a:endParaRPr>
            </a:p>
          </p:txBody>
        </p:sp>
      </p:grpSp>
      <p:grpSp>
        <p:nvGrpSpPr>
          <p:cNvPr id="6" name="Group 17"/>
          <p:cNvGrpSpPr/>
          <p:nvPr/>
        </p:nvGrpSpPr>
        <p:grpSpPr>
          <a:xfrm>
            <a:off x="6743092" y="1872740"/>
            <a:ext cx="1027347" cy="1027347"/>
            <a:chOff x="2786183" y="1189182"/>
            <a:chExt cx="921712" cy="921712"/>
          </a:xfrm>
        </p:grpSpPr>
        <p:sp>
          <p:nvSpPr>
            <p:cNvPr id="19" name="Oval 18"/>
            <p:cNvSpPr/>
            <p:nvPr/>
          </p:nvSpPr>
          <p:spPr>
            <a:xfrm>
              <a:off x="2786183" y="1189182"/>
              <a:ext cx="921712" cy="92171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2878354" y="1281353"/>
              <a:ext cx="737370" cy="737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000" b="1" dirty="0" smtClean="0">
                  <a:solidFill>
                    <a:schemeClr val="accent2">
                      <a:lumMod val="50000"/>
                    </a:schemeClr>
                  </a:solidFill>
                </a:rPr>
                <a:t>6</a:t>
              </a:r>
              <a:endParaRPr lang="en-US" sz="3000" b="1" dirty="0">
                <a:solidFill>
                  <a:schemeClr val="accent2">
                    <a:lumMod val="50000"/>
                  </a:schemeClr>
                </a:solidFill>
              </a:endParaRPr>
            </a:p>
          </p:txBody>
        </p:sp>
      </p:grpSp>
      <p:grpSp>
        <p:nvGrpSpPr>
          <p:cNvPr id="7" name="Group 20"/>
          <p:cNvGrpSpPr/>
          <p:nvPr/>
        </p:nvGrpSpPr>
        <p:grpSpPr>
          <a:xfrm>
            <a:off x="4431561" y="4701543"/>
            <a:ext cx="1027347" cy="1027347"/>
            <a:chOff x="2786183" y="1189182"/>
            <a:chExt cx="921712" cy="921712"/>
          </a:xfrm>
        </p:grpSpPr>
        <p:sp>
          <p:nvSpPr>
            <p:cNvPr id="22" name="Oval 21"/>
            <p:cNvSpPr/>
            <p:nvPr/>
          </p:nvSpPr>
          <p:spPr>
            <a:xfrm>
              <a:off x="2786183" y="1189182"/>
              <a:ext cx="921712" cy="92171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2878354" y="1281353"/>
              <a:ext cx="737370" cy="737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 23"/>
          <p:cNvGrpSpPr/>
          <p:nvPr/>
        </p:nvGrpSpPr>
        <p:grpSpPr>
          <a:xfrm>
            <a:off x="6743092" y="4701543"/>
            <a:ext cx="1027347" cy="1027347"/>
            <a:chOff x="2786183" y="1189182"/>
            <a:chExt cx="921712" cy="921712"/>
          </a:xfrm>
        </p:grpSpPr>
        <p:sp>
          <p:nvSpPr>
            <p:cNvPr id="25" name="Oval 24"/>
            <p:cNvSpPr/>
            <p:nvPr/>
          </p:nvSpPr>
          <p:spPr>
            <a:xfrm>
              <a:off x="2786183" y="1189182"/>
              <a:ext cx="921712" cy="92171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2878354" y="1281353"/>
              <a:ext cx="737370" cy="737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000" b="1" dirty="0" smtClean="0">
                  <a:solidFill>
                    <a:schemeClr val="accent4">
                      <a:lumMod val="50000"/>
                    </a:schemeClr>
                  </a:solidFill>
                </a:rPr>
                <a:t>4</a:t>
              </a:r>
              <a:endParaRPr lang="en-US" sz="3000" b="1" dirty="0">
                <a:solidFill>
                  <a:schemeClr val="accent4">
                    <a:lumMod val="50000"/>
                  </a:schemeClr>
                </a:solidFill>
              </a:endParaRPr>
            </a:p>
          </p:txBody>
        </p:sp>
      </p:grpSp>
      <p:grpSp>
        <p:nvGrpSpPr>
          <p:cNvPr id="9" name="Group 26"/>
          <p:cNvGrpSpPr/>
          <p:nvPr/>
        </p:nvGrpSpPr>
        <p:grpSpPr>
          <a:xfrm>
            <a:off x="7449393" y="3276093"/>
            <a:ext cx="1027347" cy="1027347"/>
            <a:chOff x="2786183" y="1189182"/>
            <a:chExt cx="921712" cy="921712"/>
          </a:xfrm>
        </p:grpSpPr>
        <p:sp>
          <p:nvSpPr>
            <p:cNvPr id="28" name="Oval 27"/>
            <p:cNvSpPr/>
            <p:nvPr/>
          </p:nvSpPr>
          <p:spPr>
            <a:xfrm>
              <a:off x="2786183" y="1189182"/>
              <a:ext cx="921712" cy="92171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p:cNvSpPr/>
            <p:nvPr/>
          </p:nvSpPr>
          <p:spPr>
            <a:xfrm>
              <a:off x="2878354" y="1281353"/>
              <a:ext cx="737370" cy="737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000" b="1" dirty="0" smtClean="0">
                  <a:solidFill>
                    <a:schemeClr val="accent3">
                      <a:lumMod val="50000"/>
                    </a:schemeClr>
                  </a:solidFill>
                </a:rPr>
                <a:t>5</a:t>
              </a:r>
              <a:endParaRPr lang="en-US" sz="3000" b="1" dirty="0">
                <a:solidFill>
                  <a:schemeClr val="accent3">
                    <a:lumMod val="50000"/>
                  </a:schemeClr>
                </a:solidFill>
              </a:endParaRPr>
            </a:p>
          </p:txBody>
        </p:sp>
      </p:grpSp>
      <p:grpSp>
        <p:nvGrpSpPr>
          <p:cNvPr id="10" name="Group 29"/>
          <p:cNvGrpSpPr/>
          <p:nvPr/>
        </p:nvGrpSpPr>
        <p:grpSpPr>
          <a:xfrm>
            <a:off x="3776220" y="3276093"/>
            <a:ext cx="1027347" cy="1027347"/>
            <a:chOff x="2786183" y="1189182"/>
            <a:chExt cx="921712" cy="921712"/>
          </a:xfrm>
        </p:grpSpPr>
        <p:sp>
          <p:nvSpPr>
            <p:cNvPr id="31" name="Oval 30"/>
            <p:cNvSpPr/>
            <p:nvPr/>
          </p:nvSpPr>
          <p:spPr>
            <a:xfrm>
              <a:off x="2786183" y="1189182"/>
              <a:ext cx="921712" cy="92171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2878354" y="1281353"/>
              <a:ext cx="737370" cy="737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0" name="Rectangle 49"/>
          <p:cNvSpPr/>
          <p:nvPr/>
        </p:nvSpPr>
        <p:spPr>
          <a:xfrm>
            <a:off x="7863840" y="4679685"/>
            <a:ext cx="4328160" cy="1077218"/>
          </a:xfrm>
          <a:prstGeom prst="rect">
            <a:avLst/>
          </a:prstGeom>
        </p:spPr>
        <p:txBody>
          <a:bodyPr wrap="square" lIns="0" tIns="0" rIns="0" bIns="0">
            <a:spAutoFit/>
          </a:bodyPr>
          <a:lstStyle/>
          <a:p>
            <a:r>
              <a:rPr lang="ru-RU" sz="1400" b="1" dirty="0" smtClean="0">
                <a:solidFill>
                  <a:schemeClr val="accent4"/>
                </a:solidFill>
              </a:rPr>
              <a:t>Номера приложений, указанных в разделе не соответствуют номерам, указанным в прилагаемых файлах. Наименования приложений содержат отсылочную норму (например, Приложение 1 к Административному регламенту)</a:t>
            </a:r>
          </a:p>
        </p:txBody>
      </p:sp>
      <p:sp>
        <p:nvSpPr>
          <p:cNvPr id="53" name="Rectangle 52"/>
          <p:cNvSpPr/>
          <p:nvPr/>
        </p:nvSpPr>
        <p:spPr>
          <a:xfrm>
            <a:off x="-26126" y="3249507"/>
            <a:ext cx="3699089" cy="1077218"/>
          </a:xfrm>
          <a:prstGeom prst="rect">
            <a:avLst/>
          </a:prstGeom>
        </p:spPr>
        <p:txBody>
          <a:bodyPr wrap="square" lIns="0" tIns="0" rIns="0" bIns="0">
            <a:spAutoFit/>
          </a:bodyPr>
          <a:lstStyle/>
          <a:p>
            <a:pPr algn="r"/>
            <a:r>
              <a:rPr lang="ru-RU" sz="1400" b="1" dirty="0" smtClean="0">
                <a:solidFill>
                  <a:schemeClr val="accent6"/>
                </a:solidFill>
              </a:rPr>
              <a:t>Отсутствует описание требований </a:t>
            </a:r>
          </a:p>
          <a:p>
            <a:pPr algn="r"/>
            <a:r>
              <a:rPr lang="ru-RU" sz="1400" b="1" dirty="0" smtClean="0">
                <a:solidFill>
                  <a:schemeClr val="accent6"/>
                </a:solidFill>
              </a:rPr>
              <a:t>к форме и (или) содержанию, оформлению документов-результатов,  а также описание требований к их подготовке в электронной форме и (или) в виде копий</a:t>
            </a:r>
          </a:p>
        </p:txBody>
      </p:sp>
      <p:sp>
        <p:nvSpPr>
          <p:cNvPr id="56" name="Rectangle 55"/>
          <p:cNvSpPr/>
          <p:nvPr/>
        </p:nvSpPr>
        <p:spPr>
          <a:xfrm>
            <a:off x="7889965" y="2060808"/>
            <a:ext cx="4236720" cy="646331"/>
          </a:xfrm>
          <a:prstGeom prst="rect">
            <a:avLst/>
          </a:prstGeom>
        </p:spPr>
        <p:txBody>
          <a:bodyPr wrap="square" lIns="0" tIns="0" rIns="0" bIns="0">
            <a:spAutoFit/>
          </a:bodyPr>
          <a:lstStyle/>
          <a:p>
            <a:r>
              <a:rPr lang="ru-RU" sz="1400" b="1" dirty="0" smtClean="0">
                <a:solidFill>
                  <a:schemeClr val="accent2"/>
                </a:solidFill>
              </a:rPr>
              <a:t>Не указан срок хранения </a:t>
            </a:r>
          </a:p>
          <a:p>
            <a:r>
              <a:rPr lang="ru-RU" sz="1400" b="1" dirty="0" smtClean="0">
                <a:solidFill>
                  <a:schemeClr val="accent2"/>
                </a:solidFill>
              </a:rPr>
              <a:t>невостребованных результатов «</a:t>
            </a:r>
            <a:r>
              <a:rPr lang="ru-RU" sz="1400" b="1" dirty="0" err="1" smtClean="0">
                <a:solidFill>
                  <a:schemeClr val="accent2"/>
                </a:solidFill>
              </a:rPr>
              <a:t>подуслуги</a:t>
            </a:r>
            <a:r>
              <a:rPr lang="ru-RU" sz="1400" b="1" dirty="0" smtClean="0">
                <a:solidFill>
                  <a:schemeClr val="accent2"/>
                </a:solidFill>
              </a:rPr>
              <a:t>» </a:t>
            </a:r>
          </a:p>
          <a:p>
            <a:r>
              <a:rPr lang="ru-RU" sz="1400" b="1" dirty="0" smtClean="0">
                <a:solidFill>
                  <a:schemeClr val="accent2"/>
                </a:solidFill>
              </a:rPr>
              <a:t>в органе и в МФЦ</a:t>
            </a:r>
          </a:p>
        </p:txBody>
      </p:sp>
      <p:sp>
        <p:nvSpPr>
          <p:cNvPr id="59" name="Rectangle 58"/>
          <p:cNvSpPr/>
          <p:nvPr/>
        </p:nvSpPr>
        <p:spPr>
          <a:xfrm>
            <a:off x="0" y="1943242"/>
            <a:ext cx="4302761" cy="861774"/>
          </a:xfrm>
          <a:prstGeom prst="rect">
            <a:avLst/>
          </a:prstGeom>
        </p:spPr>
        <p:txBody>
          <a:bodyPr wrap="square" lIns="0" tIns="0" rIns="0" bIns="0">
            <a:spAutoFit/>
          </a:bodyPr>
          <a:lstStyle/>
          <a:p>
            <a:pPr algn="r"/>
            <a:r>
              <a:rPr lang="ru-RU" sz="1400" b="1" dirty="0" smtClean="0">
                <a:solidFill>
                  <a:schemeClr val="accent1"/>
                </a:solidFill>
              </a:rPr>
              <a:t>Наименования документов-результатов </a:t>
            </a:r>
          </a:p>
          <a:p>
            <a:pPr algn="r"/>
            <a:r>
              <a:rPr lang="ru-RU" sz="1400" b="1" dirty="0" smtClean="0">
                <a:solidFill>
                  <a:schemeClr val="accent1"/>
                </a:solidFill>
              </a:rPr>
              <a:t>не являются полными, не полностью </a:t>
            </a:r>
          </a:p>
          <a:p>
            <a:pPr algn="r"/>
            <a:r>
              <a:rPr lang="ru-RU" sz="1400" b="1" dirty="0" smtClean="0">
                <a:solidFill>
                  <a:schemeClr val="accent1"/>
                </a:solidFill>
              </a:rPr>
              <a:t>соответствуют наименованиям, указанным </a:t>
            </a:r>
          </a:p>
          <a:p>
            <a:pPr algn="r"/>
            <a:r>
              <a:rPr lang="ru-RU" sz="1400" b="1" dirty="0" smtClean="0">
                <a:solidFill>
                  <a:schemeClr val="accent1"/>
                </a:solidFill>
              </a:rPr>
              <a:t>в прилагаемых формах и образцах</a:t>
            </a:r>
          </a:p>
        </p:txBody>
      </p:sp>
      <p:sp>
        <p:nvSpPr>
          <p:cNvPr id="62" name="Rectangle 61"/>
          <p:cNvSpPr/>
          <p:nvPr/>
        </p:nvSpPr>
        <p:spPr>
          <a:xfrm>
            <a:off x="-39189" y="4888689"/>
            <a:ext cx="4370741" cy="646331"/>
          </a:xfrm>
          <a:prstGeom prst="rect">
            <a:avLst/>
          </a:prstGeom>
        </p:spPr>
        <p:txBody>
          <a:bodyPr wrap="square" lIns="0" tIns="0" rIns="0" bIns="0">
            <a:spAutoFit/>
          </a:bodyPr>
          <a:lstStyle/>
          <a:p>
            <a:pPr algn="r"/>
            <a:r>
              <a:rPr lang="ru-RU" sz="1400" b="1" dirty="0" smtClean="0">
                <a:solidFill>
                  <a:schemeClr val="accent5"/>
                </a:solidFill>
              </a:rPr>
              <a:t>Отсутствуют приложения с образцами заполнения документов-результатов при наличии приложенных форм документов</a:t>
            </a:r>
            <a:endParaRPr lang="en-US" sz="1400" b="1" dirty="0" smtClean="0">
              <a:solidFill>
                <a:schemeClr val="accent5"/>
              </a:solidFill>
            </a:endParaRPr>
          </a:p>
        </p:txBody>
      </p:sp>
      <p:sp>
        <p:nvSpPr>
          <p:cNvPr id="65" name="Rectangle 64"/>
          <p:cNvSpPr/>
          <p:nvPr/>
        </p:nvSpPr>
        <p:spPr>
          <a:xfrm>
            <a:off x="8607157" y="3353426"/>
            <a:ext cx="3571780" cy="861774"/>
          </a:xfrm>
          <a:prstGeom prst="rect">
            <a:avLst/>
          </a:prstGeom>
        </p:spPr>
        <p:txBody>
          <a:bodyPr wrap="square" lIns="0" tIns="0" rIns="0" bIns="0">
            <a:spAutoFit/>
          </a:bodyPr>
          <a:lstStyle/>
          <a:p>
            <a:r>
              <a:rPr lang="ru-RU" sz="1400" b="1" dirty="0" smtClean="0">
                <a:solidFill>
                  <a:schemeClr val="accent3"/>
                </a:solidFill>
              </a:rPr>
              <a:t>Способы  получения результатов </a:t>
            </a:r>
          </a:p>
          <a:p>
            <a:r>
              <a:rPr lang="ru-RU" sz="1400" b="1" dirty="0" smtClean="0">
                <a:solidFill>
                  <a:schemeClr val="accent3"/>
                </a:solidFill>
              </a:rPr>
              <a:t>«</a:t>
            </a:r>
            <a:r>
              <a:rPr lang="ru-RU" sz="1400" b="1" dirty="0" err="1" smtClean="0">
                <a:solidFill>
                  <a:schemeClr val="accent3"/>
                </a:solidFill>
              </a:rPr>
              <a:t>подуслуг</a:t>
            </a:r>
            <a:r>
              <a:rPr lang="ru-RU" sz="1400" b="1" dirty="0" smtClean="0">
                <a:solidFill>
                  <a:schemeClr val="accent3"/>
                </a:solidFill>
              </a:rPr>
              <a:t>» не соответствуют способам получения результатов «</a:t>
            </a:r>
            <a:r>
              <a:rPr lang="ru-RU" sz="1400" b="1" dirty="0" err="1" smtClean="0">
                <a:solidFill>
                  <a:schemeClr val="accent3"/>
                </a:solidFill>
              </a:rPr>
              <a:t>подуслуг</a:t>
            </a:r>
            <a:r>
              <a:rPr lang="ru-RU" sz="1400" b="1" dirty="0" smtClean="0">
                <a:solidFill>
                  <a:schemeClr val="accent3"/>
                </a:solidFill>
              </a:rPr>
              <a:t>», указанным в разделе 2</a:t>
            </a:r>
          </a:p>
        </p:txBody>
      </p:sp>
      <p:sp>
        <p:nvSpPr>
          <p:cNvPr id="63" name="Freeform 57"/>
          <p:cNvSpPr>
            <a:spLocks noEditPoints="1"/>
          </p:cNvSpPr>
          <p:nvPr/>
        </p:nvSpPr>
        <p:spPr bwMode="auto">
          <a:xfrm>
            <a:off x="5744575" y="3402859"/>
            <a:ext cx="865231" cy="855632"/>
          </a:xfrm>
          <a:custGeom>
            <a:avLst/>
            <a:gdLst/>
            <a:ahLst/>
            <a:cxnLst>
              <a:cxn ang="0">
                <a:pos x="7" y="9"/>
              </a:cxn>
              <a:cxn ang="0">
                <a:pos x="7" y="57"/>
              </a:cxn>
              <a:cxn ang="0">
                <a:pos x="6" y="58"/>
              </a:cxn>
              <a:cxn ang="0">
                <a:pos x="4" y="58"/>
              </a:cxn>
              <a:cxn ang="0">
                <a:pos x="2" y="57"/>
              </a:cxn>
              <a:cxn ang="0">
                <a:pos x="2" y="9"/>
              </a:cxn>
              <a:cxn ang="0">
                <a:pos x="0" y="4"/>
              </a:cxn>
              <a:cxn ang="0">
                <a:pos x="5" y="0"/>
              </a:cxn>
              <a:cxn ang="0">
                <a:pos x="10" y="4"/>
              </a:cxn>
              <a:cxn ang="0">
                <a:pos x="7" y="9"/>
              </a:cxn>
              <a:cxn ang="0">
                <a:pos x="65" y="36"/>
              </a:cxn>
              <a:cxn ang="0">
                <a:pos x="63" y="38"/>
              </a:cxn>
              <a:cxn ang="0">
                <a:pos x="49" y="43"/>
              </a:cxn>
              <a:cxn ang="0">
                <a:pos x="31" y="37"/>
              </a:cxn>
              <a:cxn ang="0">
                <a:pos x="13" y="43"/>
              </a:cxn>
              <a:cxn ang="0">
                <a:pos x="12" y="43"/>
              </a:cxn>
              <a:cxn ang="0">
                <a:pos x="10" y="41"/>
              </a:cxn>
              <a:cxn ang="0">
                <a:pos x="10" y="13"/>
              </a:cxn>
              <a:cxn ang="0">
                <a:pos x="11" y="11"/>
              </a:cxn>
              <a:cxn ang="0">
                <a:pos x="14" y="9"/>
              </a:cxn>
              <a:cxn ang="0">
                <a:pos x="30" y="4"/>
              </a:cxn>
              <a:cxn ang="0">
                <a:pos x="46" y="9"/>
              </a:cxn>
              <a:cxn ang="0">
                <a:pos x="49" y="10"/>
              </a:cxn>
              <a:cxn ang="0">
                <a:pos x="63" y="4"/>
              </a:cxn>
              <a:cxn ang="0">
                <a:pos x="65" y="7"/>
              </a:cxn>
              <a:cxn ang="0">
                <a:pos x="65" y="36"/>
              </a:cxn>
            </a:cxnLst>
            <a:rect l="0" t="0" r="r" b="b"/>
            <a:pathLst>
              <a:path w="65" h="58">
                <a:moveTo>
                  <a:pt x="7" y="9"/>
                </a:moveTo>
                <a:cubicBezTo>
                  <a:pt x="7" y="57"/>
                  <a:pt x="7" y="57"/>
                  <a:pt x="7" y="57"/>
                </a:cubicBezTo>
                <a:cubicBezTo>
                  <a:pt x="7" y="57"/>
                  <a:pt x="7" y="58"/>
                  <a:pt x="6" y="58"/>
                </a:cubicBezTo>
                <a:cubicBezTo>
                  <a:pt x="4" y="58"/>
                  <a:pt x="4" y="58"/>
                  <a:pt x="4" y="58"/>
                </a:cubicBezTo>
                <a:cubicBezTo>
                  <a:pt x="3" y="58"/>
                  <a:pt x="2" y="57"/>
                  <a:pt x="2" y="57"/>
                </a:cubicBezTo>
                <a:cubicBezTo>
                  <a:pt x="2" y="9"/>
                  <a:pt x="2" y="9"/>
                  <a:pt x="2" y="9"/>
                </a:cubicBezTo>
                <a:cubicBezTo>
                  <a:pt x="1" y="8"/>
                  <a:pt x="0" y="6"/>
                  <a:pt x="0" y="4"/>
                </a:cubicBezTo>
                <a:cubicBezTo>
                  <a:pt x="0" y="2"/>
                  <a:pt x="2" y="0"/>
                  <a:pt x="5" y="0"/>
                </a:cubicBezTo>
                <a:cubicBezTo>
                  <a:pt x="7" y="0"/>
                  <a:pt x="10" y="2"/>
                  <a:pt x="10" y="4"/>
                </a:cubicBezTo>
                <a:cubicBezTo>
                  <a:pt x="10" y="6"/>
                  <a:pt x="9" y="8"/>
                  <a:pt x="7" y="9"/>
                </a:cubicBezTo>
                <a:close/>
                <a:moveTo>
                  <a:pt x="65" y="36"/>
                </a:moveTo>
                <a:cubicBezTo>
                  <a:pt x="65" y="37"/>
                  <a:pt x="65" y="38"/>
                  <a:pt x="63" y="38"/>
                </a:cubicBezTo>
                <a:cubicBezTo>
                  <a:pt x="59" y="41"/>
                  <a:pt x="54" y="43"/>
                  <a:pt x="49" y="43"/>
                </a:cubicBezTo>
                <a:cubicBezTo>
                  <a:pt x="43" y="43"/>
                  <a:pt x="39" y="37"/>
                  <a:pt x="31" y="37"/>
                </a:cubicBezTo>
                <a:cubicBezTo>
                  <a:pt x="25" y="37"/>
                  <a:pt x="19" y="40"/>
                  <a:pt x="13" y="43"/>
                </a:cubicBezTo>
                <a:cubicBezTo>
                  <a:pt x="13" y="43"/>
                  <a:pt x="12" y="43"/>
                  <a:pt x="12" y="43"/>
                </a:cubicBezTo>
                <a:cubicBezTo>
                  <a:pt x="11" y="43"/>
                  <a:pt x="10" y="42"/>
                  <a:pt x="10" y="41"/>
                </a:cubicBezTo>
                <a:cubicBezTo>
                  <a:pt x="10" y="13"/>
                  <a:pt x="10" y="13"/>
                  <a:pt x="10" y="13"/>
                </a:cubicBezTo>
                <a:cubicBezTo>
                  <a:pt x="10" y="12"/>
                  <a:pt x="10" y="11"/>
                  <a:pt x="11" y="11"/>
                </a:cubicBezTo>
                <a:cubicBezTo>
                  <a:pt x="12" y="10"/>
                  <a:pt x="13" y="9"/>
                  <a:pt x="14" y="9"/>
                </a:cubicBezTo>
                <a:cubicBezTo>
                  <a:pt x="19" y="7"/>
                  <a:pt x="24" y="4"/>
                  <a:pt x="30" y="4"/>
                </a:cubicBezTo>
                <a:cubicBezTo>
                  <a:pt x="36" y="4"/>
                  <a:pt x="40" y="6"/>
                  <a:pt x="46" y="9"/>
                </a:cubicBezTo>
                <a:cubicBezTo>
                  <a:pt x="47" y="9"/>
                  <a:pt x="48" y="10"/>
                  <a:pt x="49" y="10"/>
                </a:cubicBezTo>
                <a:cubicBezTo>
                  <a:pt x="55" y="10"/>
                  <a:pt x="61" y="4"/>
                  <a:pt x="63" y="4"/>
                </a:cubicBezTo>
                <a:cubicBezTo>
                  <a:pt x="64" y="4"/>
                  <a:pt x="65" y="6"/>
                  <a:pt x="65" y="7"/>
                </a:cubicBezTo>
                <a:lnTo>
                  <a:pt x="65" y="36"/>
                </a:lnTo>
                <a:close/>
              </a:path>
            </a:pathLst>
          </a:custGeom>
          <a:solidFill>
            <a:srgbClr val="002060"/>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Oval 16"/>
          <p:cNvSpPr/>
          <p:nvPr/>
        </p:nvSpPr>
        <p:spPr>
          <a:xfrm>
            <a:off x="3876798" y="3368845"/>
            <a:ext cx="821878" cy="8218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000" b="1" dirty="0" smtClean="0">
                <a:solidFill>
                  <a:schemeClr val="accent6">
                    <a:lumMod val="50000"/>
                  </a:schemeClr>
                </a:solidFill>
              </a:rPr>
              <a:t>2</a:t>
            </a:r>
            <a:endParaRPr lang="en-US" sz="3000" b="1" dirty="0">
              <a:solidFill>
                <a:schemeClr val="accent6">
                  <a:lumMod val="50000"/>
                </a:schemeClr>
              </a:solidFill>
            </a:endParaRPr>
          </a:p>
        </p:txBody>
      </p:sp>
      <p:sp>
        <p:nvSpPr>
          <p:cNvPr id="67" name="Oval 16"/>
          <p:cNvSpPr/>
          <p:nvPr/>
        </p:nvSpPr>
        <p:spPr>
          <a:xfrm>
            <a:off x="4529941" y="4818823"/>
            <a:ext cx="821878" cy="8218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000" b="1" dirty="0" smtClean="0">
                <a:solidFill>
                  <a:schemeClr val="accent5">
                    <a:lumMod val="50000"/>
                  </a:schemeClr>
                </a:solidFill>
              </a:rPr>
              <a:t>3</a:t>
            </a:r>
            <a:endParaRPr lang="en-US" sz="3000" b="1" dirty="0">
              <a:solidFill>
                <a:schemeClr val="accent5">
                  <a:lumMod val="50000"/>
                </a:schemeClr>
              </a:solidFill>
            </a:endParaRPr>
          </a:p>
        </p:txBody>
      </p:sp>
    </p:spTree>
  </p:cSld>
  <p:clrMapOvr>
    <a:masterClrMapping/>
  </p:clrMapOvr>
  <p:transition>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Прямая соединительная линия 27"/>
          <p:cNvCxnSpPr/>
          <p:nvPr/>
        </p:nvCxnSpPr>
        <p:spPr>
          <a:xfrm rot="5400000">
            <a:off x="5843781" y="1792142"/>
            <a:ext cx="504437" cy="0"/>
          </a:xfrm>
          <a:prstGeom prst="line">
            <a:avLst/>
          </a:prstGeom>
          <a:ln w="28575">
            <a:solidFill>
              <a:schemeClr val="tx2"/>
            </a:solidFill>
          </a:ln>
        </p:spPr>
        <p:style>
          <a:lnRef idx="3">
            <a:schemeClr val="accent1"/>
          </a:lnRef>
          <a:fillRef idx="0">
            <a:schemeClr val="accent1"/>
          </a:fillRef>
          <a:effectRef idx="2">
            <a:schemeClr val="accent1"/>
          </a:effectRef>
          <a:fontRef idx="minor">
            <a:schemeClr val="tx1"/>
          </a:fontRef>
        </p:style>
      </p:cxnSp>
      <p:cxnSp>
        <p:nvCxnSpPr>
          <p:cNvPr id="29" name="Прямая соединительная линия 28"/>
          <p:cNvCxnSpPr/>
          <p:nvPr/>
        </p:nvCxnSpPr>
        <p:spPr>
          <a:xfrm flipV="1">
            <a:off x="451663" y="2060689"/>
            <a:ext cx="11288673" cy="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sp>
        <p:nvSpPr>
          <p:cNvPr id="9" name="Стрелка вниз 8"/>
          <p:cNvSpPr/>
          <p:nvPr/>
        </p:nvSpPr>
        <p:spPr>
          <a:xfrm>
            <a:off x="6825171" y="1214935"/>
            <a:ext cx="4786969" cy="5356610"/>
          </a:xfrm>
          <a:prstGeom prst="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560670" y="1255053"/>
            <a:ext cx="4786969" cy="5316491"/>
          </a:xfrm>
          <a:prstGeom prst="downArrow">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Заголовок 1"/>
          <p:cNvSpPr txBox="1">
            <a:spLocks/>
          </p:cNvSpPr>
          <p:nvPr/>
        </p:nvSpPr>
        <p:spPr>
          <a:xfrm>
            <a:off x="1" y="0"/>
            <a:ext cx="11982203"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7</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Технологические процессы предоставления  «</a:t>
            </a:r>
            <a:r>
              <a:rPr lang="ru-RU" sz="2200" b="1" cap="all" dirty="0" err="1" smtClean="0">
                <a:solidFill>
                  <a:schemeClr val="tx2"/>
                </a:solidFill>
                <a:latin typeface="+mj-lt"/>
                <a:ea typeface="+mj-ea"/>
                <a:cs typeface="+mj-cs"/>
              </a:rPr>
              <a:t>подуслуги</a:t>
            </a:r>
            <a:r>
              <a:rPr lang="ru-RU" sz="2200" b="1" cap="all" dirty="0" smtClean="0">
                <a:solidFill>
                  <a:schemeClr val="tx2"/>
                </a:solidFill>
                <a:latin typeface="+mj-lt"/>
                <a:ea typeface="+mj-ea"/>
                <a:cs typeface="+mj-cs"/>
              </a:rPr>
              <a:t>»</a:t>
            </a:r>
            <a:endParaRPr lang="ru-RU" sz="2200" b="1" cap="all" dirty="0">
              <a:solidFill>
                <a:schemeClr val="tx2"/>
              </a:solidFill>
              <a:latin typeface="+mj-lt"/>
              <a:ea typeface="+mj-ea"/>
              <a:cs typeface="+mj-cs"/>
            </a:endParaRPr>
          </a:p>
        </p:txBody>
      </p:sp>
      <p:sp>
        <p:nvSpPr>
          <p:cNvPr id="10" name="Скругленный прямоугольник 9"/>
          <p:cNvSpPr/>
          <p:nvPr/>
        </p:nvSpPr>
        <p:spPr>
          <a:xfrm>
            <a:off x="737452" y="1735823"/>
            <a:ext cx="5001311" cy="55043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400" dirty="0" smtClean="0">
                <a:solidFill>
                  <a:schemeClr val="tx2">
                    <a:lumMod val="50000"/>
                  </a:schemeClr>
                </a:solidFill>
              </a:rPr>
              <a:t>Способов </a:t>
            </a:r>
            <a:r>
              <a:rPr lang="ru-RU" sz="1400" b="1" dirty="0" smtClean="0">
                <a:solidFill>
                  <a:schemeClr val="tx2">
                    <a:lumMod val="50000"/>
                  </a:schemeClr>
                </a:solidFill>
              </a:rPr>
              <a:t>обращения за получением </a:t>
            </a:r>
            <a:r>
              <a:rPr lang="ru-RU" sz="1400" dirty="0" smtClean="0">
                <a:solidFill>
                  <a:schemeClr val="tx2">
                    <a:lumMod val="50000"/>
                  </a:schemeClr>
                </a:solidFill>
              </a:rPr>
              <a:t>«</a:t>
            </a:r>
            <a:r>
              <a:rPr lang="ru-RU" sz="1400" dirty="0" err="1" smtClean="0">
                <a:solidFill>
                  <a:schemeClr val="tx2">
                    <a:lumMod val="50000"/>
                  </a:schemeClr>
                </a:solidFill>
              </a:rPr>
              <a:t>подуслуги</a:t>
            </a:r>
            <a:r>
              <a:rPr lang="ru-RU" sz="1400" dirty="0" smtClean="0">
                <a:solidFill>
                  <a:schemeClr val="tx2">
                    <a:lumMod val="50000"/>
                  </a:schemeClr>
                </a:solidFill>
              </a:rPr>
              <a:t>»</a:t>
            </a:r>
          </a:p>
          <a:p>
            <a:pPr algn="ctr"/>
            <a:r>
              <a:rPr lang="ru-RU" sz="1400" dirty="0" smtClean="0">
                <a:solidFill>
                  <a:schemeClr val="tx2">
                    <a:lumMod val="50000"/>
                  </a:schemeClr>
                </a:solidFill>
              </a:rPr>
              <a:t>(</a:t>
            </a:r>
            <a:r>
              <a:rPr lang="ru-RU" sz="1400" i="1" dirty="0" smtClean="0">
                <a:solidFill>
                  <a:schemeClr val="tx2">
                    <a:lumMod val="50000"/>
                  </a:schemeClr>
                </a:solidFill>
              </a:rPr>
              <a:t>пп.7 п.5.3 Методических рекомендаций)</a:t>
            </a:r>
            <a:endParaRPr lang="ru-RU" sz="1400" dirty="0">
              <a:solidFill>
                <a:schemeClr val="tx2">
                  <a:lumMod val="50000"/>
                </a:schemeClr>
              </a:solidFill>
            </a:endParaRPr>
          </a:p>
        </p:txBody>
      </p:sp>
      <p:sp>
        <p:nvSpPr>
          <p:cNvPr id="11" name="Скругленный прямоугольник 10"/>
          <p:cNvSpPr/>
          <p:nvPr/>
        </p:nvSpPr>
        <p:spPr>
          <a:xfrm>
            <a:off x="6453236" y="1741945"/>
            <a:ext cx="5001311" cy="54431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2">
                    <a:lumMod val="50000"/>
                  </a:schemeClr>
                </a:solidFill>
              </a:rPr>
              <a:t>Способов  </a:t>
            </a:r>
            <a:r>
              <a:rPr lang="ru-RU" sz="1600" b="1" dirty="0" smtClean="0">
                <a:solidFill>
                  <a:schemeClr val="tx2">
                    <a:lumMod val="50000"/>
                  </a:schemeClr>
                </a:solidFill>
              </a:rPr>
              <a:t>получения результатов</a:t>
            </a:r>
            <a:r>
              <a:rPr lang="ru-RU" sz="1600" dirty="0" smtClean="0">
                <a:solidFill>
                  <a:schemeClr val="tx2">
                    <a:lumMod val="50000"/>
                  </a:schemeClr>
                </a:solidFill>
              </a:rPr>
              <a:t> «</a:t>
            </a:r>
            <a:r>
              <a:rPr lang="ru-RU" sz="1600" dirty="0" err="1" smtClean="0">
                <a:solidFill>
                  <a:schemeClr val="tx2">
                    <a:lumMod val="50000"/>
                  </a:schemeClr>
                </a:solidFill>
              </a:rPr>
              <a:t>подуслуги</a:t>
            </a:r>
            <a:r>
              <a:rPr lang="ru-RU" sz="1600" dirty="0" smtClean="0">
                <a:solidFill>
                  <a:schemeClr val="tx2">
                    <a:lumMod val="50000"/>
                  </a:schemeClr>
                </a:solidFill>
              </a:rPr>
              <a:t>»</a:t>
            </a:r>
          </a:p>
          <a:p>
            <a:pPr algn="ctr"/>
            <a:r>
              <a:rPr lang="ru-RU" sz="1400" dirty="0" smtClean="0">
                <a:solidFill>
                  <a:schemeClr val="tx2">
                    <a:lumMod val="50000"/>
                  </a:schemeClr>
                </a:solidFill>
              </a:rPr>
              <a:t>(</a:t>
            </a:r>
            <a:r>
              <a:rPr lang="ru-RU" sz="1400" i="1" dirty="0" smtClean="0">
                <a:solidFill>
                  <a:schemeClr val="tx2">
                    <a:lumMod val="50000"/>
                  </a:schemeClr>
                </a:solidFill>
              </a:rPr>
              <a:t>пп.8 п.5.3 Методических рекомендаций)</a:t>
            </a:r>
            <a:endParaRPr lang="ru-RU" sz="1400" dirty="0" smtClean="0">
              <a:solidFill>
                <a:schemeClr val="tx2">
                  <a:lumMod val="50000"/>
                </a:schemeClr>
              </a:solidFill>
            </a:endParaRPr>
          </a:p>
        </p:txBody>
      </p:sp>
      <p:cxnSp>
        <p:nvCxnSpPr>
          <p:cNvPr id="13" name="Прямая соединительная линия 12"/>
          <p:cNvCxnSpPr/>
          <p:nvPr/>
        </p:nvCxnSpPr>
        <p:spPr>
          <a:xfrm rot="5400000">
            <a:off x="2557869" y="1037319"/>
            <a:ext cx="785635" cy="4"/>
          </a:xfrm>
          <a:prstGeom prst="line">
            <a:avLst/>
          </a:prstGeom>
          <a:ln w="28575">
            <a:solidFill>
              <a:schemeClr val="tx2"/>
            </a:solidFill>
          </a:ln>
        </p:spPr>
        <p:style>
          <a:lnRef idx="3">
            <a:schemeClr val="accent1"/>
          </a:lnRef>
          <a:fillRef idx="0">
            <a:schemeClr val="accent1"/>
          </a:fillRef>
          <a:effectRef idx="2">
            <a:schemeClr val="accent1"/>
          </a:effectRef>
          <a:fontRef idx="minor">
            <a:schemeClr val="tx1"/>
          </a:fontRef>
        </p:style>
      </p:cxnSp>
      <p:cxnSp>
        <p:nvCxnSpPr>
          <p:cNvPr id="16" name="Прямая соединительная линия 15"/>
          <p:cNvCxnSpPr/>
          <p:nvPr/>
        </p:nvCxnSpPr>
        <p:spPr>
          <a:xfrm rot="5400000">
            <a:off x="8835431" y="1037319"/>
            <a:ext cx="785635" cy="4"/>
          </a:xfrm>
          <a:prstGeom prst="line">
            <a:avLst/>
          </a:prstGeom>
          <a:ln w="28575">
            <a:solidFill>
              <a:schemeClr val="tx2"/>
            </a:solidFill>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a:off x="2939254" y="1437077"/>
            <a:ext cx="6287362" cy="0"/>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sp>
        <p:nvSpPr>
          <p:cNvPr id="25" name="Прямоугольник 24"/>
          <p:cNvSpPr/>
          <p:nvPr/>
        </p:nvSpPr>
        <p:spPr>
          <a:xfrm>
            <a:off x="3309555" y="1261176"/>
            <a:ext cx="5358548" cy="357107"/>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i="1" dirty="0" smtClean="0">
                <a:solidFill>
                  <a:schemeClr val="tx2">
                    <a:lumMod val="50000"/>
                  </a:schemeClr>
                </a:solidFill>
              </a:rPr>
              <a:t>Административные процедуры указываются в зависимости от:</a:t>
            </a:r>
            <a:endParaRPr lang="ru-RU" sz="1400" i="1" dirty="0">
              <a:solidFill>
                <a:schemeClr val="tx2">
                  <a:lumMod val="50000"/>
                </a:schemeClr>
              </a:solidFill>
            </a:endParaRPr>
          </a:p>
        </p:txBody>
      </p:sp>
      <p:sp>
        <p:nvSpPr>
          <p:cNvPr id="5" name="Скругленный прямоугольник 4"/>
          <p:cNvSpPr/>
          <p:nvPr/>
        </p:nvSpPr>
        <p:spPr>
          <a:xfrm>
            <a:off x="737452" y="572142"/>
            <a:ext cx="5001311" cy="5834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600" b="1" dirty="0" smtClean="0">
                <a:solidFill>
                  <a:schemeClr val="tx2">
                    <a:lumMod val="50000"/>
                  </a:schemeClr>
                </a:solidFill>
              </a:rPr>
              <a:t>Прием и регистрация документов, необходимых для предоставления услуги</a:t>
            </a:r>
            <a:endParaRPr lang="ru-RU" sz="1600" b="1" dirty="0">
              <a:solidFill>
                <a:schemeClr val="tx2">
                  <a:lumMod val="50000"/>
                </a:schemeClr>
              </a:solidFill>
            </a:endParaRPr>
          </a:p>
        </p:txBody>
      </p:sp>
      <p:sp>
        <p:nvSpPr>
          <p:cNvPr id="8" name="Скругленный прямоугольник 7"/>
          <p:cNvSpPr/>
          <p:nvPr/>
        </p:nvSpPr>
        <p:spPr>
          <a:xfrm>
            <a:off x="6381789" y="572141"/>
            <a:ext cx="5001311" cy="57137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2">
                    <a:lumMod val="50000"/>
                  </a:schemeClr>
                </a:solidFill>
              </a:rPr>
              <a:t>Выдача документа, являющегося результатом предоставления услуги</a:t>
            </a:r>
          </a:p>
        </p:txBody>
      </p:sp>
      <p:sp>
        <p:nvSpPr>
          <p:cNvPr id="30" name="Прямоугольник 29"/>
          <p:cNvSpPr/>
          <p:nvPr/>
        </p:nvSpPr>
        <p:spPr>
          <a:xfrm>
            <a:off x="1023241" y="2413712"/>
            <a:ext cx="4929864" cy="575456"/>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Прием и регистрация документов, необходимых для предоставления услуги  </a:t>
            </a:r>
            <a:r>
              <a:rPr lang="ru-RU" sz="1300" b="1" dirty="0" smtClean="0">
                <a:solidFill>
                  <a:srgbClr val="FF0000"/>
                </a:solidFill>
              </a:rPr>
              <a:t>(при личном обращении в МФЦ)</a:t>
            </a:r>
            <a:endParaRPr lang="ru-RU" sz="1300" b="1" dirty="0">
              <a:solidFill>
                <a:srgbClr val="FF0000"/>
              </a:solidFill>
            </a:endParaRPr>
          </a:p>
        </p:txBody>
      </p:sp>
      <p:sp>
        <p:nvSpPr>
          <p:cNvPr id="31" name="Прямоугольник 30"/>
          <p:cNvSpPr/>
          <p:nvPr/>
        </p:nvSpPr>
        <p:spPr>
          <a:xfrm>
            <a:off x="1023241" y="3066711"/>
            <a:ext cx="4929864" cy="565250"/>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Прием и регистрация документов, необходимых для предоставления услуги  </a:t>
            </a:r>
            <a:r>
              <a:rPr lang="ru-RU" sz="1300" dirty="0" smtClean="0">
                <a:solidFill>
                  <a:srgbClr val="FF0000"/>
                </a:solidFill>
              </a:rPr>
              <a:t>(при личном обращении в орган, предоставляющий услугу)</a:t>
            </a:r>
            <a:endParaRPr lang="ru-RU" sz="1300" dirty="0">
              <a:solidFill>
                <a:srgbClr val="FF0000"/>
              </a:solidFill>
            </a:endParaRPr>
          </a:p>
        </p:txBody>
      </p:sp>
      <p:sp>
        <p:nvSpPr>
          <p:cNvPr id="32" name="Прямоугольник 31"/>
          <p:cNvSpPr/>
          <p:nvPr/>
        </p:nvSpPr>
        <p:spPr>
          <a:xfrm>
            <a:off x="1023241" y="3703382"/>
            <a:ext cx="4929864" cy="571372"/>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Прием и регистрация документов, необходимых для предоставления  услуги </a:t>
            </a:r>
            <a:r>
              <a:rPr lang="ru-RU" sz="1300" dirty="0" smtClean="0">
                <a:solidFill>
                  <a:srgbClr val="FF0000"/>
                </a:solidFill>
              </a:rPr>
              <a:t>(при </a:t>
            </a:r>
            <a:r>
              <a:rPr lang="en-US" sz="1300" dirty="0" smtClean="0">
                <a:solidFill>
                  <a:srgbClr val="FF0000"/>
                </a:solidFill>
              </a:rPr>
              <a:t> </a:t>
            </a:r>
            <a:r>
              <a:rPr lang="ru-RU" sz="1300" smtClean="0">
                <a:solidFill>
                  <a:srgbClr val="FF0000"/>
                </a:solidFill>
              </a:rPr>
              <a:t>личном обращении </a:t>
            </a:r>
            <a:r>
              <a:rPr lang="ru-RU" sz="1300" dirty="0" smtClean="0">
                <a:solidFill>
                  <a:srgbClr val="FF0000"/>
                </a:solidFill>
              </a:rPr>
              <a:t>в МФЦ </a:t>
            </a:r>
            <a:r>
              <a:rPr lang="ru-RU" sz="1300" b="1" dirty="0" smtClean="0">
                <a:solidFill>
                  <a:srgbClr val="FF0000"/>
                </a:solidFill>
              </a:rPr>
              <a:t>или </a:t>
            </a:r>
            <a:r>
              <a:rPr lang="ru-RU" sz="1300" dirty="0" smtClean="0">
                <a:solidFill>
                  <a:srgbClr val="FF0000"/>
                </a:solidFill>
              </a:rPr>
              <a:t>орган, предоставляющий услугу)</a:t>
            </a:r>
            <a:endParaRPr lang="ru-RU" sz="1300" dirty="0">
              <a:solidFill>
                <a:srgbClr val="FF0000"/>
              </a:solidFill>
            </a:endParaRPr>
          </a:p>
        </p:txBody>
      </p:sp>
      <p:sp>
        <p:nvSpPr>
          <p:cNvPr id="33" name="Прямоугольник 32"/>
          <p:cNvSpPr/>
          <p:nvPr/>
        </p:nvSpPr>
        <p:spPr>
          <a:xfrm>
            <a:off x="1023241" y="4346175"/>
            <a:ext cx="4929864" cy="571372"/>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Прием и регистрация документов, необходимых для предоставления услуги </a:t>
            </a:r>
            <a:r>
              <a:rPr lang="ru-RU" sz="1300" dirty="0" smtClean="0">
                <a:solidFill>
                  <a:srgbClr val="FF0000"/>
                </a:solidFill>
              </a:rPr>
              <a:t>(при обращении через Единый портал государственных услуг)</a:t>
            </a:r>
            <a:endParaRPr lang="ru-RU" sz="1300" dirty="0">
              <a:solidFill>
                <a:srgbClr val="FF0000"/>
              </a:solidFill>
            </a:endParaRPr>
          </a:p>
        </p:txBody>
      </p:sp>
      <p:sp>
        <p:nvSpPr>
          <p:cNvPr id="38" name="Прямоугольник 37"/>
          <p:cNvSpPr/>
          <p:nvPr/>
        </p:nvSpPr>
        <p:spPr>
          <a:xfrm>
            <a:off x="1023241" y="4988969"/>
            <a:ext cx="4929864" cy="571372"/>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Прием и регистрация документов, необходимых для предоставления услуги </a:t>
            </a:r>
            <a:r>
              <a:rPr lang="ru-RU" sz="1300" dirty="0" smtClean="0">
                <a:solidFill>
                  <a:srgbClr val="FF0000"/>
                </a:solidFill>
              </a:rPr>
              <a:t>(при обращении через официальный сайт органа, предоставляющего услугу)</a:t>
            </a:r>
            <a:endParaRPr lang="ru-RU" sz="1300" dirty="0">
              <a:solidFill>
                <a:srgbClr val="FF0000"/>
              </a:solidFill>
            </a:endParaRPr>
          </a:p>
        </p:txBody>
      </p:sp>
      <p:sp>
        <p:nvSpPr>
          <p:cNvPr id="39" name="Прямоугольник 38"/>
          <p:cNvSpPr/>
          <p:nvPr/>
        </p:nvSpPr>
        <p:spPr>
          <a:xfrm>
            <a:off x="1023241" y="5631762"/>
            <a:ext cx="4929864" cy="571372"/>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Прием и регистрация документов, необходимых для предоставления услуги </a:t>
            </a:r>
            <a:r>
              <a:rPr lang="ru-RU" sz="1300" dirty="0" smtClean="0">
                <a:solidFill>
                  <a:srgbClr val="FF0000"/>
                </a:solidFill>
              </a:rPr>
              <a:t>(при обращении посредством почтовой связи)</a:t>
            </a:r>
            <a:endParaRPr lang="ru-RU" sz="1300" dirty="0">
              <a:solidFill>
                <a:srgbClr val="FF0000"/>
              </a:solidFill>
            </a:endParaRPr>
          </a:p>
        </p:txBody>
      </p:sp>
      <p:cxnSp>
        <p:nvCxnSpPr>
          <p:cNvPr id="44" name="Прямая соединительная линия 43"/>
          <p:cNvCxnSpPr/>
          <p:nvPr/>
        </p:nvCxnSpPr>
        <p:spPr>
          <a:xfrm rot="5400000">
            <a:off x="-1476717" y="3989068"/>
            <a:ext cx="3856759" cy="0"/>
          </a:xfrm>
          <a:prstGeom prst="line">
            <a:avLst/>
          </a:prstGeom>
          <a:ln w="28575">
            <a:solidFill>
              <a:schemeClr val="tx2"/>
            </a:solidFill>
          </a:ln>
        </p:spPr>
        <p:style>
          <a:lnRef idx="3">
            <a:schemeClr val="accent1"/>
          </a:lnRef>
          <a:fillRef idx="0">
            <a:schemeClr val="accent1"/>
          </a:fillRef>
          <a:effectRef idx="2">
            <a:schemeClr val="accent1"/>
          </a:effectRef>
          <a:fontRef idx="minor">
            <a:schemeClr val="tx1"/>
          </a:fontRef>
        </p:style>
      </p:cxnSp>
      <p:cxnSp>
        <p:nvCxnSpPr>
          <p:cNvPr id="46" name="Прямая соединительная линия 45"/>
          <p:cNvCxnSpPr>
            <a:endCxn id="30" idx="1"/>
          </p:cNvCxnSpPr>
          <p:nvPr/>
        </p:nvCxnSpPr>
        <p:spPr>
          <a:xfrm flipV="1">
            <a:off x="451663" y="2701440"/>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cxnSp>
        <p:nvCxnSpPr>
          <p:cNvPr id="48" name="Прямая соединительная линия 47"/>
          <p:cNvCxnSpPr/>
          <p:nvPr/>
        </p:nvCxnSpPr>
        <p:spPr>
          <a:xfrm flipV="1">
            <a:off x="451663" y="5917448"/>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cxnSp>
        <p:nvCxnSpPr>
          <p:cNvPr id="49" name="Прямая соединительная линия 48"/>
          <p:cNvCxnSpPr/>
          <p:nvPr/>
        </p:nvCxnSpPr>
        <p:spPr>
          <a:xfrm flipV="1">
            <a:off x="451663" y="3346275"/>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cxnSp>
        <p:nvCxnSpPr>
          <p:cNvPr id="50" name="Прямая соединительная линия 49"/>
          <p:cNvCxnSpPr/>
          <p:nvPr/>
        </p:nvCxnSpPr>
        <p:spPr>
          <a:xfrm flipV="1">
            <a:off x="451663" y="3989068"/>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cxnSp>
        <p:nvCxnSpPr>
          <p:cNvPr id="51" name="Прямая соединительная линия 50"/>
          <p:cNvCxnSpPr/>
          <p:nvPr/>
        </p:nvCxnSpPr>
        <p:spPr>
          <a:xfrm flipV="1">
            <a:off x="451663" y="4631861"/>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cxnSp>
        <p:nvCxnSpPr>
          <p:cNvPr id="52" name="Прямая соединительная линия 51"/>
          <p:cNvCxnSpPr/>
          <p:nvPr/>
        </p:nvCxnSpPr>
        <p:spPr>
          <a:xfrm flipV="1">
            <a:off x="451663" y="5274654"/>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sp>
        <p:nvSpPr>
          <p:cNvPr id="53" name="Прямоугольник 52"/>
          <p:cNvSpPr/>
          <p:nvPr/>
        </p:nvSpPr>
        <p:spPr>
          <a:xfrm>
            <a:off x="6238894" y="2413712"/>
            <a:ext cx="4929864" cy="801024"/>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Выдача </a:t>
            </a:r>
            <a:r>
              <a:rPr lang="en-US" sz="1300" dirty="0" smtClean="0">
                <a:solidFill>
                  <a:schemeClr val="tx2">
                    <a:lumMod val="50000"/>
                  </a:schemeClr>
                </a:solidFill>
              </a:rPr>
              <a:t> (</a:t>
            </a:r>
            <a:r>
              <a:rPr lang="ru-RU" sz="1300" dirty="0" smtClean="0">
                <a:solidFill>
                  <a:schemeClr val="tx2">
                    <a:lumMod val="50000"/>
                  </a:schemeClr>
                </a:solidFill>
              </a:rPr>
              <a:t>направление) документа, являющегося результатом предоставления услуги </a:t>
            </a:r>
            <a:r>
              <a:rPr lang="ru-RU" sz="1300" b="1" dirty="0" smtClean="0">
                <a:solidFill>
                  <a:srgbClr val="FF0000"/>
                </a:solidFill>
              </a:rPr>
              <a:t>(в МФЦ на бумажном носителе, полученном из органа, предоставляющего услугу)</a:t>
            </a:r>
            <a:endParaRPr lang="ru-RU" sz="1300" b="1" dirty="0">
              <a:solidFill>
                <a:srgbClr val="FF0000"/>
              </a:solidFill>
            </a:endParaRPr>
          </a:p>
        </p:txBody>
      </p:sp>
      <p:sp>
        <p:nvSpPr>
          <p:cNvPr id="54" name="Прямоугольник 53"/>
          <p:cNvSpPr/>
          <p:nvPr/>
        </p:nvSpPr>
        <p:spPr>
          <a:xfrm>
            <a:off x="6238894" y="3292279"/>
            <a:ext cx="4929864" cy="779514"/>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Выдача (направление) документа, являющегося результатом предоставления услуги </a:t>
            </a:r>
            <a:r>
              <a:rPr lang="ru-RU" sz="1300" b="1" dirty="0" smtClean="0">
                <a:solidFill>
                  <a:srgbClr val="FF0000"/>
                </a:solidFill>
              </a:rPr>
              <a:t>(в МФЦ в виде документа, содержащего информацию из информационных систем органов, предоставляющих  услуги)</a:t>
            </a:r>
            <a:endParaRPr lang="ru-RU" sz="1300" b="1" dirty="0">
              <a:solidFill>
                <a:srgbClr val="FF0000"/>
              </a:solidFill>
            </a:endParaRPr>
          </a:p>
        </p:txBody>
      </p:sp>
      <p:sp>
        <p:nvSpPr>
          <p:cNvPr id="55" name="Прямоугольник 54"/>
          <p:cNvSpPr/>
          <p:nvPr/>
        </p:nvSpPr>
        <p:spPr>
          <a:xfrm>
            <a:off x="6238894" y="4143214"/>
            <a:ext cx="4929864" cy="571372"/>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Выдача  (направление) документа, являющегося результатом предоставления услуги </a:t>
            </a:r>
            <a:r>
              <a:rPr lang="ru-RU" sz="1300" dirty="0" smtClean="0">
                <a:solidFill>
                  <a:srgbClr val="FF0000"/>
                </a:solidFill>
              </a:rPr>
              <a:t>(в органе, предоставляющем услугу, на бумажном носителе)</a:t>
            </a:r>
            <a:endParaRPr lang="ru-RU" sz="1300" dirty="0">
              <a:solidFill>
                <a:srgbClr val="FF0000"/>
              </a:solidFill>
            </a:endParaRPr>
          </a:p>
        </p:txBody>
      </p:sp>
      <p:sp>
        <p:nvSpPr>
          <p:cNvPr id="56" name="Прямоугольник 55"/>
          <p:cNvSpPr/>
          <p:nvPr/>
        </p:nvSpPr>
        <p:spPr>
          <a:xfrm>
            <a:off x="6238894" y="4786008"/>
            <a:ext cx="4929864" cy="714215"/>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Выдача (направление) документа, являющегося результатом предоставления услуги </a:t>
            </a:r>
            <a:r>
              <a:rPr lang="ru-RU" sz="1300" dirty="0" smtClean="0">
                <a:solidFill>
                  <a:srgbClr val="FF0000"/>
                </a:solidFill>
              </a:rPr>
              <a:t>(через личный кабинет на Едином портале государственных услуг)</a:t>
            </a:r>
            <a:endParaRPr lang="ru-RU" sz="1300" dirty="0">
              <a:solidFill>
                <a:srgbClr val="FF0000"/>
              </a:solidFill>
            </a:endParaRPr>
          </a:p>
        </p:txBody>
      </p:sp>
      <p:sp>
        <p:nvSpPr>
          <p:cNvPr id="57" name="Прямоугольник 56"/>
          <p:cNvSpPr/>
          <p:nvPr/>
        </p:nvSpPr>
        <p:spPr>
          <a:xfrm>
            <a:off x="6238894" y="5643065"/>
            <a:ext cx="4929864" cy="571372"/>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smtClean="0">
                <a:solidFill>
                  <a:schemeClr val="tx2">
                    <a:lumMod val="50000"/>
                  </a:schemeClr>
                </a:solidFill>
              </a:rPr>
              <a:t>Выдача  (направление) документа, являющегося результатом предоставления услуги </a:t>
            </a:r>
            <a:r>
              <a:rPr lang="ru-RU" sz="1300" dirty="0" smtClean="0">
                <a:solidFill>
                  <a:srgbClr val="FF0000"/>
                </a:solidFill>
              </a:rPr>
              <a:t>(посредством почтовой связи)</a:t>
            </a:r>
            <a:endParaRPr lang="ru-RU" sz="1300" dirty="0">
              <a:solidFill>
                <a:srgbClr val="FF0000"/>
              </a:solidFill>
            </a:endParaRPr>
          </a:p>
        </p:txBody>
      </p:sp>
      <p:cxnSp>
        <p:nvCxnSpPr>
          <p:cNvPr id="59" name="Прямая соединительная линия 58"/>
          <p:cNvCxnSpPr/>
          <p:nvPr/>
        </p:nvCxnSpPr>
        <p:spPr>
          <a:xfrm rot="5400000">
            <a:off x="9848546" y="3965539"/>
            <a:ext cx="3783584" cy="3"/>
          </a:xfrm>
          <a:prstGeom prst="line">
            <a:avLst/>
          </a:prstGeom>
          <a:ln w="28575">
            <a:solidFill>
              <a:schemeClr val="tx2"/>
            </a:solidFill>
          </a:ln>
        </p:spPr>
        <p:style>
          <a:lnRef idx="3">
            <a:schemeClr val="accent1"/>
          </a:lnRef>
          <a:fillRef idx="0">
            <a:schemeClr val="accent1"/>
          </a:fillRef>
          <a:effectRef idx="2">
            <a:schemeClr val="accent1"/>
          </a:effectRef>
          <a:fontRef idx="minor">
            <a:schemeClr val="tx1"/>
          </a:fontRef>
        </p:style>
      </p:cxnSp>
      <p:cxnSp>
        <p:nvCxnSpPr>
          <p:cNvPr id="60" name="Прямая соединительная линия 59"/>
          <p:cNvCxnSpPr/>
          <p:nvPr/>
        </p:nvCxnSpPr>
        <p:spPr>
          <a:xfrm flipV="1">
            <a:off x="11168758" y="2803347"/>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cxnSp>
        <p:nvCxnSpPr>
          <p:cNvPr id="62" name="Прямая соединительная линия 61"/>
          <p:cNvCxnSpPr/>
          <p:nvPr/>
        </p:nvCxnSpPr>
        <p:spPr>
          <a:xfrm flipV="1">
            <a:off x="11168758" y="3682444"/>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cxnSp>
        <p:nvCxnSpPr>
          <p:cNvPr id="64" name="Прямая соединительная линия 63"/>
          <p:cNvCxnSpPr/>
          <p:nvPr/>
        </p:nvCxnSpPr>
        <p:spPr>
          <a:xfrm flipV="1">
            <a:off x="11168758" y="4433797"/>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cxnSp>
        <p:nvCxnSpPr>
          <p:cNvPr id="65" name="Прямая соединительная линия 64"/>
          <p:cNvCxnSpPr/>
          <p:nvPr/>
        </p:nvCxnSpPr>
        <p:spPr>
          <a:xfrm flipV="1">
            <a:off x="11168758" y="5857329"/>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sp>
        <p:nvSpPr>
          <p:cNvPr id="68" name="TextBox 67"/>
          <p:cNvSpPr txBox="1"/>
          <p:nvPr/>
        </p:nvSpPr>
        <p:spPr>
          <a:xfrm>
            <a:off x="1" y="3656068"/>
            <a:ext cx="461665" cy="1107034"/>
          </a:xfrm>
          <a:prstGeom prst="rect">
            <a:avLst/>
          </a:prstGeom>
          <a:noFill/>
        </p:spPr>
        <p:txBody>
          <a:bodyPr vert="vert270" wrap="none" rtlCol="0">
            <a:spAutoFit/>
          </a:bodyPr>
          <a:lstStyle/>
          <a:p>
            <a:r>
              <a:rPr lang="ru-RU" sz="1800" dirty="0" smtClean="0"/>
              <a:t>ПРИМЕРЫ</a:t>
            </a:r>
            <a:endParaRPr lang="ru-RU" sz="1800" dirty="0"/>
          </a:p>
        </p:txBody>
      </p:sp>
      <p:sp>
        <p:nvSpPr>
          <p:cNvPr id="69" name="TextBox 68"/>
          <p:cNvSpPr txBox="1"/>
          <p:nvPr/>
        </p:nvSpPr>
        <p:spPr>
          <a:xfrm>
            <a:off x="11752673" y="3776771"/>
            <a:ext cx="461665" cy="1107034"/>
          </a:xfrm>
          <a:prstGeom prst="rect">
            <a:avLst/>
          </a:prstGeom>
          <a:noFill/>
        </p:spPr>
        <p:txBody>
          <a:bodyPr vert="vert" wrap="none" rtlCol="0">
            <a:spAutoFit/>
          </a:bodyPr>
          <a:lstStyle/>
          <a:p>
            <a:r>
              <a:rPr lang="ru-RU" sz="1800" dirty="0" smtClean="0"/>
              <a:t>ПРИМЕРЫ</a:t>
            </a:r>
            <a:endParaRPr lang="ru-RU" sz="1800" dirty="0"/>
          </a:p>
        </p:txBody>
      </p:sp>
      <p:cxnSp>
        <p:nvCxnSpPr>
          <p:cNvPr id="74" name="Прямая соединительная линия 73"/>
          <p:cNvCxnSpPr/>
          <p:nvPr/>
        </p:nvCxnSpPr>
        <p:spPr>
          <a:xfrm flipV="1">
            <a:off x="11168758" y="5071693"/>
            <a:ext cx="571578" cy="2042"/>
          </a:xfrm>
          <a:prstGeom prst="line">
            <a:avLst/>
          </a:prstGeom>
          <a:ln w="28575">
            <a:solidFill>
              <a:schemeClr val="tx2"/>
            </a:solidFill>
          </a:ln>
        </p:spPr>
        <p:style>
          <a:lnRef idx="3">
            <a:schemeClr val="dk1"/>
          </a:lnRef>
          <a:fillRef idx="0">
            <a:schemeClr val="dk1"/>
          </a:fillRef>
          <a:effectRef idx="2">
            <a:schemeClr val="dk1"/>
          </a:effectRef>
          <a:fontRef idx="minor">
            <a:schemeClr val="tx1"/>
          </a:fontRef>
        </p:style>
      </p:cxnSp>
      <p:sp>
        <p:nvSpPr>
          <p:cNvPr id="76" name="Номер слайда 2"/>
          <p:cNvSpPr>
            <a:spLocks noGrp="1"/>
          </p:cNvSpPr>
          <p:nvPr>
            <p:ph type="sldNum" sz="quarter" idx="12"/>
          </p:nvPr>
        </p:nvSpPr>
        <p:spPr>
          <a:xfrm>
            <a:off x="9894499" y="6601571"/>
            <a:ext cx="773502" cy="228600"/>
          </a:xfrm>
        </p:spPr>
        <p:txBody>
          <a:bodyPr/>
          <a:lstStyle/>
          <a:p>
            <a:fld id="{E31375A4-56A4-47D6-9801-1991572033F7}" type="slidenum">
              <a:rPr lang="ru-RU" smtClean="0"/>
              <a:pPr/>
              <a:t>25</a:t>
            </a:fld>
            <a:endParaRPr lang="ru-RU" dirty="0"/>
          </a:p>
        </p:txBody>
      </p:sp>
      <p:sp>
        <p:nvSpPr>
          <p:cNvPr id="90" name="Прямоугольник 89"/>
          <p:cNvSpPr/>
          <p:nvPr/>
        </p:nvSpPr>
        <p:spPr>
          <a:xfrm>
            <a:off x="4952843" y="6285858"/>
            <a:ext cx="2214866" cy="213495"/>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tx2">
                    <a:lumMod val="50000"/>
                  </a:schemeClr>
                </a:solidFill>
              </a:rPr>
              <a:t>и так далее</a:t>
            </a:r>
            <a:endParaRPr lang="ru-RU" sz="1300" dirty="0">
              <a:solidFill>
                <a:srgbClr val="FF0000"/>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solidFill>
                  <a:prstClr val="white"/>
                </a:solidFill>
              </a:rPr>
              <a:pPr/>
              <a:t>26</a:t>
            </a:fld>
            <a:endParaRPr lang="ru-RU" dirty="0">
              <a:solidFill>
                <a:prstClr val="white"/>
              </a:solidFill>
            </a:endParaRPr>
          </a:p>
        </p:txBody>
      </p:sp>
      <p:sp>
        <p:nvSpPr>
          <p:cNvPr id="4" name="Заголовок 1"/>
          <p:cNvSpPr txBox="1">
            <a:spLocks/>
          </p:cNvSpPr>
          <p:nvPr/>
        </p:nvSpPr>
        <p:spPr>
          <a:xfrm>
            <a:off x="0" y="215034"/>
            <a:ext cx="11982203"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7</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Технологические процессы предоставления  «</a:t>
            </a:r>
            <a:r>
              <a:rPr lang="ru-RU" sz="2200" b="1" cap="all" dirty="0" err="1" smtClean="0">
                <a:solidFill>
                  <a:schemeClr val="tx2"/>
                </a:solidFill>
                <a:latin typeface="+mj-lt"/>
                <a:ea typeface="+mj-ea"/>
                <a:cs typeface="+mj-cs"/>
              </a:rPr>
              <a:t>подуслуги</a:t>
            </a:r>
            <a:r>
              <a:rPr lang="ru-RU" sz="2200" b="1" cap="all" dirty="0" smtClean="0">
                <a:solidFill>
                  <a:schemeClr val="tx2"/>
                </a:solidFill>
                <a:latin typeface="+mj-lt"/>
                <a:ea typeface="+mj-ea"/>
                <a:cs typeface="+mj-cs"/>
              </a:rPr>
              <a:t>»</a:t>
            </a:r>
            <a:endParaRPr lang="ru-RU" sz="2200" b="1" cap="all" dirty="0">
              <a:solidFill>
                <a:schemeClr val="tx2"/>
              </a:solidFill>
              <a:latin typeface="+mj-lt"/>
              <a:ea typeface="+mj-ea"/>
              <a:cs typeface="+mj-cs"/>
            </a:endParaRPr>
          </a:p>
        </p:txBody>
      </p:sp>
      <p:graphicFrame>
        <p:nvGraphicFramePr>
          <p:cNvPr id="5" name="Таблица 4"/>
          <p:cNvGraphicFramePr>
            <a:graphicFrameLocks noGrp="1"/>
          </p:cNvGraphicFramePr>
          <p:nvPr/>
        </p:nvGraphicFramePr>
        <p:xfrm>
          <a:off x="451663" y="2000571"/>
          <a:ext cx="5930126" cy="4338878"/>
        </p:xfrm>
        <a:graphic>
          <a:graphicData uri="http://schemas.openxmlformats.org/drawingml/2006/table">
            <a:tbl>
              <a:tblPr/>
              <a:tblGrid>
                <a:gridCol w="718632"/>
                <a:gridCol w="5211494"/>
              </a:tblGrid>
              <a:tr h="785636">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1.1.1.</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400" dirty="0" smtClean="0">
                          <a:solidFill>
                            <a:srgbClr val="000000"/>
                          </a:solidFill>
                          <a:latin typeface="Times New Roman"/>
                          <a:ea typeface="Times New Roman"/>
                          <a:cs typeface="Times New Roman"/>
                        </a:rPr>
                        <a:t>Проверка документа, удостоверяющего личность заявителя (представителя)</a:t>
                      </a:r>
                      <a:r>
                        <a:rPr lang="ru-RU" sz="1400" baseline="0" dirty="0" smtClean="0">
                          <a:solidFill>
                            <a:srgbClr val="000000"/>
                          </a:solidFill>
                          <a:latin typeface="Times New Roman"/>
                          <a:ea typeface="Times New Roman"/>
                          <a:cs typeface="Times New Roman"/>
                        </a:rPr>
                        <a:t>, а также документа, подтверждающего полномочия представителя заявителя</a:t>
                      </a:r>
                      <a:endParaRPr lang="ru-RU" sz="14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1.1.2.</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dirty="0" smtClean="0">
                          <a:solidFill>
                            <a:srgbClr val="000000"/>
                          </a:solidFill>
                          <a:latin typeface="Times New Roman"/>
                          <a:ea typeface="Times New Roman"/>
                          <a:cs typeface="Times New Roman"/>
                        </a:rPr>
                        <a:t>Проверка комплектности  представленных документов (кроме заявления), а также их соответствия</a:t>
                      </a:r>
                      <a:r>
                        <a:rPr lang="ru-RU" sz="1400" baseline="0" dirty="0" smtClean="0">
                          <a:solidFill>
                            <a:srgbClr val="000000"/>
                          </a:solidFill>
                          <a:latin typeface="Times New Roman"/>
                          <a:ea typeface="Times New Roman"/>
                          <a:cs typeface="Times New Roman"/>
                        </a:rPr>
                        <a:t> установленным требованиям</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marL="0" algn="ctr" defTabSz="914400" rtl="0" eaLnBrk="1" latinLnBrk="0" hangingPunct="1">
                        <a:lnSpc>
                          <a:spcPct val="115000"/>
                        </a:lnSpc>
                        <a:spcAft>
                          <a:spcPts val="0"/>
                        </a:spcAft>
                      </a:pPr>
                      <a:r>
                        <a:rPr lang="ru-RU" sz="1400" b="1" kern="1200" dirty="0" smtClean="0">
                          <a:solidFill>
                            <a:srgbClr val="000000"/>
                          </a:solidFill>
                          <a:latin typeface="Times New Roman"/>
                          <a:ea typeface="Times New Roman"/>
                          <a:cs typeface="Times New Roman"/>
                        </a:rPr>
                        <a:t>1.1.3.</a:t>
                      </a:r>
                      <a:endParaRPr lang="ru-RU" sz="1400" b="1"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kern="1200" dirty="0" smtClean="0">
                          <a:solidFill>
                            <a:srgbClr val="000000"/>
                          </a:solidFill>
                          <a:latin typeface="Times New Roman"/>
                          <a:ea typeface="Times New Roman"/>
                          <a:cs typeface="Times New Roman"/>
                        </a:rPr>
                        <a:t>Оформление и проверка заявления, сверка данных представленных документов с данными, указанными в заявлении</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1.1.4.</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400" dirty="0" smtClean="0">
                          <a:solidFill>
                            <a:srgbClr val="000000"/>
                          </a:solidFill>
                          <a:latin typeface="Times New Roman"/>
                          <a:ea typeface="Times New Roman"/>
                          <a:cs typeface="Times New Roman"/>
                        </a:rPr>
                        <a:t>Снятие копий с документов в случае, если представлены подлинники документов заявителя </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1.1.5.</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400" dirty="0" smtClean="0">
                          <a:solidFill>
                            <a:srgbClr val="000000"/>
                          </a:solidFill>
                          <a:latin typeface="Times New Roman"/>
                          <a:ea typeface="Times New Roman"/>
                          <a:cs typeface="Times New Roman"/>
                        </a:rPr>
                        <a:t>Заверение копий документов, возвращение подлинников заявителю заявителя</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1.1.6.</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400" dirty="0" smtClean="0">
                          <a:solidFill>
                            <a:srgbClr val="000000"/>
                          </a:solidFill>
                          <a:latin typeface="Times New Roman"/>
                          <a:ea typeface="Times New Roman"/>
                          <a:cs typeface="Times New Roman"/>
                        </a:rPr>
                        <a:t>Регистрация заявления  и документов, необходимых для предоставления услуги </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471">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1.1.7.</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400" dirty="0" smtClean="0">
                          <a:solidFill>
                            <a:srgbClr val="000000"/>
                          </a:solidFill>
                          <a:latin typeface="Times New Roman"/>
                          <a:ea typeface="Times New Roman"/>
                          <a:cs typeface="Times New Roman"/>
                        </a:rPr>
                        <a:t>Подготовка и выдача расписки о приеме заявления и документов, необходимых для предоставления  услуги</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232">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1.1.8.</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400" dirty="0" smtClean="0">
                          <a:solidFill>
                            <a:srgbClr val="000000"/>
                          </a:solidFill>
                          <a:latin typeface="Times New Roman"/>
                          <a:ea typeface="Times New Roman"/>
                          <a:cs typeface="Times New Roman"/>
                        </a:rPr>
                        <a:t>Информирование заявителя о сроках предоставления услуги</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99">
                <a:tc>
                  <a:txBody>
                    <a:bodyPr/>
                    <a:lstStyle/>
                    <a:p>
                      <a:pPr algn="ctr">
                        <a:lnSpc>
                          <a:spcPct val="115000"/>
                        </a:lnSpc>
                        <a:spcAft>
                          <a:spcPts val="0"/>
                        </a:spcAft>
                      </a:pPr>
                      <a:r>
                        <a:rPr lang="ru-RU" sz="1400" b="1" dirty="0" smtClean="0">
                          <a:latin typeface="Times New Roman"/>
                          <a:ea typeface="Times New Roman"/>
                          <a:cs typeface="Times New Roman"/>
                        </a:rPr>
                        <a:t>1.1.9.</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400" dirty="0" smtClean="0">
                          <a:latin typeface="Times New Roman"/>
                          <a:ea typeface="Times New Roman"/>
                          <a:cs typeface="Times New Roman"/>
                        </a:rPr>
                        <a:t>Формирование электронного образа заявления и документов </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Прямоугольник 5"/>
          <p:cNvSpPr/>
          <p:nvPr/>
        </p:nvSpPr>
        <p:spPr>
          <a:xfrm>
            <a:off x="380216" y="714984"/>
            <a:ext cx="5779324" cy="1330826"/>
          </a:xfrm>
          <a:prstGeom prst="rect">
            <a:avLst/>
          </a:prstGeom>
        </p:spPr>
        <p:txBody>
          <a:bodyPr wrap="square">
            <a:spAutoFit/>
          </a:bodyPr>
          <a:lstStyle/>
          <a:p>
            <a:pPr algn="ctr">
              <a:lnSpc>
                <a:spcPct val="115000"/>
              </a:lnSpc>
            </a:pPr>
            <a:r>
              <a:rPr lang="ru-RU" sz="1400" b="1" dirty="0" smtClean="0">
                <a:solidFill>
                  <a:srgbClr val="002060"/>
                </a:solidFill>
                <a:latin typeface="Times New Roman"/>
                <a:ea typeface="Times New Roman"/>
                <a:cs typeface="Times New Roman"/>
              </a:rPr>
              <a:t>ПРИМЕР</a:t>
            </a:r>
          </a:p>
          <a:p>
            <a:pPr algn="ctr">
              <a:lnSpc>
                <a:spcPct val="115000"/>
              </a:lnSpc>
            </a:pPr>
            <a:r>
              <a:rPr lang="ru-RU" sz="1400" b="1" dirty="0" smtClean="0">
                <a:solidFill>
                  <a:srgbClr val="002060"/>
                </a:solidFill>
                <a:latin typeface="Times New Roman"/>
                <a:ea typeface="Times New Roman"/>
                <a:cs typeface="Times New Roman"/>
              </a:rPr>
              <a:t> перечня процессов для административной процедуры «</a:t>
            </a:r>
            <a:r>
              <a:rPr lang="ru-RU" sz="1400" b="1" dirty="0" err="1" smtClean="0">
                <a:solidFill>
                  <a:srgbClr val="002060"/>
                </a:solidFill>
                <a:latin typeface="Times New Roman"/>
                <a:ea typeface="Times New Roman"/>
                <a:cs typeface="Times New Roman"/>
              </a:rPr>
              <a:t>подуслуги</a:t>
            </a:r>
            <a:r>
              <a:rPr lang="ru-RU" sz="1400" b="1" dirty="0" smtClean="0">
                <a:solidFill>
                  <a:srgbClr val="002060"/>
                </a:solidFill>
                <a:latin typeface="Times New Roman"/>
                <a:ea typeface="Times New Roman"/>
                <a:cs typeface="Times New Roman"/>
              </a:rPr>
              <a:t>» </a:t>
            </a:r>
          </a:p>
          <a:p>
            <a:pPr algn="ctr">
              <a:lnSpc>
                <a:spcPct val="115000"/>
              </a:lnSpc>
            </a:pPr>
            <a:r>
              <a:rPr lang="ru-RU" sz="1400" b="1" dirty="0" smtClean="0">
                <a:solidFill>
                  <a:srgbClr val="002060"/>
                </a:solidFill>
                <a:latin typeface="Times New Roman"/>
                <a:ea typeface="Times New Roman"/>
                <a:cs typeface="Times New Roman"/>
              </a:rPr>
              <a:t>«1.1.Прием и регистрация документов, необходимых для предоставления услуги </a:t>
            </a:r>
          </a:p>
          <a:p>
            <a:pPr algn="ctr">
              <a:lnSpc>
                <a:spcPct val="115000"/>
              </a:lnSpc>
            </a:pPr>
            <a:r>
              <a:rPr lang="ru-RU" sz="1400" b="1" dirty="0" smtClean="0">
                <a:solidFill>
                  <a:srgbClr val="FF0000"/>
                </a:solidFill>
                <a:latin typeface="Times New Roman"/>
                <a:ea typeface="Times New Roman"/>
                <a:cs typeface="Times New Roman"/>
              </a:rPr>
              <a:t>(при личном обращении в МФЦ)</a:t>
            </a:r>
            <a:r>
              <a:rPr lang="ru-RU" sz="1400" dirty="0" smtClean="0">
                <a:solidFill>
                  <a:srgbClr val="002060"/>
                </a:solidFill>
                <a:latin typeface="Times New Roman"/>
                <a:ea typeface="Times New Roman"/>
                <a:cs typeface="Times New Roman"/>
              </a:rPr>
              <a:t>»</a:t>
            </a:r>
            <a:endParaRPr lang="ru-RU" sz="1400" dirty="0">
              <a:solidFill>
                <a:srgbClr val="002060"/>
              </a:solidFill>
              <a:latin typeface="Times New Roman"/>
              <a:ea typeface="Times New Roman"/>
              <a:cs typeface="Times New Roman"/>
            </a:endParaRPr>
          </a:p>
        </p:txBody>
      </p:sp>
      <p:graphicFrame>
        <p:nvGraphicFramePr>
          <p:cNvPr id="7" name="Таблица 6"/>
          <p:cNvGraphicFramePr>
            <a:graphicFrameLocks noGrp="1"/>
          </p:cNvGraphicFramePr>
          <p:nvPr/>
        </p:nvGraphicFramePr>
        <p:xfrm>
          <a:off x="6667578" y="4500322"/>
          <a:ext cx="5144205" cy="1990681"/>
        </p:xfrm>
        <a:graphic>
          <a:graphicData uri="http://schemas.openxmlformats.org/drawingml/2006/table">
            <a:tbl>
              <a:tblPr/>
              <a:tblGrid>
                <a:gridCol w="571578"/>
                <a:gridCol w="4572627"/>
              </a:tblGrid>
              <a:tr h="735922">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1.3.1.</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latin typeface="Times New Roman"/>
                          <a:ea typeface="Times New Roman"/>
                          <a:cs typeface="Times New Roman"/>
                        </a:rPr>
                        <a:t>Определение перечня сведений, необходимых запросить в органах и организациях, участвующих в предоставлении </a:t>
                      </a:r>
                      <a:r>
                        <a:rPr lang="ru-RU" sz="1400" dirty="0" smtClean="0">
                          <a:solidFill>
                            <a:srgbClr val="000000"/>
                          </a:solidFill>
                          <a:latin typeface="Times New Roman"/>
                          <a:ea typeface="Times New Roman"/>
                          <a:cs typeface="Times New Roman"/>
                        </a:rPr>
                        <a:t>услуги</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1.3.2.</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latin typeface="Times New Roman"/>
                          <a:ea typeface="Times New Roman"/>
                          <a:cs typeface="Times New Roman"/>
                        </a:rPr>
                        <a:t>Формирование и направление межведомственных запросов </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133">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1.3.3.</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latin typeface="Times New Roman"/>
                          <a:ea typeface="Times New Roman"/>
                          <a:cs typeface="Times New Roman"/>
                        </a:rPr>
                        <a:t>Ожидание ответов на межведомственные запросы</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1.3.4.</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latin typeface="Times New Roman"/>
                          <a:ea typeface="Times New Roman"/>
                          <a:cs typeface="Times New Roman"/>
                        </a:rPr>
                        <a:t>Регистрация ответов, поступивших на межведомственные запросы, формирование в дело заявителя</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Прямоугольник 7"/>
          <p:cNvSpPr/>
          <p:nvPr/>
        </p:nvSpPr>
        <p:spPr>
          <a:xfrm>
            <a:off x="6524683" y="2857629"/>
            <a:ext cx="5422088" cy="1578528"/>
          </a:xfrm>
          <a:prstGeom prst="rect">
            <a:avLst/>
          </a:prstGeom>
        </p:spPr>
        <p:txBody>
          <a:bodyPr wrap="square">
            <a:spAutoFit/>
          </a:bodyPr>
          <a:lstStyle/>
          <a:p>
            <a:pPr algn="ctr">
              <a:lnSpc>
                <a:spcPct val="115000"/>
              </a:lnSpc>
            </a:pPr>
            <a:r>
              <a:rPr lang="ru-RU" sz="1400" b="1" dirty="0" smtClean="0">
                <a:solidFill>
                  <a:srgbClr val="002060"/>
                </a:solidFill>
                <a:latin typeface="Times New Roman"/>
                <a:ea typeface="Times New Roman"/>
                <a:cs typeface="Times New Roman"/>
              </a:rPr>
              <a:t>ПРИМЕР</a:t>
            </a:r>
          </a:p>
          <a:p>
            <a:pPr algn="ctr">
              <a:lnSpc>
                <a:spcPct val="115000"/>
              </a:lnSpc>
            </a:pPr>
            <a:r>
              <a:rPr lang="ru-RU" sz="1400" b="1" dirty="0" smtClean="0">
                <a:solidFill>
                  <a:srgbClr val="002060"/>
                </a:solidFill>
                <a:latin typeface="Times New Roman"/>
                <a:ea typeface="Times New Roman"/>
                <a:cs typeface="Times New Roman"/>
              </a:rPr>
              <a:t> перечня процессов для </a:t>
            </a:r>
          </a:p>
          <a:p>
            <a:pPr algn="ctr">
              <a:lnSpc>
                <a:spcPct val="115000"/>
              </a:lnSpc>
            </a:pPr>
            <a:r>
              <a:rPr lang="ru-RU" sz="1400" b="1" dirty="0" smtClean="0">
                <a:solidFill>
                  <a:srgbClr val="002060"/>
                </a:solidFill>
                <a:latin typeface="Times New Roman"/>
                <a:ea typeface="Times New Roman"/>
                <a:cs typeface="Times New Roman"/>
              </a:rPr>
              <a:t>административной процедуры «</a:t>
            </a:r>
            <a:r>
              <a:rPr lang="ru-RU" sz="1400" b="1" dirty="0" err="1" smtClean="0">
                <a:solidFill>
                  <a:srgbClr val="002060"/>
                </a:solidFill>
                <a:latin typeface="Times New Roman"/>
                <a:ea typeface="Times New Roman"/>
                <a:cs typeface="Times New Roman"/>
              </a:rPr>
              <a:t>подуслуги</a:t>
            </a:r>
            <a:r>
              <a:rPr lang="ru-RU" sz="1400" b="1" dirty="0" smtClean="0">
                <a:solidFill>
                  <a:srgbClr val="002060"/>
                </a:solidFill>
                <a:latin typeface="Times New Roman"/>
                <a:ea typeface="Times New Roman"/>
                <a:cs typeface="Times New Roman"/>
              </a:rPr>
              <a:t>» </a:t>
            </a:r>
          </a:p>
          <a:p>
            <a:pPr algn="ctr">
              <a:lnSpc>
                <a:spcPct val="115000"/>
              </a:lnSpc>
            </a:pPr>
            <a:r>
              <a:rPr lang="ru-RU" sz="1400" b="1" dirty="0" smtClean="0">
                <a:solidFill>
                  <a:srgbClr val="002060"/>
                </a:solidFill>
                <a:latin typeface="Times New Roman"/>
                <a:ea typeface="Times New Roman"/>
                <a:cs typeface="Times New Roman"/>
              </a:rPr>
              <a:t>«1.3. Подготовка, формирование и направление </a:t>
            </a:r>
          </a:p>
          <a:p>
            <a:pPr algn="ctr">
              <a:lnSpc>
                <a:spcPct val="115000"/>
              </a:lnSpc>
            </a:pPr>
            <a:r>
              <a:rPr lang="ru-RU" sz="1400" b="1" dirty="0" smtClean="0">
                <a:solidFill>
                  <a:srgbClr val="002060"/>
                </a:solidFill>
                <a:latin typeface="Times New Roman"/>
                <a:ea typeface="Times New Roman"/>
                <a:cs typeface="Times New Roman"/>
              </a:rPr>
              <a:t>межведомственных запросов в органы и организации, участвующие в предоставлении услуги</a:t>
            </a:r>
            <a:r>
              <a:rPr lang="ru-RU" sz="1400" dirty="0" smtClean="0">
                <a:solidFill>
                  <a:srgbClr val="002060"/>
                </a:solidFill>
                <a:latin typeface="Times New Roman"/>
                <a:ea typeface="Times New Roman"/>
                <a:cs typeface="Times New Roman"/>
              </a:rPr>
              <a:t>»</a:t>
            </a:r>
            <a:endParaRPr lang="ru-RU" sz="1400" dirty="0">
              <a:solidFill>
                <a:srgbClr val="002060"/>
              </a:solidFill>
              <a:latin typeface="Times New Roman"/>
              <a:ea typeface="Times New Roman"/>
              <a:cs typeface="Times New Roman"/>
            </a:endParaRPr>
          </a:p>
        </p:txBody>
      </p:sp>
      <p:graphicFrame>
        <p:nvGraphicFramePr>
          <p:cNvPr id="9" name="Таблица 8"/>
          <p:cNvGraphicFramePr>
            <a:graphicFrameLocks noGrp="1"/>
          </p:cNvGraphicFramePr>
          <p:nvPr/>
        </p:nvGraphicFramePr>
        <p:xfrm>
          <a:off x="6739025" y="1857728"/>
          <a:ext cx="5144206" cy="785636"/>
        </p:xfrm>
        <a:graphic>
          <a:graphicData uri="http://schemas.openxmlformats.org/drawingml/2006/table">
            <a:tbl>
              <a:tblPr/>
              <a:tblGrid>
                <a:gridCol w="643026"/>
                <a:gridCol w="4501180"/>
              </a:tblGrid>
              <a:tr h="360886">
                <a:tc>
                  <a:txBody>
                    <a:bodyPr/>
                    <a:lstStyle/>
                    <a:p>
                      <a:pPr algn="ctr">
                        <a:lnSpc>
                          <a:spcPct val="115000"/>
                        </a:lnSpc>
                        <a:spcAft>
                          <a:spcPts val="0"/>
                        </a:spcAft>
                      </a:pPr>
                      <a:r>
                        <a:rPr lang="ru-RU" sz="1400" b="1" dirty="0" smtClean="0">
                          <a:solidFill>
                            <a:schemeClr val="tx1"/>
                          </a:solidFill>
                          <a:latin typeface="Times New Roman"/>
                          <a:ea typeface="Times New Roman"/>
                          <a:cs typeface="Times New Roman"/>
                        </a:rPr>
                        <a:t>1.2.1.</a:t>
                      </a:r>
                      <a:endParaRPr lang="ru-RU" sz="1400"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smtClean="0">
                          <a:solidFill>
                            <a:schemeClr val="tx1"/>
                          </a:solidFill>
                          <a:latin typeface="Times New Roman"/>
                          <a:ea typeface="Times New Roman"/>
                          <a:cs typeface="Times New Roman"/>
                        </a:rPr>
                        <a:t>Передача  пакета документов от МФЦ в орган</a:t>
                      </a:r>
                      <a:endParaRPr lang="ru-RU" sz="1400"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750">
                <a:tc>
                  <a:txBody>
                    <a:bodyPr/>
                    <a:lstStyle/>
                    <a:p>
                      <a:pPr algn="ctr">
                        <a:lnSpc>
                          <a:spcPct val="115000"/>
                        </a:lnSpc>
                        <a:spcAft>
                          <a:spcPts val="0"/>
                        </a:spcAft>
                      </a:pPr>
                      <a:r>
                        <a:rPr lang="ru-RU" sz="1400" b="1" dirty="0" smtClean="0">
                          <a:solidFill>
                            <a:schemeClr val="tx1"/>
                          </a:solidFill>
                          <a:latin typeface="Times New Roman"/>
                          <a:ea typeface="Times New Roman"/>
                          <a:cs typeface="Times New Roman"/>
                        </a:rPr>
                        <a:t>1.2.2.</a:t>
                      </a:r>
                      <a:endParaRPr lang="ru-RU" sz="1400"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smtClean="0">
                          <a:solidFill>
                            <a:schemeClr val="tx1"/>
                          </a:solidFill>
                          <a:latin typeface="Times New Roman"/>
                          <a:ea typeface="Times New Roman"/>
                          <a:cs typeface="Times New Roman"/>
                        </a:rPr>
                        <a:t>Прием пакета документов органом от МФЦ</a:t>
                      </a:r>
                      <a:endParaRPr lang="ru-RU" sz="1400"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 name="Прямоугольник 9"/>
          <p:cNvSpPr/>
          <p:nvPr/>
        </p:nvSpPr>
        <p:spPr>
          <a:xfrm>
            <a:off x="6238894" y="857828"/>
            <a:ext cx="5779324" cy="835420"/>
          </a:xfrm>
          <a:prstGeom prst="rect">
            <a:avLst/>
          </a:prstGeom>
        </p:spPr>
        <p:txBody>
          <a:bodyPr wrap="square">
            <a:spAutoFit/>
          </a:bodyPr>
          <a:lstStyle/>
          <a:p>
            <a:pPr algn="ctr">
              <a:lnSpc>
                <a:spcPct val="115000"/>
              </a:lnSpc>
            </a:pPr>
            <a:r>
              <a:rPr lang="ru-RU" sz="1400" b="1" dirty="0" smtClean="0">
                <a:solidFill>
                  <a:srgbClr val="002060"/>
                </a:solidFill>
                <a:latin typeface="Times New Roman"/>
                <a:ea typeface="Times New Roman"/>
                <a:cs typeface="Times New Roman"/>
              </a:rPr>
              <a:t>ПРИМЕР</a:t>
            </a:r>
          </a:p>
          <a:p>
            <a:pPr algn="ctr">
              <a:lnSpc>
                <a:spcPct val="115000"/>
              </a:lnSpc>
            </a:pPr>
            <a:r>
              <a:rPr lang="ru-RU" sz="1400" b="1" dirty="0" smtClean="0">
                <a:solidFill>
                  <a:srgbClr val="002060"/>
                </a:solidFill>
                <a:latin typeface="Times New Roman"/>
                <a:ea typeface="Times New Roman"/>
                <a:cs typeface="Times New Roman"/>
              </a:rPr>
              <a:t> перечня процессов для административной процедуры «</a:t>
            </a:r>
            <a:r>
              <a:rPr lang="ru-RU" sz="1400" b="1" dirty="0" err="1" smtClean="0">
                <a:solidFill>
                  <a:srgbClr val="002060"/>
                </a:solidFill>
                <a:latin typeface="Times New Roman"/>
                <a:ea typeface="Times New Roman"/>
                <a:cs typeface="Times New Roman"/>
              </a:rPr>
              <a:t>подуслуги</a:t>
            </a:r>
            <a:r>
              <a:rPr lang="ru-RU" sz="1400" b="1" dirty="0" smtClean="0">
                <a:solidFill>
                  <a:srgbClr val="002060"/>
                </a:solidFill>
                <a:latin typeface="Times New Roman"/>
                <a:ea typeface="Times New Roman"/>
                <a:cs typeface="Times New Roman"/>
              </a:rPr>
              <a:t>» </a:t>
            </a:r>
          </a:p>
          <a:p>
            <a:pPr algn="ctr">
              <a:lnSpc>
                <a:spcPct val="115000"/>
              </a:lnSpc>
            </a:pPr>
            <a:r>
              <a:rPr lang="ru-RU" sz="1400" b="1" dirty="0" smtClean="0">
                <a:solidFill>
                  <a:srgbClr val="002060"/>
                </a:solidFill>
                <a:latin typeface="Times New Roman"/>
                <a:ea typeface="Times New Roman"/>
                <a:cs typeface="Times New Roman"/>
              </a:rPr>
              <a:t>«1.2. Прием-передача документов между МФЦ и органом</a:t>
            </a:r>
            <a:r>
              <a:rPr lang="ru-RU" sz="1400" dirty="0" smtClean="0">
                <a:solidFill>
                  <a:srgbClr val="002060"/>
                </a:solidFill>
                <a:latin typeface="Times New Roman"/>
                <a:ea typeface="Times New Roman"/>
                <a:cs typeface="Times New Roman"/>
              </a:rPr>
              <a:t>»</a:t>
            </a:r>
            <a:endParaRPr lang="ru-RU" sz="1400" dirty="0">
              <a:solidFill>
                <a:srgbClr val="002060"/>
              </a:solidFill>
              <a:latin typeface="Times New Roman"/>
              <a:ea typeface="Times New Roman"/>
              <a:cs typeface="Times New Roman"/>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solidFill>
                  <a:prstClr val="white"/>
                </a:solidFill>
              </a:rPr>
              <a:pPr/>
              <a:t>27</a:t>
            </a:fld>
            <a:endParaRPr lang="ru-RU" dirty="0">
              <a:solidFill>
                <a:prstClr val="white"/>
              </a:solidFill>
            </a:endParaRPr>
          </a:p>
        </p:txBody>
      </p:sp>
      <p:sp>
        <p:nvSpPr>
          <p:cNvPr id="4" name="Заголовок 1"/>
          <p:cNvSpPr txBox="1">
            <a:spLocks/>
          </p:cNvSpPr>
          <p:nvPr/>
        </p:nvSpPr>
        <p:spPr>
          <a:xfrm>
            <a:off x="0" y="143613"/>
            <a:ext cx="11982203"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7</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Технологические процессы предоставления  «</a:t>
            </a:r>
            <a:r>
              <a:rPr lang="ru-RU" sz="2200" b="1" cap="all" dirty="0" err="1" smtClean="0">
                <a:solidFill>
                  <a:schemeClr val="tx2"/>
                </a:solidFill>
                <a:latin typeface="+mj-lt"/>
                <a:ea typeface="+mj-ea"/>
                <a:cs typeface="+mj-cs"/>
              </a:rPr>
              <a:t>подуслуги</a:t>
            </a:r>
            <a:r>
              <a:rPr lang="ru-RU" sz="2200" b="1" cap="all" dirty="0" smtClean="0">
                <a:solidFill>
                  <a:schemeClr val="tx2"/>
                </a:solidFill>
                <a:latin typeface="+mj-lt"/>
                <a:ea typeface="+mj-ea"/>
                <a:cs typeface="+mj-cs"/>
              </a:rPr>
              <a:t>»</a:t>
            </a:r>
            <a:endParaRPr lang="ru-RU" sz="2200" b="1" cap="all" dirty="0">
              <a:solidFill>
                <a:schemeClr val="tx2"/>
              </a:solidFill>
              <a:latin typeface="+mj-lt"/>
              <a:ea typeface="+mj-ea"/>
              <a:cs typeface="+mj-cs"/>
            </a:endParaRPr>
          </a:p>
        </p:txBody>
      </p:sp>
      <p:sp>
        <p:nvSpPr>
          <p:cNvPr id="9" name="Прямоугольник 8"/>
          <p:cNvSpPr/>
          <p:nvPr/>
        </p:nvSpPr>
        <p:spPr>
          <a:xfrm>
            <a:off x="6024552" y="1500621"/>
            <a:ext cx="5779324" cy="1578528"/>
          </a:xfrm>
          <a:prstGeom prst="rect">
            <a:avLst/>
          </a:prstGeom>
        </p:spPr>
        <p:txBody>
          <a:bodyPr wrap="square">
            <a:spAutoFit/>
          </a:bodyPr>
          <a:lstStyle/>
          <a:p>
            <a:pPr algn="ctr">
              <a:lnSpc>
                <a:spcPct val="115000"/>
              </a:lnSpc>
            </a:pPr>
            <a:r>
              <a:rPr lang="ru-RU" sz="1400" b="1" dirty="0" smtClean="0">
                <a:solidFill>
                  <a:srgbClr val="002060"/>
                </a:solidFill>
                <a:latin typeface="Times New Roman"/>
                <a:ea typeface="Times New Roman"/>
                <a:cs typeface="Times New Roman"/>
              </a:rPr>
              <a:t>ПРИМЕР</a:t>
            </a:r>
          </a:p>
          <a:p>
            <a:pPr algn="ctr">
              <a:lnSpc>
                <a:spcPct val="115000"/>
              </a:lnSpc>
            </a:pPr>
            <a:r>
              <a:rPr lang="ru-RU" sz="1400" b="1" dirty="0" smtClean="0">
                <a:solidFill>
                  <a:srgbClr val="002060"/>
                </a:solidFill>
                <a:latin typeface="Times New Roman"/>
                <a:ea typeface="Times New Roman"/>
                <a:cs typeface="Times New Roman"/>
              </a:rPr>
              <a:t> перечня процессов для административной процедуры «</a:t>
            </a:r>
            <a:r>
              <a:rPr lang="ru-RU" sz="1400" b="1" dirty="0" err="1" smtClean="0">
                <a:solidFill>
                  <a:srgbClr val="002060"/>
                </a:solidFill>
                <a:latin typeface="Times New Roman"/>
                <a:ea typeface="Times New Roman"/>
                <a:cs typeface="Times New Roman"/>
              </a:rPr>
              <a:t>подуслуги</a:t>
            </a:r>
            <a:r>
              <a:rPr lang="ru-RU" sz="1400" b="1" dirty="0" smtClean="0">
                <a:solidFill>
                  <a:srgbClr val="002060"/>
                </a:solidFill>
                <a:latin typeface="Times New Roman"/>
                <a:ea typeface="Times New Roman"/>
                <a:cs typeface="Times New Roman"/>
              </a:rPr>
              <a:t>» </a:t>
            </a:r>
          </a:p>
          <a:p>
            <a:pPr algn="ctr">
              <a:lnSpc>
                <a:spcPct val="115000"/>
              </a:lnSpc>
            </a:pPr>
            <a:r>
              <a:rPr lang="ru-RU" sz="1400" b="1" dirty="0" smtClean="0">
                <a:solidFill>
                  <a:srgbClr val="002060"/>
                </a:solidFill>
                <a:latin typeface="Times New Roman"/>
                <a:ea typeface="Times New Roman"/>
                <a:cs typeface="Times New Roman"/>
              </a:rPr>
              <a:t>«1.6. Выдача документа, являющегося результатом </a:t>
            </a:r>
          </a:p>
          <a:p>
            <a:pPr algn="ctr">
              <a:lnSpc>
                <a:spcPct val="115000"/>
              </a:lnSpc>
            </a:pPr>
            <a:r>
              <a:rPr lang="ru-RU" sz="1400" b="1" dirty="0" smtClean="0">
                <a:solidFill>
                  <a:srgbClr val="002060"/>
                </a:solidFill>
                <a:latin typeface="Times New Roman"/>
                <a:ea typeface="Times New Roman"/>
                <a:cs typeface="Times New Roman"/>
              </a:rPr>
              <a:t>предоставления государственной услуги </a:t>
            </a:r>
          </a:p>
          <a:p>
            <a:pPr algn="ctr">
              <a:lnSpc>
                <a:spcPct val="115000"/>
              </a:lnSpc>
            </a:pPr>
            <a:r>
              <a:rPr lang="ru-RU" sz="1400" b="1" dirty="0" smtClean="0">
                <a:solidFill>
                  <a:srgbClr val="FF0000"/>
                </a:solidFill>
                <a:latin typeface="Times New Roman"/>
                <a:ea typeface="Times New Roman"/>
                <a:cs typeface="Times New Roman"/>
              </a:rPr>
              <a:t>(в МФЦ на бумажном носителе, полученном из органа, предоставляющего услугу)</a:t>
            </a:r>
            <a:r>
              <a:rPr lang="ru-RU" sz="1400" b="1" dirty="0" smtClean="0">
                <a:solidFill>
                  <a:srgbClr val="002060"/>
                </a:solidFill>
                <a:latin typeface="Times New Roman"/>
                <a:ea typeface="Times New Roman"/>
                <a:cs typeface="Times New Roman"/>
              </a:rPr>
              <a:t>»</a:t>
            </a:r>
            <a:endParaRPr lang="ru-RU" sz="1400" b="1" dirty="0">
              <a:solidFill>
                <a:srgbClr val="002060"/>
              </a:solidFill>
              <a:latin typeface="Times New Roman"/>
              <a:ea typeface="Times New Roman"/>
              <a:cs typeface="Times New Roman"/>
            </a:endParaRPr>
          </a:p>
        </p:txBody>
      </p:sp>
      <p:graphicFrame>
        <p:nvGraphicFramePr>
          <p:cNvPr id="10" name="Таблица 9"/>
          <p:cNvGraphicFramePr>
            <a:graphicFrameLocks noGrp="1"/>
          </p:cNvGraphicFramePr>
          <p:nvPr/>
        </p:nvGraphicFramePr>
        <p:xfrm>
          <a:off x="6238894" y="3143314"/>
          <a:ext cx="5358548" cy="2593848"/>
        </p:xfrm>
        <a:graphic>
          <a:graphicData uri="http://schemas.openxmlformats.org/drawingml/2006/table">
            <a:tbl>
              <a:tblPr/>
              <a:tblGrid>
                <a:gridCol w="714473"/>
                <a:gridCol w="4644075"/>
              </a:tblGrid>
              <a:tr h="490614">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0000"/>
                          </a:solidFill>
                          <a:latin typeface="Times New Roman"/>
                          <a:ea typeface="Times New Roman"/>
                          <a:cs typeface="Times New Roman"/>
                        </a:rPr>
                        <a:t>1.6.1.</a:t>
                      </a:r>
                      <a:endParaRPr lang="ru-RU" sz="1400"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15000"/>
                        </a:lnSpc>
                        <a:spcAft>
                          <a:spcPts val="0"/>
                        </a:spcAft>
                      </a:pPr>
                      <a:r>
                        <a:rPr lang="ru-RU" sz="1400" kern="1200" dirty="0" smtClean="0">
                          <a:solidFill>
                            <a:srgbClr val="000000"/>
                          </a:solidFill>
                          <a:latin typeface="Times New Roman"/>
                          <a:ea typeface="Times New Roman"/>
                          <a:cs typeface="Times New Roman"/>
                        </a:rPr>
                        <a:t>Уведомление заявителя (представителя)  о готовности результата предоставления услуги</a:t>
                      </a:r>
                      <a:endParaRPr lang="ru-RU" sz="1400"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5922">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1.6.2.</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15000"/>
                        </a:lnSpc>
                        <a:spcAft>
                          <a:spcPts val="0"/>
                        </a:spcAft>
                      </a:pPr>
                      <a:r>
                        <a:rPr lang="ru-RU" sz="1400" dirty="0" smtClean="0">
                          <a:solidFill>
                            <a:srgbClr val="000000"/>
                          </a:solidFill>
                          <a:latin typeface="Times New Roman"/>
                          <a:ea typeface="Times New Roman"/>
                          <a:cs typeface="Times New Roman"/>
                        </a:rPr>
                        <a:t>Проверка документа, удостоверяющего личность заявителя (представителя)</a:t>
                      </a:r>
                      <a:r>
                        <a:rPr lang="ru-RU" sz="1400" baseline="0" dirty="0" smtClean="0">
                          <a:solidFill>
                            <a:srgbClr val="000000"/>
                          </a:solidFill>
                          <a:latin typeface="Times New Roman"/>
                          <a:ea typeface="Times New Roman"/>
                          <a:cs typeface="Times New Roman"/>
                        </a:rPr>
                        <a:t>, а также документа, подтверждающего полномочия представителя заявителя</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85572">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1.6.3.</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dirty="0" smtClean="0">
                          <a:solidFill>
                            <a:srgbClr val="000000"/>
                          </a:solidFill>
                          <a:latin typeface="Times New Roman"/>
                          <a:ea typeface="Times New Roman"/>
                          <a:cs typeface="Times New Roman"/>
                        </a:rPr>
                        <a:t>Выдача документа-результата заявителю (представителю)</a:t>
                      </a:r>
                      <a:endParaRPr lang="ru-RU" sz="1400" dirty="0" smtClean="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90614">
                <a:tc>
                  <a:txBody>
                    <a:bodyPr/>
                    <a:lstStyle/>
                    <a:p>
                      <a:pPr marL="0" algn="ctr" defTabSz="914400" rtl="0" eaLnBrk="1" latinLnBrk="0" hangingPunct="1">
                        <a:lnSpc>
                          <a:spcPct val="115000"/>
                        </a:lnSpc>
                        <a:spcAft>
                          <a:spcPts val="0"/>
                        </a:spcAft>
                      </a:pPr>
                      <a:r>
                        <a:rPr lang="ru-RU" sz="1400" b="1" kern="1200" dirty="0" smtClean="0">
                          <a:solidFill>
                            <a:srgbClr val="000000"/>
                          </a:solidFill>
                          <a:latin typeface="Times New Roman"/>
                          <a:ea typeface="Times New Roman"/>
                          <a:cs typeface="Times New Roman"/>
                        </a:rPr>
                        <a:t>1.6.4.</a:t>
                      </a:r>
                      <a:endParaRPr lang="ru-RU" sz="1400" b="1"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dirty="0" smtClean="0">
                          <a:solidFill>
                            <a:srgbClr val="000000"/>
                          </a:solidFill>
                          <a:latin typeface="Times New Roman"/>
                          <a:ea typeface="Times New Roman"/>
                          <a:cs typeface="Times New Roman"/>
                        </a:rPr>
                        <a:t>Регистрация факта выдачи документа-результата в </a:t>
                      </a:r>
                    </a:p>
                    <a:p>
                      <a:pPr marL="0" marR="0" indent="0" algn="l" defTabSz="914400" rtl="0" eaLnBrk="1" fontAlgn="auto" latinLnBrk="0" hangingPunct="1">
                        <a:lnSpc>
                          <a:spcPct val="115000"/>
                        </a:lnSpc>
                        <a:spcBef>
                          <a:spcPts val="0"/>
                        </a:spcBef>
                        <a:spcAft>
                          <a:spcPts val="0"/>
                        </a:spcAft>
                        <a:buClrTx/>
                        <a:buSzTx/>
                        <a:buFontTx/>
                        <a:buNone/>
                        <a:tabLst/>
                        <a:defRPr/>
                      </a:pPr>
                      <a:r>
                        <a:rPr lang="ru-RU" sz="1400" dirty="0" smtClean="0">
                          <a:solidFill>
                            <a:srgbClr val="000000"/>
                          </a:solidFill>
                          <a:latin typeface="Times New Roman"/>
                          <a:ea typeface="Times New Roman"/>
                          <a:cs typeface="Times New Roman"/>
                        </a:rPr>
                        <a:t>АИС МФЦ и/или Журнале учета выдачи</a:t>
                      </a:r>
                      <a:r>
                        <a:rPr lang="ru-RU" sz="1400" baseline="0" dirty="0" smtClean="0">
                          <a:solidFill>
                            <a:srgbClr val="000000"/>
                          </a:solidFill>
                          <a:latin typeface="Times New Roman"/>
                          <a:ea typeface="Times New Roman"/>
                          <a:cs typeface="Times New Roman"/>
                        </a:rPr>
                        <a:t> результатов</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90614">
                <a:tc>
                  <a:txBody>
                    <a:bodyPr/>
                    <a:lstStyle/>
                    <a:p>
                      <a:pPr marL="0" algn="ctr" defTabSz="914400" rtl="0" eaLnBrk="1" latinLnBrk="0" hangingPunct="1">
                        <a:lnSpc>
                          <a:spcPct val="115000"/>
                        </a:lnSpc>
                        <a:spcAft>
                          <a:spcPts val="0"/>
                        </a:spcAft>
                      </a:pPr>
                      <a:r>
                        <a:rPr lang="ru-RU" sz="1400" b="1" kern="1200" dirty="0" smtClean="0">
                          <a:solidFill>
                            <a:srgbClr val="000000"/>
                          </a:solidFill>
                          <a:latin typeface="Times New Roman"/>
                          <a:ea typeface="Times New Roman"/>
                          <a:cs typeface="Times New Roman"/>
                        </a:rPr>
                        <a:t>1.6.5.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15000"/>
                        </a:lnSpc>
                        <a:spcAft>
                          <a:spcPts val="0"/>
                        </a:spcAft>
                      </a:pPr>
                      <a:r>
                        <a:rPr lang="ru-RU" sz="1400" kern="1200" dirty="0" smtClean="0">
                          <a:solidFill>
                            <a:srgbClr val="000000"/>
                          </a:solidFill>
                          <a:latin typeface="Times New Roman"/>
                          <a:ea typeface="Times New Roman"/>
                          <a:cs typeface="Times New Roman"/>
                        </a:rPr>
                        <a:t>Передача сведений о выданных результатах в орган, предоставляющий услугу</a:t>
                      </a:r>
                      <a:endParaRPr lang="ru-RU" sz="1400"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graphicFrame>
        <p:nvGraphicFramePr>
          <p:cNvPr id="13" name="Таблица 12"/>
          <p:cNvGraphicFramePr>
            <a:graphicFrameLocks noGrp="1"/>
          </p:cNvGraphicFramePr>
          <p:nvPr/>
        </p:nvGraphicFramePr>
        <p:xfrm>
          <a:off x="308768" y="1857728"/>
          <a:ext cx="5572890" cy="2944368"/>
        </p:xfrm>
        <a:graphic>
          <a:graphicData uri="http://schemas.openxmlformats.org/drawingml/2006/table">
            <a:tbl>
              <a:tblPr/>
              <a:tblGrid>
                <a:gridCol w="643026"/>
                <a:gridCol w="4929864"/>
              </a:tblGrid>
              <a:tr h="490614">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1.4.1.</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smtClean="0">
                          <a:solidFill>
                            <a:srgbClr val="000000"/>
                          </a:solidFill>
                          <a:latin typeface="Times New Roman"/>
                          <a:ea typeface="Times New Roman"/>
                          <a:cs typeface="Times New Roman"/>
                        </a:rPr>
                        <a:t>Проверка наличия (отсутствия ) оснований для отказа в предоставлении услуги</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dirty="0" smtClean="0">
                          <a:solidFill>
                            <a:srgbClr val="000000"/>
                          </a:solidFill>
                          <a:latin typeface="Times New Roman"/>
                          <a:ea typeface="Times New Roman"/>
                          <a:cs typeface="Times New Roman"/>
                        </a:rPr>
                        <a:t>1.4.2.</a:t>
                      </a:r>
                      <a:endParaRPr lang="ru-RU"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15000"/>
                        </a:lnSpc>
                        <a:spcAft>
                          <a:spcPts val="0"/>
                        </a:spcAft>
                      </a:pPr>
                      <a:r>
                        <a:rPr lang="ru-RU" sz="1400" kern="1200" dirty="0" smtClean="0">
                          <a:solidFill>
                            <a:srgbClr val="000000"/>
                          </a:solidFill>
                          <a:latin typeface="Times New Roman"/>
                          <a:ea typeface="Times New Roman"/>
                          <a:cs typeface="Times New Roman"/>
                        </a:rPr>
                        <a:t>Подготовка решения о предоставлении (об отказе в предоставлении) услуги</a:t>
                      </a:r>
                      <a:endParaRPr lang="ru-RU" sz="1400"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kern="1200" dirty="0" smtClean="0">
                          <a:solidFill>
                            <a:srgbClr val="000000"/>
                          </a:solidFill>
                          <a:latin typeface="Times New Roman"/>
                          <a:ea typeface="Times New Roman"/>
                          <a:cs typeface="Times New Roman"/>
                        </a:rPr>
                        <a:t>1.4.3.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15000"/>
                        </a:lnSpc>
                        <a:spcAft>
                          <a:spcPts val="0"/>
                        </a:spcAft>
                      </a:pPr>
                      <a:r>
                        <a:rPr lang="ru-RU" sz="1400" kern="1200" dirty="0" smtClean="0">
                          <a:solidFill>
                            <a:srgbClr val="000000"/>
                          </a:solidFill>
                          <a:latin typeface="Times New Roman"/>
                          <a:ea typeface="Times New Roman"/>
                          <a:cs typeface="Times New Roman"/>
                        </a:rPr>
                        <a:t>Подготовка  проекта документа, являющегося результатом предоставления услуги</a:t>
                      </a:r>
                      <a:endParaRPr lang="ru-RU" sz="1400"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kern="1200" dirty="0" smtClean="0">
                          <a:solidFill>
                            <a:srgbClr val="000000"/>
                          </a:solidFill>
                          <a:latin typeface="Times New Roman"/>
                          <a:ea typeface="Times New Roman"/>
                          <a:cs typeface="Times New Roman"/>
                        </a:rPr>
                        <a:t>1.4.4.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15000"/>
                        </a:lnSpc>
                        <a:spcAft>
                          <a:spcPts val="0"/>
                        </a:spcAft>
                      </a:pPr>
                      <a:r>
                        <a:rPr lang="ru-RU" sz="1400" kern="1200" dirty="0" smtClean="0">
                          <a:solidFill>
                            <a:srgbClr val="000000"/>
                          </a:solidFill>
                          <a:latin typeface="Times New Roman"/>
                          <a:ea typeface="Times New Roman"/>
                          <a:cs typeface="Times New Roman"/>
                        </a:rPr>
                        <a:t>Согласование проекта документа с заинтересованными лицами и подразделениями</a:t>
                      </a:r>
                      <a:endParaRPr lang="ru-RU" sz="1400"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kern="1200" dirty="0" smtClean="0">
                          <a:solidFill>
                            <a:srgbClr val="000000"/>
                          </a:solidFill>
                          <a:latin typeface="Times New Roman"/>
                          <a:ea typeface="Times New Roman"/>
                          <a:cs typeface="Times New Roman"/>
                        </a:rPr>
                        <a:t>1.4.5.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15000"/>
                        </a:lnSpc>
                        <a:spcAft>
                          <a:spcPts val="0"/>
                        </a:spcAft>
                      </a:pPr>
                      <a:r>
                        <a:rPr lang="ru-RU" sz="1400" kern="1200" dirty="0" smtClean="0">
                          <a:solidFill>
                            <a:srgbClr val="000000"/>
                          </a:solidFill>
                          <a:latin typeface="Times New Roman"/>
                          <a:ea typeface="Times New Roman"/>
                          <a:cs typeface="Times New Roman"/>
                        </a:rPr>
                        <a:t>Подписание</a:t>
                      </a:r>
                      <a:r>
                        <a:rPr lang="ru-RU" sz="1400" kern="1200" baseline="0" dirty="0" smtClean="0">
                          <a:solidFill>
                            <a:srgbClr val="000000"/>
                          </a:solidFill>
                          <a:latin typeface="Times New Roman"/>
                          <a:ea typeface="Times New Roman"/>
                          <a:cs typeface="Times New Roman"/>
                        </a:rPr>
                        <a:t> проекта документа уполномоченным должностным лицом</a:t>
                      </a:r>
                      <a:endParaRPr lang="ru-RU" sz="1400"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614">
                <a:tc>
                  <a:txBody>
                    <a:bodyPr/>
                    <a:lstStyle/>
                    <a:p>
                      <a:pPr algn="ctr">
                        <a:lnSpc>
                          <a:spcPct val="115000"/>
                        </a:lnSpc>
                        <a:spcAft>
                          <a:spcPts val="0"/>
                        </a:spcAft>
                      </a:pPr>
                      <a:r>
                        <a:rPr lang="ru-RU" sz="1400" b="1" kern="1200" dirty="0" smtClean="0">
                          <a:solidFill>
                            <a:srgbClr val="000000"/>
                          </a:solidFill>
                          <a:latin typeface="Times New Roman"/>
                          <a:ea typeface="Times New Roman"/>
                          <a:cs typeface="Times New Roman"/>
                        </a:rPr>
                        <a:t>1.4.6.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15000"/>
                        </a:lnSpc>
                        <a:spcAft>
                          <a:spcPts val="0"/>
                        </a:spcAft>
                      </a:pPr>
                      <a:r>
                        <a:rPr lang="ru-RU" sz="1400" kern="1200" dirty="0" smtClean="0">
                          <a:solidFill>
                            <a:srgbClr val="000000"/>
                          </a:solidFill>
                          <a:latin typeface="Times New Roman"/>
                          <a:ea typeface="Times New Roman"/>
                          <a:cs typeface="Times New Roman"/>
                        </a:rPr>
                        <a:t>Регистрация документа-результата</a:t>
                      </a:r>
                      <a:r>
                        <a:rPr lang="ru-RU" sz="1400" kern="1200" baseline="0" dirty="0" smtClean="0">
                          <a:solidFill>
                            <a:srgbClr val="000000"/>
                          </a:solidFill>
                          <a:latin typeface="Times New Roman"/>
                          <a:ea typeface="Times New Roman"/>
                          <a:cs typeface="Times New Roman"/>
                        </a:rPr>
                        <a:t> в информационной системе органа, предоставляющего услугу</a:t>
                      </a:r>
                      <a:endParaRPr lang="ru-RU" sz="1400" kern="1200" dirty="0">
                        <a:solidFill>
                          <a:srgbClr val="000000"/>
                        </a:solidFill>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Прямоугольник 13"/>
          <p:cNvSpPr/>
          <p:nvPr/>
        </p:nvSpPr>
        <p:spPr>
          <a:xfrm>
            <a:off x="308768" y="714985"/>
            <a:ext cx="5779324" cy="1083123"/>
          </a:xfrm>
          <a:prstGeom prst="rect">
            <a:avLst/>
          </a:prstGeom>
        </p:spPr>
        <p:txBody>
          <a:bodyPr wrap="square">
            <a:spAutoFit/>
          </a:bodyPr>
          <a:lstStyle/>
          <a:p>
            <a:pPr algn="ctr">
              <a:lnSpc>
                <a:spcPct val="115000"/>
              </a:lnSpc>
            </a:pPr>
            <a:r>
              <a:rPr lang="ru-RU" sz="1400" b="1" dirty="0" smtClean="0">
                <a:solidFill>
                  <a:srgbClr val="002060"/>
                </a:solidFill>
                <a:latin typeface="Times New Roman"/>
                <a:ea typeface="Times New Roman"/>
                <a:cs typeface="Times New Roman"/>
              </a:rPr>
              <a:t>ПРИМЕР</a:t>
            </a:r>
          </a:p>
          <a:p>
            <a:pPr algn="ctr">
              <a:lnSpc>
                <a:spcPct val="115000"/>
              </a:lnSpc>
            </a:pPr>
            <a:r>
              <a:rPr lang="ru-RU" sz="1400" b="1" dirty="0" smtClean="0">
                <a:solidFill>
                  <a:srgbClr val="002060"/>
                </a:solidFill>
                <a:latin typeface="Times New Roman"/>
                <a:ea typeface="Times New Roman"/>
                <a:cs typeface="Times New Roman"/>
              </a:rPr>
              <a:t> перечня процессов для административной процедуры «</a:t>
            </a:r>
            <a:r>
              <a:rPr lang="ru-RU" sz="1400" b="1" dirty="0" err="1" smtClean="0">
                <a:solidFill>
                  <a:srgbClr val="002060"/>
                </a:solidFill>
                <a:latin typeface="Times New Roman"/>
                <a:ea typeface="Times New Roman"/>
                <a:cs typeface="Times New Roman"/>
              </a:rPr>
              <a:t>подуслуги</a:t>
            </a:r>
            <a:r>
              <a:rPr lang="ru-RU" sz="1400" b="1" dirty="0" smtClean="0">
                <a:solidFill>
                  <a:srgbClr val="002060"/>
                </a:solidFill>
                <a:latin typeface="Times New Roman"/>
                <a:ea typeface="Times New Roman"/>
                <a:cs typeface="Times New Roman"/>
              </a:rPr>
              <a:t>» </a:t>
            </a:r>
          </a:p>
          <a:p>
            <a:pPr algn="ctr">
              <a:lnSpc>
                <a:spcPct val="115000"/>
              </a:lnSpc>
            </a:pPr>
            <a:r>
              <a:rPr lang="ru-RU" sz="1400" b="1" dirty="0" smtClean="0">
                <a:solidFill>
                  <a:srgbClr val="002060"/>
                </a:solidFill>
                <a:latin typeface="Times New Roman"/>
                <a:ea typeface="Times New Roman"/>
                <a:cs typeface="Times New Roman"/>
              </a:rPr>
              <a:t>«1.4. Принятие решения о предоставлении </a:t>
            </a:r>
          </a:p>
          <a:p>
            <a:pPr algn="ctr">
              <a:lnSpc>
                <a:spcPct val="115000"/>
              </a:lnSpc>
            </a:pPr>
            <a:r>
              <a:rPr lang="ru-RU" sz="1400" b="1" dirty="0" smtClean="0">
                <a:solidFill>
                  <a:srgbClr val="002060"/>
                </a:solidFill>
                <a:latin typeface="Times New Roman"/>
                <a:ea typeface="Times New Roman"/>
                <a:cs typeface="Times New Roman"/>
              </a:rPr>
              <a:t>(отказе в предоставлении) услуги</a:t>
            </a:r>
            <a:r>
              <a:rPr lang="ru-RU" sz="1400" dirty="0" smtClean="0">
                <a:solidFill>
                  <a:srgbClr val="002060"/>
                </a:solidFill>
                <a:latin typeface="Times New Roman"/>
                <a:ea typeface="Times New Roman"/>
                <a:cs typeface="Times New Roman"/>
              </a:rPr>
              <a:t>»</a:t>
            </a:r>
            <a:endParaRPr lang="ru-RU" sz="1400" dirty="0">
              <a:solidFill>
                <a:srgbClr val="002060"/>
              </a:solidFill>
              <a:latin typeface="Times New Roman"/>
              <a:ea typeface="Times New Roman"/>
              <a:cs typeface="Times New Roman"/>
            </a:endParaRPr>
          </a:p>
        </p:txBody>
      </p:sp>
      <p:graphicFrame>
        <p:nvGraphicFramePr>
          <p:cNvPr id="15" name="Таблица 14"/>
          <p:cNvGraphicFramePr>
            <a:graphicFrameLocks noGrp="1"/>
          </p:cNvGraphicFramePr>
          <p:nvPr/>
        </p:nvGraphicFramePr>
        <p:xfrm>
          <a:off x="380216" y="5643065"/>
          <a:ext cx="5501442" cy="857057"/>
        </p:xfrm>
        <a:graphic>
          <a:graphicData uri="http://schemas.openxmlformats.org/drawingml/2006/table">
            <a:tbl>
              <a:tblPr/>
              <a:tblGrid>
                <a:gridCol w="730697"/>
                <a:gridCol w="4770745"/>
              </a:tblGrid>
              <a:tr h="430796">
                <a:tc>
                  <a:txBody>
                    <a:bodyPr/>
                    <a:lstStyle/>
                    <a:p>
                      <a:pPr algn="ctr">
                        <a:lnSpc>
                          <a:spcPct val="115000"/>
                        </a:lnSpc>
                        <a:spcAft>
                          <a:spcPts val="0"/>
                        </a:spcAft>
                      </a:pPr>
                      <a:r>
                        <a:rPr lang="ru-RU" sz="1400" b="1" dirty="0" smtClean="0">
                          <a:solidFill>
                            <a:schemeClr val="tx1"/>
                          </a:solidFill>
                          <a:latin typeface="Times New Roman"/>
                          <a:ea typeface="Times New Roman"/>
                          <a:cs typeface="Times New Roman"/>
                        </a:rPr>
                        <a:t>1.5.1.</a:t>
                      </a:r>
                      <a:endParaRPr lang="ru-RU" sz="1400"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smtClean="0">
                          <a:solidFill>
                            <a:schemeClr val="tx1"/>
                          </a:solidFill>
                          <a:latin typeface="Times New Roman"/>
                          <a:ea typeface="Times New Roman"/>
                          <a:cs typeface="Times New Roman"/>
                        </a:rPr>
                        <a:t>Передача документов-результатов от органа  в МФЦ</a:t>
                      </a:r>
                      <a:endParaRPr lang="ru-RU" sz="1400"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261">
                <a:tc>
                  <a:txBody>
                    <a:bodyPr/>
                    <a:lstStyle/>
                    <a:p>
                      <a:pPr algn="ctr">
                        <a:lnSpc>
                          <a:spcPct val="115000"/>
                        </a:lnSpc>
                        <a:spcAft>
                          <a:spcPts val="0"/>
                        </a:spcAft>
                      </a:pPr>
                      <a:r>
                        <a:rPr lang="ru-RU" sz="1400" b="1" dirty="0" smtClean="0">
                          <a:solidFill>
                            <a:schemeClr val="tx1"/>
                          </a:solidFill>
                          <a:latin typeface="Times New Roman"/>
                          <a:ea typeface="Times New Roman"/>
                          <a:cs typeface="Times New Roman"/>
                        </a:rPr>
                        <a:t>1.5.2.</a:t>
                      </a:r>
                      <a:endParaRPr lang="ru-RU" sz="1400"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smtClean="0">
                          <a:solidFill>
                            <a:schemeClr val="tx1"/>
                          </a:solidFill>
                          <a:latin typeface="Times New Roman"/>
                          <a:ea typeface="Times New Roman"/>
                          <a:cs typeface="Times New Roman"/>
                        </a:rPr>
                        <a:t>Прием документов-результатов</a:t>
                      </a:r>
                      <a:r>
                        <a:rPr lang="ru-RU" sz="1400" baseline="0" dirty="0" smtClean="0">
                          <a:solidFill>
                            <a:schemeClr val="tx1"/>
                          </a:solidFill>
                          <a:latin typeface="Times New Roman"/>
                          <a:ea typeface="Times New Roman"/>
                          <a:cs typeface="Times New Roman"/>
                        </a:rPr>
                        <a:t> МФЦ от органа</a:t>
                      </a:r>
                      <a:endParaRPr lang="ru-RU" sz="1400"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 name="Прямоугольник 15"/>
          <p:cNvSpPr/>
          <p:nvPr/>
        </p:nvSpPr>
        <p:spPr>
          <a:xfrm>
            <a:off x="308768" y="4857430"/>
            <a:ext cx="5779324" cy="835420"/>
          </a:xfrm>
          <a:prstGeom prst="rect">
            <a:avLst/>
          </a:prstGeom>
        </p:spPr>
        <p:txBody>
          <a:bodyPr wrap="square">
            <a:spAutoFit/>
          </a:bodyPr>
          <a:lstStyle/>
          <a:p>
            <a:pPr algn="ctr">
              <a:lnSpc>
                <a:spcPct val="115000"/>
              </a:lnSpc>
            </a:pPr>
            <a:r>
              <a:rPr lang="ru-RU" sz="1400" b="1" dirty="0" smtClean="0">
                <a:solidFill>
                  <a:srgbClr val="002060"/>
                </a:solidFill>
                <a:latin typeface="Times New Roman"/>
                <a:ea typeface="Times New Roman"/>
                <a:cs typeface="Times New Roman"/>
              </a:rPr>
              <a:t>ПРИМЕР</a:t>
            </a:r>
          </a:p>
          <a:p>
            <a:pPr algn="ctr">
              <a:lnSpc>
                <a:spcPct val="115000"/>
              </a:lnSpc>
            </a:pPr>
            <a:r>
              <a:rPr lang="ru-RU" sz="1400" b="1" dirty="0" smtClean="0">
                <a:solidFill>
                  <a:srgbClr val="002060"/>
                </a:solidFill>
                <a:latin typeface="Times New Roman"/>
                <a:ea typeface="Times New Roman"/>
                <a:cs typeface="Times New Roman"/>
              </a:rPr>
              <a:t> перечня процессов для административной процедуры «</a:t>
            </a:r>
            <a:r>
              <a:rPr lang="ru-RU" sz="1400" b="1" dirty="0" err="1" smtClean="0">
                <a:solidFill>
                  <a:srgbClr val="002060"/>
                </a:solidFill>
                <a:latin typeface="Times New Roman"/>
                <a:ea typeface="Times New Roman"/>
                <a:cs typeface="Times New Roman"/>
              </a:rPr>
              <a:t>подуслуги</a:t>
            </a:r>
            <a:r>
              <a:rPr lang="ru-RU" sz="1400" b="1" dirty="0" smtClean="0">
                <a:solidFill>
                  <a:srgbClr val="002060"/>
                </a:solidFill>
                <a:latin typeface="Times New Roman"/>
                <a:ea typeface="Times New Roman"/>
                <a:cs typeface="Times New Roman"/>
              </a:rPr>
              <a:t>» </a:t>
            </a:r>
          </a:p>
          <a:p>
            <a:pPr algn="ctr">
              <a:lnSpc>
                <a:spcPct val="115000"/>
              </a:lnSpc>
            </a:pPr>
            <a:r>
              <a:rPr lang="ru-RU" sz="1400" b="1" dirty="0" smtClean="0">
                <a:solidFill>
                  <a:srgbClr val="002060"/>
                </a:solidFill>
                <a:latin typeface="Times New Roman"/>
                <a:ea typeface="Times New Roman"/>
                <a:cs typeface="Times New Roman"/>
              </a:rPr>
              <a:t>«1.5. Прием-передача документов между органом и МФЦ</a:t>
            </a:r>
            <a:r>
              <a:rPr lang="ru-RU" sz="1400" dirty="0" smtClean="0">
                <a:solidFill>
                  <a:srgbClr val="002060"/>
                </a:solidFill>
                <a:latin typeface="Times New Roman"/>
                <a:ea typeface="Times New Roman"/>
                <a:cs typeface="Times New Roman"/>
              </a:rPr>
              <a:t>»</a:t>
            </a:r>
            <a:endParaRPr lang="ru-RU" sz="1400" dirty="0">
              <a:solidFill>
                <a:srgbClr val="002060"/>
              </a:solidFill>
              <a:latin typeface="Times New Roman"/>
              <a:ea typeface="Times New Roman"/>
              <a:cs typeface="Times New Roman"/>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28</a:t>
            </a:fld>
            <a:endParaRPr lang="ru-RU" dirty="0"/>
          </a:p>
        </p:txBody>
      </p:sp>
      <p:sp>
        <p:nvSpPr>
          <p:cNvPr id="4" name="Заголовок 1"/>
          <p:cNvSpPr txBox="1">
            <a:spLocks/>
          </p:cNvSpPr>
          <p:nvPr/>
        </p:nvSpPr>
        <p:spPr>
          <a:xfrm>
            <a:off x="1" y="0"/>
            <a:ext cx="11982203"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7</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Технологические процессы предоставления  «</a:t>
            </a:r>
            <a:r>
              <a:rPr lang="ru-RU" sz="2200" b="1" cap="all" dirty="0" err="1" smtClean="0">
                <a:solidFill>
                  <a:schemeClr val="tx2"/>
                </a:solidFill>
                <a:latin typeface="+mj-lt"/>
                <a:ea typeface="+mj-ea"/>
                <a:cs typeface="+mj-cs"/>
              </a:rPr>
              <a:t>подуслуги</a:t>
            </a:r>
            <a:r>
              <a:rPr lang="ru-RU" sz="2200" b="1" cap="all" dirty="0" smtClean="0">
                <a:solidFill>
                  <a:schemeClr val="tx2"/>
                </a:solidFill>
                <a:latin typeface="+mj-lt"/>
                <a:ea typeface="+mj-ea"/>
                <a:cs typeface="+mj-cs"/>
              </a:rPr>
              <a:t>» </a:t>
            </a:r>
            <a:r>
              <a:rPr lang="ru-RU" sz="1200" b="1" i="1" cap="all" dirty="0" smtClean="0">
                <a:latin typeface="+mj-lt"/>
                <a:ea typeface="+mj-ea"/>
                <a:cs typeface="+mj-cs"/>
              </a:rPr>
              <a:t>(без граф 5,6,7)</a:t>
            </a:r>
            <a:endParaRPr lang="ru-RU" sz="1200" b="1" i="1" cap="all" dirty="0">
              <a:latin typeface="+mj-lt"/>
              <a:ea typeface="+mj-ea"/>
              <a:cs typeface="+mj-cs"/>
            </a:endParaRPr>
          </a:p>
        </p:txBody>
      </p:sp>
      <p:graphicFrame>
        <p:nvGraphicFramePr>
          <p:cNvPr id="5" name="Таблица 4"/>
          <p:cNvGraphicFramePr>
            <a:graphicFrameLocks noGrp="1"/>
          </p:cNvGraphicFramePr>
          <p:nvPr/>
        </p:nvGraphicFramePr>
        <p:xfrm>
          <a:off x="299256" y="464370"/>
          <a:ext cx="11610100" cy="6080126"/>
        </p:xfrm>
        <a:graphic>
          <a:graphicData uri="http://schemas.openxmlformats.org/drawingml/2006/table">
            <a:tbl>
              <a:tblPr/>
              <a:tblGrid>
                <a:gridCol w="392875"/>
                <a:gridCol w="1136669"/>
                <a:gridCol w="9261566"/>
                <a:gridCol w="818990"/>
              </a:tblGrid>
              <a:tr h="693649">
                <a:tc>
                  <a:txBody>
                    <a:bodyPr/>
                    <a:lstStyle/>
                    <a:p>
                      <a:pPr algn="ctr" fontAlgn="ctr"/>
                      <a:r>
                        <a:rPr lang="ru-RU" sz="1100" b="1" i="0" u="none" strike="noStrike" dirty="0">
                          <a:solidFill>
                            <a:srgbClr val="000000"/>
                          </a:solidFill>
                          <a:latin typeface="Times New Roman"/>
                        </a:rPr>
                        <a:t>№ </a:t>
                      </a:r>
                      <a:r>
                        <a:rPr lang="ru-RU" sz="1100" b="1" i="0" u="none" strike="noStrike" dirty="0" err="1">
                          <a:solidFill>
                            <a:srgbClr val="000000"/>
                          </a:solidFill>
                          <a:latin typeface="Times New Roman"/>
                        </a:rPr>
                        <a:t>п</a:t>
                      </a:r>
                      <a:r>
                        <a:rPr lang="ru-RU" sz="1100" b="1" i="0" u="none" strike="noStrike" dirty="0">
                          <a:solidFill>
                            <a:srgbClr val="000000"/>
                          </a:solidFill>
                          <a:latin typeface="Times New Roman"/>
                        </a:rPr>
                        <a:t>/</a:t>
                      </a:r>
                      <a:r>
                        <a:rPr lang="ru-RU" sz="1100" b="1" i="0" u="none" strike="noStrike" dirty="0" err="1">
                          <a:solidFill>
                            <a:srgbClr val="000000"/>
                          </a:solidFill>
                          <a:latin typeface="Times New Roman"/>
                        </a:rPr>
                        <a:t>п</a:t>
                      </a:r>
                      <a:endParaRPr lang="ru-RU" sz="1100" b="1" i="0" u="none" strike="noStrike" dirty="0">
                        <a:solidFill>
                          <a:srgbClr val="000000"/>
                        </a:solidFill>
                        <a:latin typeface="Times New Roman"/>
                      </a:endParaRP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100" b="1" i="0" u="none" strike="noStrike" dirty="0">
                          <a:solidFill>
                            <a:srgbClr val="000000"/>
                          </a:solidFill>
                          <a:latin typeface="Times New Roman"/>
                        </a:rPr>
                        <a:t>Наименование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100" b="1" i="0" u="none" strike="noStrike" dirty="0">
                          <a:solidFill>
                            <a:srgbClr val="000000"/>
                          </a:solidFill>
                          <a:latin typeface="Times New Roman"/>
                        </a:rPr>
                        <a:t>Особенности исполнения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100" b="1" i="0" u="none" strike="noStrike" dirty="0">
                          <a:solidFill>
                            <a:srgbClr val="000000"/>
                          </a:solidFill>
                          <a:latin typeface="Times New Roman"/>
                        </a:rPr>
                        <a:t>Сроки исполнения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71964">
                <a:tc>
                  <a:txBody>
                    <a:bodyPr/>
                    <a:lstStyle/>
                    <a:p>
                      <a:pPr algn="ctr" fontAlgn="ctr"/>
                      <a:r>
                        <a:rPr lang="ru-RU" sz="1100" b="1" i="0" u="none" strike="noStrike">
                          <a:solidFill>
                            <a:srgbClr val="000000"/>
                          </a:solidFill>
                          <a:latin typeface="Times New Roman"/>
                        </a:rPr>
                        <a:t>1</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100" b="1" i="0" u="none" strike="noStrike">
                          <a:solidFill>
                            <a:srgbClr val="000000"/>
                          </a:solidFill>
                          <a:latin typeface="Times New Roman"/>
                        </a:rPr>
                        <a:t>2</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100" b="1" i="0" u="none" strike="noStrike" dirty="0">
                          <a:solidFill>
                            <a:srgbClr val="000000"/>
                          </a:solidFill>
                          <a:latin typeface="Times New Roman"/>
                        </a:rPr>
                        <a:t>3</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100" b="1" i="0" u="none" strike="noStrike" dirty="0">
                          <a:solidFill>
                            <a:srgbClr val="000000"/>
                          </a:solidFill>
                          <a:latin typeface="Times New Roman"/>
                        </a:rPr>
                        <a:t>4</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73031">
                <a:tc gridSpan="4">
                  <a:txBody>
                    <a:bodyPr/>
                    <a:lstStyle/>
                    <a:p>
                      <a:pPr algn="ctr"/>
                      <a:r>
                        <a:rPr lang="ru-RU" sz="1100" b="1" i="0" u="none" strike="noStrike" kern="1200" dirty="0" smtClean="0">
                          <a:solidFill>
                            <a:srgbClr val="000000"/>
                          </a:solidFill>
                          <a:latin typeface="Times New Roman"/>
                          <a:ea typeface="+mn-ea"/>
                          <a:cs typeface="+mn-cs"/>
                        </a:rPr>
                        <a:t>1. Предоставление информации о ходе исполнительного производства</a:t>
                      </a:r>
                      <a:endParaRPr lang="ru-RU" sz="1100" b="1" i="0" u="none" strike="noStrike" kern="1200" dirty="0">
                        <a:solidFill>
                          <a:srgbClr val="000000"/>
                        </a:solidFill>
                        <a:latin typeface="Times New Roman"/>
                        <a:ea typeface="+mn-ea"/>
                        <a:cs typeface="+mn-cs"/>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175520">
                <a:tc gridSpan="4">
                  <a:txBody>
                    <a:bodyPr/>
                    <a:lstStyle/>
                    <a:p>
                      <a:pPr algn="ctr"/>
                      <a:r>
                        <a:rPr lang="ru-RU" sz="1100" b="1" i="0" u="none" strike="noStrike" kern="1200" dirty="0" smtClean="0">
                          <a:solidFill>
                            <a:schemeClr val="tx1"/>
                          </a:solidFill>
                          <a:latin typeface="Times New Roman"/>
                          <a:ea typeface="+mn-ea"/>
                          <a:cs typeface="+mn-cs"/>
                        </a:rPr>
                        <a:t>1.1А. Прием и регистрация заявления </a:t>
                      </a:r>
                      <a:r>
                        <a:rPr lang="ru-RU" sz="1100" b="1" i="0" u="none" strike="noStrike" kern="1200" dirty="0" smtClean="0">
                          <a:solidFill>
                            <a:srgbClr val="FF0000"/>
                          </a:solidFill>
                          <a:latin typeface="Times New Roman"/>
                          <a:ea typeface="+mn-ea"/>
                          <a:cs typeface="+mn-cs"/>
                        </a:rPr>
                        <a:t>(при личном обращении в МФЦ)</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4463808">
                <a:tc>
                  <a:txBody>
                    <a:bodyPr/>
                    <a:lstStyle/>
                    <a:p>
                      <a:pPr algn="ctr" fontAlgn="t"/>
                      <a:r>
                        <a:rPr lang="ru-RU" sz="1100" b="1" i="0" u="none" strike="noStrike" dirty="0" smtClean="0">
                          <a:solidFill>
                            <a:srgbClr val="000000"/>
                          </a:solidFill>
                          <a:latin typeface="Times New Roman"/>
                        </a:rPr>
                        <a:t>1.1А.1.</a:t>
                      </a:r>
                      <a:endParaRPr lang="ru-RU" sz="1100" b="1" i="0" u="none" strike="noStrike" dirty="0">
                        <a:solidFill>
                          <a:srgbClr val="000000"/>
                        </a:solidFill>
                        <a:latin typeface="Times New Roman"/>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kern="1200" dirty="0" smtClean="0">
                          <a:solidFill>
                            <a:srgbClr val="000000"/>
                          </a:solidFill>
                          <a:latin typeface="Times New Roman"/>
                          <a:ea typeface="+mn-ea"/>
                          <a:cs typeface="+mn-cs"/>
                        </a:rPr>
                        <a:t>Проверка документа, удостоверяющего личность заявителя (его представителя), а также документа, подтверждающего полномочия представителя заявителя</a:t>
                      </a:r>
                      <a:endParaRPr lang="ru-RU" sz="1100" b="0" i="0" u="none" strike="noStrike" kern="1200" dirty="0">
                        <a:solidFill>
                          <a:srgbClr val="000000"/>
                        </a:solidFill>
                        <a:latin typeface="Times New Roman"/>
                        <a:ea typeface="+mn-ea"/>
                        <a:cs typeface="+mn-cs"/>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r>
                        <a:rPr lang="ru-RU" sz="1100" b="1" i="0" u="none" strike="noStrike" kern="1200" dirty="0" smtClean="0">
                          <a:solidFill>
                            <a:srgbClr val="000000"/>
                          </a:solidFill>
                          <a:latin typeface="Times New Roman"/>
                          <a:ea typeface="+mn-ea"/>
                          <a:cs typeface="+mn-cs"/>
                        </a:rPr>
                        <a:t>1.Специалист проверяет наличие документа, удостоверяющего личность заявителя (его представителя), а также в случае обращения представителя заявителя наличие документа, подтверждающего его полномочия.</a:t>
                      </a:r>
                    </a:p>
                    <a:p>
                      <a:r>
                        <a:rPr lang="ru-RU" sz="1100" b="0" i="0" u="none" strike="noStrike" kern="1200" dirty="0" smtClean="0">
                          <a:solidFill>
                            <a:srgbClr val="FF0000"/>
                          </a:solidFill>
                          <a:latin typeface="Times New Roman"/>
                          <a:ea typeface="+mn-ea"/>
                          <a:cs typeface="+mn-cs"/>
                        </a:rPr>
                        <a:t>В случае отсутствия у заявителя (его представителя) документа, удостоверяющего личность, а также отсутствия документа, подтверждающего полномочия представителя заявителя, специалист уведомляет о наличии препятствия для рассмотрения вопроса о предоставлении государственной услуги и предлагает принять меры по его устранению. </a:t>
                      </a:r>
                    </a:p>
                    <a:p>
                      <a:pPr marL="0" algn="l" defTabSz="914400" rtl="0" eaLnBrk="1" latinLnBrk="0" hangingPunct="1"/>
                      <a:r>
                        <a:rPr lang="ru-RU" sz="1100" b="0" i="0" u="none" strike="noStrike" kern="1200" dirty="0" smtClean="0">
                          <a:solidFill>
                            <a:srgbClr val="FF0000"/>
                          </a:solidFill>
                          <a:latin typeface="Times New Roman"/>
                          <a:ea typeface="+mn-ea"/>
                          <a:cs typeface="+mn-cs"/>
                        </a:rPr>
                        <a:t>В случае если заявитель (его представитель) отказывается устранить выявленные несоответствия и настаивает на приеме документов, специалист предупреждает заявителя (его представителя) о том, что ему в конечном итоге будет предоставлен письменный отказ в предоставлении государственной услуги и переходит </a:t>
                      </a:r>
                      <a:r>
                        <a:rPr lang="ru-RU" sz="1100" b="1" i="0" u="none" strike="noStrike" kern="1200" dirty="0" smtClean="0">
                          <a:solidFill>
                            <a:srgbClr val="FF0000"/>
                          </a:solidFill>
                          <a:latin typeface="Times New Roman"/>
                          <a:ea typeface="+mn-ea"/>
                          <a:cs typeface="+mn-cs"/>
                        </a:rPr>
                        <a:t>к следующему действию</a:t>
                      </a:r>
                      <a:r>
                        <a:rPr lang="ru-RU" sz="1100" b="0" i="0" u="none" strike="noStrike" kern="1200" dirty="0" smtClean="0">
                          <a:solidFill>
                            <a:srgbClr val="FF0000"/>
                          </a:solidFill>
                          <a:latin typeface="Times New Roman"/>
                          <a:ea typeface="+mn-ea"/>
                          <a:cs typeface="+mn-cs"/>
                        </a:rPr>
                        <a:t>. </a:t>
                      </a:r>
                    </a:p>
                    <a:p>
                      <a:pPr marL="0" algn="l" defTabSz="914400" rtl="0" eaLnBrk="1" latinLnBrk="0" hangingPunct="1"/>
                      <a:r>
                        <a:rPr lang="ru-RU" sz="1100" b="1" i="0" u="none" strike="noStrike" kern="1200" dirty="0" smtClean="0">
                          <a:solidFill>
                            <a:srgbClr val="000000"/>
                          </a:solidFill>
                          <a:latin typeface="Times New Roman"/>
                          <a:ea typeface="+mn-ea"/>
                          <a:cs typeface="+mn-cs"/>
                        </a:rPr>
                        <a:t>2. Специалист устанавливает факт принадлежности документа, удостоверяющего личность, предъявителю путем сверки внешности обратившегося лица с фотографией в документе. </a:t>
                      </a:r>
                    </a:p>
                    <a:p>
                      <a:pPr marL="0" algn="l" defTabSz="914400" rtl="0" eaLnBrk="1" latinLnBrk="0" hangingPunct="1"/>
                      <a:r>
                        <a:rPr lang="ru-RU" sz="1100" b="0" i="0" u="none" strike="noStrike" kern="1200" dirty="0" smtClean="0">
                          <a:solidFill>
                            <a:srgbClr val="FF0000"/>
                          </a:solidFill>
                          <a:latin typeface="Times New Roman"/>
                          <a:ea typeface="+mn-ea"/>
                          <a:cs typeface="+mn-cs"/>
                        </a:rPr>
                        <a:t>В случае если документ, удостоверяющий личность, не принадлежит предъявителю, специалист уведомляет его о наличии препятствия для рассмотрения вопроса о предоставлении государственной услуги и предлагает принять меры по его устранению. </a:t>
                      </a:r>
                    </a:p>
                    <a:p>
                      <a:pPr marL="0" algn="l" defTabSz="914400" rtl="0" eaLnBrk="1" latinLnBrk="0" hangingPunct="1"/>
                      <a:r>
                        <a:rPr lang="ru-RU" sz="1100" b="0" i="0" u="none" strike="noStrike" kern="1200" dirty="0" smtClean="0">
                          <a:solidFill>
                            <a:srgbClr val="FF0000"/>
                          </a:solidFill>
                          <a:latin typeface="Times New Roman"/>
                          <a:ea typeface="+mn-ea"/>
                          <a:cs typeface="+mn-cs"/>
                        </a:rPr>
                        <a:t>В случае если заявитель (его представитель) отказывается устранить выявленные несоответствия и настаивает на приеме документов, специалист предупреждает заявителя (его представителя) о том, что ему в конечном итоге будет предоставлен письменный отказ в предоставлении государственной услуги и переходит </a:t>
                      </a:r>
                      <a:r>
                        <a:rPr lang="ru-RU" sz="1100" b="1" i="0" u="none" strike="noStrike" kern="1200" dirty="0" smtClean="0">
                          <a:solidFill>
                            <a:srgbClr val="FF0000"/>
                          </a:solidFill>
                          <a:latin typeface="Times New Roman"/>
                          <a:ea typeface="+mn-ea"/>
                          <a:cs typeface="+mn-cs"/>
                        </a:rPr>
                        <a:t>к следующему действию. </a:t>
                      </a:r>
                    </a:p>
                    <a:p>
                      <a:pPr marL="0" algn="l" defTabSz="914400" rtl="0" eaLnBrk="1" latinLnBrk="0" hangingPunct="1"/>
                      <a:r>
                        <a:rPr lang="ru-RU" sz="1100" b="0" i="0" u="none" strike="noStrike" kern="1200" dirty="0" smtClean="0">
                          <a:solidFill>
                            <a:srgbClr val="FF0000"/>
                          </a:solidFill>
                          <a:latin typeface="Times New Roman"/>
                          <a:ea typeface="+mn-ea"/>
                          <a:cs typeface="+mn-cs"/>
                        </a:rPr>
                        <a:t>В случае установления факта принадлежности документа предъявителю, специалист осуществляет переход </a:t>
                      </a:r>
                      <a:r>
                        <a:rPr lang="ru-RU" sz="1100" b="1" i="0" u="none" strike="noStrike" kern="1200" dirty="0" smtClean="0">
                          <a:solidFill>
                            <a:srgbClr val="FF0000"/>
                          </a:solidFill>
                          <a:latin typeface="Times New Roman"/>
                          <a:ea typeface="+mn-ea"/>
                          <a:cs typeface="+mn-cs"/>
                        </a:rPr>
                        <a:t>к следующему действию</a:t>
                      </a:r>
                      <a:r>
                        <a:rPr lang="ru-RU" sz="1100" b="0" i="0" u="none" strike="noStrike" kern="1200" dirty="0" smtClean="0">
                          <a:solidFill>
                            <a:srgbClr val="FF0000"/>
                          </a:solidFill>
                          <a:latin typeface="Times New Roman"/>
                          <a:ea typeface="+mn-ea"/>
                          <a:cs typeface="+mn-cs"/>
                        </a:rPr>
                        <a:t>.</a:t>
                      </a:r>
                    </a:p>
                    <a:p>
                      <a:pPr marL="0" algn="l" defTabSz="914400" rtl="0" eaLnBrk="1" latinLnBrk="0" hangingPunct="1"/>
                      <a:r>
                        <a:rPr lang="ru-RU" sz="1100" b="1" i="0" u="none" strike="noStrike" kern="1200" dirty="0" smtClean="0">
                          <a:solidFill>
                            <a:srgbClr val="000000"/>
                          </a:solidFill>
                          <a:latin typeface="Times New Roman"/>
                          <a:ea typeface="+mn-ea"/>
                          <a:cs typeface="+mn-cs"/>
                        </a:rPr>
                        <a:t>3. Специалист проверяет документ, удостоверяющий личность заявителя (его представителя), а также документ, подтверждающий полномочия представителя заявителя, на соответствие установленным требованиям. </a:t>
                      </a:r>
                    </a:p>
                    <a:p>
                      <a:pPr marL="0" algn="l" defTabSz="914400" rtl="0" eaLnBrk="1" latinLnBrk="0" hangingPunct="1"/>
                      <a:r>
                        <a:rPr lang="ru-RU" sz="1100" b="0" i="0" u="none" strike="noStrike" kern="1200" dirty="0" smtClean="0">
                          <a:solidFill>
                            <a:srgbClr val="FF0000"/>
                          </a:solidFill>
                          <a:latin typeface="Times New Roman"/>
                          <a:ea typeface="+mn-ea"/>
                          <a:cs typeface="+mn-cs"/>
                        </a:rPr>
                        <a:t>В случае обращения представителя заявителя, документ, подтверждающий его полномочия, специалист проверяет на принадлежность лицу, обратившемуся за предоставлением государственной услуги, путем сверки данных, указанных в документе, подтверждающем полномочия представителя заявителя, с данными документа, удостоверяющего личность представителя заявителя.</a:t>
                      </a:r>
                    </a:p>
                    <a:p>
                      <a:pPr marL="0" algn="l" defTabSz="914400" rtl="0" eaLnBrk="1" latinLnBrk="0" hangingPunct="1"/>
                      <a:r>
                        <a:rPr lang="ru-RU" sz="1100" b="0" i="0" u="none" strike="noStrike" kern="1200" dirty="0" smtClean="0">
                          <a:solidFill>
                            <a:srgbClr val="FF0000"/>
                          </a:solidFill>
                          <a:latin typeface="Times New Roman"/>
                          <a:ea typeface="+mn-ea"/>
                          <a:cs typeface="+mn-cs"/>
                        </a:rPr>
                        <a:t>В случае выявления несоответствия представленных заявителем (его представителем) документов установленным требованиям, специалист уведомляет заявителя (его представителя) о наличии препятствий для рассмотрения вопроса о предоставлении государственной услуги, объясняет заявителю (его представителю) содержание выявленных недостатков и предлагает принять меры по их устранению.</a:t>
                      </a:r>
                    </a:p>
                    <a:p>
                      <a:pPr marL="0" algn="l" defTabSz="914400" rtl="0" eaLnBrk="1" latinLnBrk="0" hangingPunct="1"/>
                      <a:r>
                        <a:rPr lang="ru-RU" sz="1100" b="0" i="0" u="none" strike="noStrike" kern="1200" dirty="0" smtClean="0">
                          <a:solidFill>
                            <a:srgbClr val="FF0000"/>
                          </a:solidFill>
                          <a:latin typeface="Times New Roman"/>
                          <a:ea typeface="+mn-ea"/>
                          <a:cs typeface="+mn-cs"/>
                        </a:rPr>
                        <a:t>В случае если заявитель (его представитель) отказывается устранить выявленные несоответствия и настаивает на приеме документов, специалист предупреждает заявителя (его представителя) о том, что ему в конечном итоге будет предоставлен письменный отказ в предоставлении государственной услуги и переходит </a:t>
                      </a:r>
                      <a:r>
                        <a:rPr lang="ru-RU" sz="1100" b="1" i="0" u="none" strike="noStrike" kern="1200" dirty="0" smtClean="0">
                          <a:solidFill>
                            <a:srgbClr val="FF0000"/>
                          </a:solidFill>
                          <a:latin typeface="Times New Roman"/>
                          <a:ea typeface="+mn-ea"/>
                          <a:cs typeface="+mn-cs"/>
                        </a:rPr>
                        <a:t>к следующему действию</a:t>
                      </a:r>
                      <a:r>
                        <a:rPr lang="ru-RU" sz="1100" b="0" i="0" u="none" strike="noStrike" kern="1200" dirty="0" smtClean="0">
                          <a:solidFill>
                            <a:srgbClr val="FF0000"/>
                          </a:solidFill>
                          <a:latin typeface="Times New Roman"/>
                          <a:ea typeface="+mn-ea"/>
                          <a:cs typeface="+mn-cs"/>
                        </a:rPr>
                        <a:t>. </a:t>
                      </a:r>
                    </a:p>
                    <a:p>
                      <a:pPr marL="0" algn="l" defTabSz="914400" rtl="0" eaLnBrk="1" latinLnBrk="0" hangingPunct="1"/>
                      <a:r>
                        <a:rPr lang="ru-RU" sz="1100" b="0" i="0" u="none" strike="noStrike" kern="1200" dirty="0" smtClean="0">
                          <a:solidFill>
                            <a:srgbClr val="FF0000"/>
                          </a:solidFill>
                          <a:latin typeface="Times New Roman"/>
                          <a:ea typeface="+mn-ea"/>
                          <a:cs typeface="+mn-cs"/>
                        </a:rPr>
                        <a:t>В случае выявления соответствия представленных документов заявителем (его представителем) установленным требованиям, специалист осуществляет переход </a:t>
                      </a:r>
                      <a:r>
                        <a:rPr lang="ru-RU" sz="1100" b="1" i="0" u="none" strike="noStrike" kern="1200" dirty="0" smtClean="0">
                          <a:solidFill>
                            <a:srgbClr val="FF0000"/>
                          </a:solidFill>
                          <a:latin typeface="Times New Roman"/>
                          <a:ea typeface="+mn-ea"/>
                          <a:cs typeface="+mn-cs"/>
                        </a:rPr>
                        <a:t>к следующему действию.</a:t>
                      </a:r>
                      <a:endParaRPr lang="ru-RU" sz="1100" b="1" i="0" u="none" strike="noStrike" kern="1200" dirty="0">
                        <a:solidFill>
                          <a:srgbClr val="FF0000"/>
                        </a:solidFill>
                        <a:latin typeface="Times New Roman"/>
                        <a:ea typeface="+mn-ea"/>
                        <a:cs typeface="+mn-cs"/>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latin typeface="Times New Roman"/>
                        </a:rPr>
                        <a:t>3 мин.</a:t>
                      </a:r>
                      <a:endParaRPr lang="ru-RU" sz="1100" b="0" i="0" u="none" strike="noStrike" dirty="0">
                        <a:solidFill>
                          <a:srgbClr val="000000"/>
                        </a:solidFill>
                        <a:latin typeface="Times New Roman"/>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29</a:t>
            </a:fld>
            <a:endParaRPr lang="ru-RU" dirty="0"/>
          </a:p>
        </p:txBody>
      </p:sp>
      <p:graphicFrame>
        <p:nvGraphicFramePr>
          <p:cNvPr id="4" name="Таблица 3"/>
          <p:cNvGraphicFramePr>
            <a:graphicFrameLocks noGrp="1"/>
          </p:cNvGraphicFramePr>
          <p:nvPr/>
        </p:nvGraphicFramePr>
        <p:xfrm>
          <a:off x="518554" y="14416645"/>
          <a:ext cx="11673446" cy="10045381"/>
        </p:xfrm>
        <a:graphic>
          <a:graphicData uri="http://schemas.openxmlformats.org/drawingml/2006/table">
            <a:tbl>
              <a:tblPr/>
              <a:tblGrid>
                <a:gridCol w="345682"/>
                <a:gridCol w="1430003"/>
                <a:gridCol w="5753272"/>
                <a:gridCol w="832432"/>
                <a:gridCol w="980914"/>
                <a:gridCol w="1196594"/>
                <a:gridCol w="1134549"/>
              </a:tblGrid>
              <a:tr h="1306286">
                <a:tc>
                  <a:txBody>
                    <a:bodyPr/>
                    <a:lstStyle/>
                    <a:p>
                      <a:pPr algn="ctr" fontAlgn="ctr"/>
                      <a:r>
                        <a:rPr lang="ru-RU" sz="1100" b="1" i="0" u="none" strike="noStrike" dirty="0">
                          <a:solidFill>
                            <a:srgbClr val="000000"/>
                          </a:solidFill>
                          <a:latin typeface="Times New Roman"/>
                        </a:rPr>
                        <a:t>№ </a:t>
                      </a:r>
                      <a:r>
                        <a:rPr lang="ru-RU" sz="1100" b="1" i="0" u="none" strike="noStrike" dirty="0" err="1">
                          <a:solidFill>
                            <a:srgbClr val="000000"/>
                          </a:solidFill>
                          <a:latin typeface="Times New Roman"/>
                        </a:rPr>
                        <a:t>п</a:t>
                      </a:r>
                      <a:r>
                        <a:rPr lang="ru-RU" sz="1100" b="1" i="0" u="none" strike="noStrike" dirty="0">
                          <a:solidFill>
                            <a:srgbClr val="000000"/>
                          </a:solidFill>
                          <a:latin typeface="Times New Roman"/>
                        </a:rPr>
                        <a:t>/</a:t>
                      </a:r>
                      <a:r>
                        <a:rPr lang="ru-RU" sz="1100" b="1" i="0" u="none" strike="noStrike" dirty="0" err="1">
                          <a:solidFill>
                            <a:srgbClr val="000000"/>
                          </a:solidFill>
                          <a:latin typeface="Times New Roman"/>
                        </a:rPr>
                        <a:t>п</a:t>
                      </a:r>
                      <a:endParaRPr lang="ru-RU" sz="1100" b="1" i="0" u="none" strike="noStrike" dirty="0">
                        <a:solidFill>
                          <a:srgbClr val="000000"/>
                        </a:solidFill>
                        <a:latin typeface="Times New Roman"/>
                      </a:endParaRP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dirty="0">
                          <a:solidFill>
                            <a:srgbClr val="000000"/>
                          </a:solidFill>
                          <a:latin typeface="Times New Roman"/>
                        </a:rPr>
                        <a:t>Наименование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dirty="0">
                          <a:solidFill>
                            <a:srgbClr val="000000"/>
                          </a:solidFill>
                          <a:latin typeface="Times New Roman"/>
                        </a:rPr>
                        <a:t>Особенности исполнения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dirty="0">
                          <a:solidFill>
                            <a:srgbClr val="000000"/>
                          </a:solidFill>
                          <a:latin typeface="Times New Roman"/>
                        </a:rPr>
                        <a:t>Сроки исполнения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a:solidFill>
                            <a:srgbClr val="000000"/>
                          </a:solidFill>
                          <a:latin typeface="Times New Roman"/>
                        </a:rPr>
                        <a:t>Исполнитель процедуры процесса </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a:solidFill>
                            <a:srgbClr val="000000"/>
                          </a:solidFill>
                          <a:latin typeface="Times New Roman"/>
                        </a:rPr>
                        <a:t>Ресурсы, необходимые для выполнения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dirty="0">
                          <a:solidFill>
                            <a:srgbClr val="000000"/>
                          </a:solidFill>
                          <a:latin typeface="Times New Roman"/>
                        </a:rPr>
                        <a:t>Формы документов, необходимые для выполнения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r>
              <a:tr h="172003">
                <a:tc>
                  <a:txBody>
                    <a:bodyPr/>
                    <a:lstStyle/>
                    <a:p>
                      <a:pPr algn="ctr" fontAlgn="ctr"/>
                      <a:r>
                        <a:rPr lang="ru-RU" sz="1100" b="1" i="0" u="none" strike="noStrike">
                          <a:solidFill>
                            <a:srgbClr val="000000"/>
                          </a:solidFill>
                          <a:latin typeface="Times New Roman"/>
                        </a:rPr>
                        <a:t>1</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a:solidFill>
                            <a:srgbClr val="000000"/>
                          </a:solidFill>
                          <a:latin typeface="Times New Roman"/>
                        </a:rPr>
                        <a:t>2</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a:solidFill>
                            <a:srgbClr val="000000"/>
                          </a:solidFill>
                          <a:latin typeface="Times New Roman"/>
                        </a:rPr>
                        <a:t>3</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a:solidFill>
                            <a:srgbClr val="000000"/>
                          </a:solidFill>
                          <a:latin typeface="Times New Roman"/>
                        </a:rPr>
                        <a:t>4</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a:solidFill>
                            <a:srgbClr val="000000"/>
                          </a:solidFill>
                          <a:latin typeface="Times New Roman"/>
                        </a:rPr>
                        <a:t>5</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a:solidFill>
                            <a:srgbClr val="000000"/>
                          </a:solidFill>
                          <a:latin typeface="Times New Roman"/>
                        </a:rPr>
                        <a:t>6</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ru-RU" sz="1100" b="1" i="0" u="none" strike="noStrike">
                          <a:solidFill>
                            <a:srgbClr val="000000"/>
                          </a:solidFill>
                          <a:latin typeface="Times New Roman"/>
                        </a:rPr>
                        <a:t>7</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r>
              <a:tr h="172003">
                <a:tc>
                  <a:txBody>
                    <a:bodyPr/>
                    <a:lstStyle/>
                    <a:p>
                      <a:pPr algn="ctr" fontAlgn="t"/>
                      <a:r>
                        <a:rPr lang="ru-RU" sz="1100" b="1" i="0" u="none" strike="noStrike">
                          <a:solidFill>
                            <a:srgbClr val="000000"/>
                          </a:solidFill>
                          <a:latin typeface="Times New Roman"/>
                        </a:rPr>
                        <a:t> </a:t>
                      </a:r>
                    </a:p>
                  </a:txBody>
                  <a:tcPr marL="4363" marR="4363" marT="4363"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latin typeface="Times New Roman"/>
                        </a:rPr>
                        <a:t> </a:t>
                      </a:r>
                    </a:p>
                  </a:txBody>
                  <a:tcPr marL="4363" marR="4363" marT="4363"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latin typeface="Times New Roman"/>
                        </a:rPr>
                        <a:t> </a:t>
                      </a:r>
                    </a:p>
                  </a:txBody>
                  <a:tcPr marL="4363" marR="4363" marT="4363"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latin typeface="Times New Roman"/>
                        </a:rPr>
                        <a:t> </a:t>
                      </a:r>
                    </a:p>
                  </a:txBody>
                  <a:tcPr marL="4363" marR="4363" marT="4363"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latin typeface="Times New Roman"/>
                        </a:rPr>
                        <a:t> </a:t>
                      </a:r>
                    </a:p>
                  </a:txBody>
                  <a:tcPr marL="4363" marR="4363" marT="4363"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latin typeface="Times New Roman"/>
                        </a:rPr>
                        <a:t> </a:t>
                      </a:r>
                    </a:p>
                  </a:txBody>
                  <a:tcPr marL="4363" marR="4363" marT="4363"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latin typeface="Times New Roman"/>
                        </a:rPr>
                        <a:t> </a:t>
                      </a:r>
                    </a:p>
                  </a:txBody>
                  <a:tcPr marL="4363" marR="4363" marT="4363"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2003">
                <a:tc gridSpan="7">
                  <a:txBody>
                    <a:bodyPr/>
                    <a:lstStyle/>
                    <a:p>
                      <a:pPr algn="ctr" fontAlgn="t"/>
                      <a:r>
                        <a:rPr lang="ru-RU" sz="1100" b="1" i="1" u="none" strike="noStrike">
                          <a:solidFill>
                            <a:srgbClr val="000000"/>
                          </a:solidFill>
                          <a:latin typeface="Times New Roman"/>
                        </a:rPr>
                        <a:t>(1) Прием и регистрация документов, необходимых для предоставления государственной услуги</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5033563">
                <a:tc>
                  <a:txBody>
                    <a:bodyPr/>
                    <a:lstStyle/>
                    <a:p>
                      <a:pPr algn="ctr" fontAlgn="t"/>
                      <a:r>
                        <a:rPr lang="ru-RU" sz="1100" b="1" i="0" u="none" strike="noStrike" dirty="0">
                          <a:solidFill>
                            <a:srgbClr val="000000"/>
                          </a:solidFill>
                          <a:latin typeface="Times New Roman"/>
                        </a:rPr>
                        <a:t>2</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latin typeface="Times New Roman"/>
                        </a:rPr>
                        <a:t>Проверка комплектности документов, правильности оформления и содержания представленных документов, соответствия сведений, содержащихся в разных документах</a:t>
                      </a:r>
                      <a:br>
                        <a:rPr lang="ru-RU" sz="1100" b="0" i="0" u="none" strike="noStrike" dirty="0">
                          <a:solidFill>
                            <a:srgbClr val="000000"/>
                          </a:solidFill>
                          <a:latin typeface="Times New Roman"/>
                        </a:rPr>
                      </a:br>
                      <a:endParaRPr lang="ru-RU" sz="1100" b="0" i="0" u="none" strike="noStrike" dirty="0">
                        <a:solidFill>
                          <a:srgbClr val="000000"/>
                        </a:solidFill>
                        <a:latin typeface="Times New Roman"/>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B050"/>
                          </a:solidFill>
                          <a:latin typeface="Times New Roman"/>
                        </a:rPr>
                        <a:t>Специалист осуществляет проверку свидетельства о рождении детей, путем сличения:</a:t>
                      </a:r>
                      <a:br>
                        <a:rPr lang="ru-RU" sz="1100" b="0" i="0" u="none" strike="noStrike" dirty="0">
                          <a:solidFill>
                            <a:srgbClr val="00B050"/>
                          </a:solidFill>
                          <a:latin typeface="Times New Roman"/>
                        </a:rPr>
                      </a:br>
                      <a:r>
                        <a:rPr lang="ru-RU" sz="1100" b="0" i="0" u="none" strike="noStrike" dirty="0">
                          <a:solidFill>
                            <a:srgbClr val="00B050"/>
                          </a:solidFill>
                          <a:latin typeface="Times New Roman"/>
                        </a:rPr>
                        <a:t>-ФИО мамы свидетельства с ФИО мамы в ее паспорте;</a:t>
                      </a:r>
                      <a:br>
                        <a:rPr lang="ru-RU" sz="1100" b="0" i="0" u="none" strike="noStrike" dirty="0">
                          <a:solidFill>
                            <a:srgbClr val="00B050"/>
                          </a:solidFill>
                          <a:latin typeface="Times New Roman"/>
                        </a:rPr>
                      </a:br>
                      <a:r>
                        <a:rPr lang="ru-RU" sz="1100" b="0" i="0" u="none" strike="noStrike" dirty="0">
                          <a:solidFill>
                            <a:srgbClr val="00B050"/>
                          </a:solidFill>
                          <a:latin typeface="Times New Roman"/>
                        </a:rPr>
                        <a:t>- ФИО детей, вписанных в паспорт, с данными свидетельства о рождении.</a:t>
                      </a:r>
                      <a:br>
                        <a:rPr lang="ru-RU" sz="1100" b="0" i="0" u="none" strike="noStrike" dirty="0">
                          <a:solidFill>
                            <a:srgbClr val="00B050"/>
                          </a:solidFill>
                          <a:latin typeface="Times New Roman"/>
                        </a:rPr>
                      </a:br>
                      <a:r>
                        <a:rPr lang="ru-RU" sz="1100" b="0" i="0" u="none" strike="noStrike" dirty="0">
                          <a:solidFill>
                            <a:srgbClr val="00B050"/>
                          </a:solidFill>
                          <a:latin typeface="Times New Roman"/>
                        </a:rPr>
                        <a:t>В случае если сверка произведена и найдены расхождения, то специалист проверяет документ, свидетельствующий о смене ФИО (свидетельство о заключении брака, свидетельство о расторжении брака, свидетельство о перемене имени).</a:t>
                      </a:r>
                      <a:br>
                        <a:rPr lang="ru-RU" sz="1100" b="0" i="0" u="none" strike="noStrike" dirty="0">
                          <a:solidFill>
                            <a:srgbClr val="00B050"/>
                          </a:solidFill>
                          <a:latin typeface="Times New Roman"/>
                        </a:rPr>
                      </a:br>
                      <a:r>
                        <a:rPr lang="ru-RU" sz="1100" b="0" i="0" u="none" strike="noStrike" dirty="0">
                          <a:solidFill>
                            <a:srgbClr val="000000"/>
                          </a:solidFill>
                          <a:latin typeface="Times New Roman"/>
                        </a:rPr>
                        <a:t>Далее специалист проверяет правильность оформления и содержания других представленных документов, соответствия сведений, содержащихся в разных документах и проверяет комплектность документов.</a:t>
                      </a:r>
                      <a:br>
                        <a:rPr lang="ru-RU" sz="1100" b="0" i="0" u="none" strike="noStrike" dirty="0">
                          <a:solidFill>
                            <a:srgbClr val="000000"/>
                          </a:solidFill>
                          <a:latin typeface="Times New Roman"/>
                        </a:rPr>
                      </a:br>
                      <a:r>
                        <a:rPr lang="ru-RU" sz="1100" b="0" i="0" u="none" strike="noStrike" dirty="0">
                          <a:solidFill>
                            <a:srgbClr val="000000"/>
                          </a:solidFill>
                          <a:latin typeface="Times New Roman"/>
                        </a:rPr>
                        <a:t>1. В случае представления заявителем неполного комплекта документов – информирование заявителя о перечне документов, необходимых для получения государственной услуги, а также о наличии оснований для отказа в предоставлении государственной услуги. Предложение обратиться за получением государственной услуги после сбора заявителем полного комплекта необходимых документов. Если заявитель, несмотря на данные ему разъяснения, отказывается прервать подачу документов – прием документов, проставление отметки о том, что заявителю даны разъяснения о наличии оснований для отказа в предоставлении государственной услуги, далее переход к выполнению следующего действия.</a:t>
                      </a:r>
                      <a:br>
                        <a:rPr lang="ru-RU" sz="1100" b="0" i="0" u="none" strike="noStrike" dirty="0">
                          <a:solidFill>
                            <a:srgbClr val="000000"/>
                          </a:solidFill>
                          <a:latin typeface="Times New Roman"/>
                        </a:rPr>
                      </a:br>
                      <a:r>
                        <a:rPr lang="ru-RU" sz="1100" b="0" i="0" u="none" strike="noStrike" dirty="0">
                          <a:solidFill>
                            <a:srgbClr val="000000"/>
                          </a:solidFill>
                          <a:latin typeface="Times New Roman"/>
                        </a:rPr>
                        <a:t>2. В случае представления заявителем документа/документов, не соответствующих нормативно установленным требованиям – информирования заявителя о выявленных несоответствиях, а также о наличии оснований для отказа в предоставлении государственной услуги. Предложение обратиться за получением государственной услуги после приведения документов в соответствие с нормативно установленными требованиями. Если заявитель, несмотря на данные ему разъяснения, отказывается прервать подачу документов – прием документов, проставление отметки о том, что заявителю даны разъяснения о наличии оснований для отказа в предоставлении государственной услуги, далее переход к выполнению следующего действия.</a:t>
                      </a:r>
                      <a:br>
                        <a:rPr lang="ru-RU" sz="1100" b="0" i="0" u="none" strike="noStrike" dirty="0">
                          <a:solidFill>
                            <a:srgbClr val="000000"/>
                          </a:solidFill>
                          <a:latin typeface="Times New Roman"/>
                        </a:rPr>
                      </a:br>
                      <a:r>
                        <a:rPr lang="ru-RU" sz="1100" b="0" i="0" u="none" strike="noStrike" dirty="0">
                          <a:solidFill>
                            <a:srgbClr val="000000"/>
                          </a:solidFill>
                          <a:latin typeface="Times New Roman"/>
                        </a:rPr>
                        <a:t/>
                      </a:r>
                      <a:br>
                        <a:rPr lang="ru-RU" sz="1100" b="0" i="0" u="none" strike="noStrike" dirty="0">
                          <a:solidFill>
                            <a:srgbClr val="000000"/>
                          </a:solidFill>
                          <a:latin typeface="Times New Roman"/>
                        </a:rPr>
                      </a:br>
                      <a:r>
                        <a:rPr lang="ru-RU" sz="1100" b="0" i="0" u="none" strike="noStrike" dirty="0">
                          <a:solidFill>
                            <a:srgbClr val="00B050"/>
                          </a:solidFill>
                          <a:latin typeface="Times New Roman"/>
                        </a:rPr>
                        <a:t>В случае, если текст копии документа полностью не поддается прочтению, то копия возвращается заявителю с рекомендацией получить дубликат документа. В случае, если текст копии документа частично не читаем, то на обратной стороне копии документа вносятся соответствующие расшифровки.</a:t>
                      </a:r>
                      <a:endParaRPr lang="ru-RU" sz="1100" b="0" i="0" u="none" strike="noStrike" dirty="0">
                        <a:solidFill>
                          <a:srgbClr val="000000"/>
                        </a:solidFill>
                        <a:latin typeface="Times New Roman"/>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latin typeface="Times New Roman"/>
                        </a:rPr>
                        <a:t>10 минут</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latin typeface="Times New Roman"/>
                        </a:rPr>
                        <a:t>Сотрудник органа, специалист МФЦ</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latin typeface="Times New Roman"/>
                        </a:rPr>
                        <a:t>нет</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latin typeface="Times New Roman"/>
                        </a:rPr>
                        <a:t>нет</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9523">
                <a:tc>
                  <a:txBody>
                    <a:bodyPr/>
                    <a:lstStyle/>
                    <a:p>
                      <a:pPr algn="ctr" fontAlgn="t"/>
                      <a:r>
                        <a:rPr lang="ru-RU" sz="1100" b="1" i="0" u="none" strike="noStrike">
                          <a:solidFill>
                            <a:srgbClr val="000000"/>
                          </a:solidFill>
                          <a:latin typeface="Times New Roman"/>
                        </a:rPr>
                        <a:t>3</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latin typeface="Times New Roman"/>
                        </a:rPr>
                        <a:t>Сверка данных представленных документов с данными, указанными в заявлении</a:t>
                      </a:r>
                      <a:br>
                        <a:rPr lang="ru-RU" sz="1100" b="0" i="0" u="none" strike="noStrike" dirty="0">
                          <a:solidFill>
                            <a:srgbClr val="000000"/>
                          </a:solidFill>
                          <a:latin typeface="Times New Roman"/>
                        </a:rPr>
                      </a:br>
                      <a:endParaRPr lang="ru-RU" sz="1100" b="0" i="0" u="none" strike="noStrike" dirty="0">
                        <a:solidFill>
                          <a:srgbClr val="000000"/>
                        </a:solidFill>
                        <a:latin typeface="Times New Roman"/>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latin typeface="Times New Roman"/>
                        </a:rPr>
                        <a:t>Специалист проверяет наличие заполненного заявителем заявления. Далее специалист проверяет корректность заполнения заявления, в том числе соответствие сведений, указанных в заявлении, сведениям, содержащимся в представленных заявителем документах. В случае отсутствия заполненного заявителем заявления специалист распечатывает бланк заявления и консультирует заявителя в части порядка заполнения заявления.</a:t>
                      </a:r>
                      <a:br>
                        <a:rPr lang="ru-RU" sz="1100" b="0" i="0" u="none" strike="noStrike">
                          <a:solidFill>
                            <a:srgbClr val="000000"/>
                          </a:solidFill>
                          <a:latin typeface="Times New Roman"/>
                        </a:rPr>
                      </a:br>
                      <a:r>
                        <a:rPr lang="ru-RU" sz="1100" b="0" i="0" u="none" strike="noStrike">
                          <a:solidFill>
                            <a:srgbClr val="000000"/>
                          </a:solidFill>
                          <a:latin typeface="Times New Roman"/>
                        </a:rPr>
                        <a:t/>
                      </a:r>
                      <a:br>
                        <a:rPr lang="ru-RU" sz="1100" b="0" i="0" u="none" strike="noStrike">
                          <a:solidFill>
                            <a:srgbClr val="000000"/>
                          </a:solidFill>
                          <a:latin typeface="Times New Roman"/>
                        </a:rPr>
                      </a:br>
                      <a:r>
                        <a:rPr lang="ru-RU" sz="1100" b="0" i="0" u="none" strike="noStrike">
                          <a:solidFill>
                            <a:srgbClr val="000000"/>
                          </a:solidFill>
                          <a:latin typeface="Times New Roman"/>
                        </a:rPr>
                        <a:t>В случае отсутствия заполненного заявителем заявления специалист распечатывает бланк заявления и консультирует заявителя в части порядка заполнения заявления.</a:t>
                      </a:r>
                      <a:br>
                        <a:rPr lang="ru-RU" sz="1100" b="0" i="0" u="none" strike="noStrike">
                          <a:solidFill>
                            <a:srgbClr val="000000"/>
                          </a:solidFill>
                          <a:latin typeface="Times New Roman"/>
                        </a:rPr>
                      </a:br>
                      <a:r>
                        <a:rPr lang="ru-RU" sz="1100" b="0" i="0" u="none" strike="noStrike">
                          <a:solidFill>
                            <a:srgbClr val="000000"/>
                          </a:solidFill>
                          <a:latin typeface="Times New Roman"/>
                        </a:rPr>
                        <a:t/>
                      </a:r>
                      <a:br>
                        <a:rPr lang="ru-RU" sz="1100" b="0" i="0" u="none" strike="noStrike">
                          <a:solidFill>
                            <a:srgbClr val="000000"/>
                          </a:solidFill>
                          <a:latin typeface="Times New Roman"/>
                        </a:rPr>
                      </a:br>
                      <a:r>
                        <a:rPr lang="ru-RU" sz="1100" b="0" i="0" u="none" strike="noStrike">
                          <a:solidFill>
                            <a:srgbClr val="000000"/>
                          </a:solidFill>
                          <a:latin typeface="Times New Roman"/>
                        </a:rPr>
                        <a:t>Обязательным требованием является подпись заявителя в присутствии специалиста.</a:t>
                      </a:r>
                      <a:br>
                        <a:rPr lang="ru-RU" sz="1100" b="0" i="0" u="none" strike="noStrike">
                          <a:solidFill>
                            <a:srgbClr val="000000"/>
                          </a:solidFill>
                          <a:latin typeface="Times New Roman"/>
                        </a:rPr>
                      </a:br>
                      <a:r>
                        <a:rPr lang="ru-RU" sz="1100" b="0" i="0" u="none" strike="noStrike">
                          <a:solidFill>
                            <a:srgbClr val="000000"/>
                          </a:solidFill>
                          <a:latin typeface="Times New Roman"/>
                        </a:rPr>
                        <a:t/>
                      </a:r>
                      <a:br>
                        <a:rPr lang="ru-RU" sz="1100" b="0" i="0" u="none" strike="noStrike">
                          <a:solidFill>
                            <a:srgbClr val="000000"/>
                          </a:solidFill>
                          <a:latin typeface="Times New Roman"/>
                        </a:rPr>
                      </a:br>
                      <a:r>
                        <a:rPr lang="ru-RU" sz="1100" b="0" i="0" u="none" strike="noStrike">
                          <a:solidFill>
                            <a:srgbClr val="00B050"/>
                          </a:solidFill>
                          <a:latin typeface="Times New Roman"/>
                        </a:rPr>
                        <a:t>В случае наличия ошибок в заявлении, заявитель вносит в заявление соответствующие исправления (путем заверения своей подписью) либо заполняет заявление заново.</a:t>
                      </a:r>
                      <a:r>
                        <a:rPr lang="ru-RU" sz="1100" b="0" i="0" u="none" strike="noStrike">
                          <a:solidFill>
                            <a:srgbClr val="000000"/>
                          </a:solidFill>
                          <a:latin typeface="Times New Roman"/>
                        </a:rPr>
                        <a:t/>
                      </a:r>
                      <a:br>
                        <a:rPr lang="ru-RU" sz="1100" b="0" i="0" u="none" strike="noStrike">
                          <a:solidFill>
                            <a:srgbClr val="000000"/>
                          </a:solidFill>
                          <a:latin typeface="Times New Roman"/>
                        </a:rPr>
                      </a:br>
                      <a:r>
                        <a:rPr lang="ru-RU" sz="1100" b="0" i="0" u="none" strike="noStrike">
                          <a:solidFill>
                            <a:srgbClr val="000000"/>
                          </a:solidFill>
                          <a:latin typeface="Times New Roman"/>
                        </a:rPr>
                        <a:t/>
                      </a:r>
                      <a:br>
                        <a:rPr lang="ru-RU" sz="1100" b="0" i="0" u="none" strike="noStrike">
                          <a:solidFill>
                            <a:srgbClr val="000000"/>
                          </a:solidFill>
                          <a:latin typeface="Times New Roman"/>
                        </a:rPr>
                      </a:br>
                      <a:r>
                        <a:rPr lang="ru-RU" sz="1100" b="0" i="0" u="none" strike="noStrike">
                          <a:solidFill>
                            <a:srgbClr val="000000"/>
                          </a:solidFill>
                          <a:latin typeface="Times New Roman"/>
                        </a:rPr>
                        <a:t>В случае соответствия данных заявления данным представленных документов - переход к выполнению следующего действия;</a:t>
                      </a:r>
                      <a:br>
                        <a:rPr lang="ru-RU" sz="1100" b="0" i="0" u="none" strike="noStrike">
                          <a:solidFill>
                            <a:srgbClr val="000000"/>
                          </a:solidFill>
                          <a:latin typeface="Times New Roman"/>
                        </a:rPr>
                      </a:br>
                      <a:r>
                        <a:rPr lang="ru-RU" sz="1100" b="0" i="0" u="none" strike="noStrike">
                          <a:solidFill>
                            <a:srgbClr val="000000"/>
                          </a:solidFill>
                          <a:latin typeface="Times New Roman"/>
                        </a:rPr>
                        <a:t/>
                      </a:r>
                      <a:br>
                        <a:rPr lang="ru-RU" sz="1100" b="0" i="0" u="none" strike="noStrike">
                          <a:solidFill>
                            <a:srgbClr val="000000"/>
                          </a:solidFill>
                          <a:latin typeface="Times New Roman"/>
                        </a:rPr>
                      </a:br>
                      <a:r>
                        <a:rPr lang="ru-RU" sz="1100" b="0" i="0" u="none" strike="noStrike">
                          <a:solidFill>
                            <a:srgbClr val="000000"/>
                          </a:solidFill>
                          <a:latin typeface="Times New Roman"/>
                        </a:rPr>
                        <a:t>В случае несоответствия данных заявления данным представленных документов - переоформление  заявления</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latin typeface="Times New Roman"/>
                        </a:rPr>
                        <a:t>3 минуты</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latin typeface="Times New Roman"/>
                        </a:rPr>
                        <a:t>Сотрудник органа, специалист МФЦ</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latin typeface="Times New Roman"/>
                        </a:rPr>
                        <a:t>Бланки заявлений о выдаче государственного сертификата на материнский (семейный) капитал</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latin typeface="Times New Roman"/>
                        </a:rPr>
                        <a:t>Приложение "Форма заявления о выдаче государственного сертификата на материнский (семейный) капитал"</a:t>
                      </a:r>
                      <a:br>
                        <a:rPr lang="ru-RU" sz="1100" b="0" i="0" u="none" strike="noStrike" dirty="0">
                          <a:solidFill>
                            <a:srgbClr val="000000"/>
                          </a:solidFill>
                          <a:latin typeface="Times New Roman"/>
                        </a:rPr>
                      </a:br>
                      <a:r>
                        <a:rPr lang="ru-RU" sz="1100" b="0" i="0" u="none" strike="noStrike" dirty="0">
                          <a:solidFill>
                            <a:srgbClr val="000000"/>
                          </a:solidFill>
                          <a:latin typeface="Times New Roman"/>
                        </a:rPr>
                        <a:t/>
                      </a:r>
                      <a:br>
                        <a:rPr lang="ru-RU" sz="1100" b="0" i="0" u="none" strike="noStrike" dirty="0">
                          <a:solidFill>
                            <a:srgbClr val="000000"/>
                          </a:solidFill>
                          <a:latin typeface="Times New Roman"/>
                        </a:rPr>
                      </a:br>
                      <a:r>
                        <a:rPr lang="ru-RU" sz="1100" b="0" i="0" u="none" strike="noStrike" dirty="0">
                          <a:solidFill>
                            <a:srgbClr val="000000"/>
                          </a:solidFill>
                          <a:latin typeface="Times New Roman"/>
                        </a:rPr>
                        <a:t>Приложение "Образец заполнения заявления о выдаче государственного сертификата на материнский (семейный) капитал" </a:t>
                      </a: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 name="Заголовок 1"/>
          <p:cNvSpPr txBox="1">
            <a:spLocks/>
          </p:cNvSpPr>
          <p:nvPr/>
        </p:nvSpPr>
        <p:spPr>
          <a:xfrm>
            <a:off x="1" y="0"/>
            <a:ext cx="11982203" cy="500720"/>
          </a:xfrm>
          <a:prstGeom prst="rect">
            <a:avLst/>
          </a:prstGeom>
          <a:solidFill>
            <a:schemeClr val="bg1"/>
          </a:solidFill>
          <a:effectLst>
            <a:softEdge rad="31750"/>
          </a:effectLst>
        </p:spPr>
        <p:txBody>
          <a:bodyPr vert="horz" lIns="91440" tIns="45720" rIns="91440" bIns="45720" rtlCol="0" anchor="b">
            <a:noAutofit/>
          </a:bodyPr>
          <a:lstStyle/>
          <a:p>
            <a:pPr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7</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Технологические процессы предоставления  «</a:t>
            </a:r>
            <a:r>
              <a:rPr lang="ru-RU" sz="2200" b="1" cap="all" dirty="0" err="1" smtClean="0">
                <a:solidFill>
                  <a:schemeClr val="tx2"/>
                </a:solidFill>
                <a:latin typeface="+mj-lt"/>
                <a:ea typeface="+mj-ea"/>
                <a:cs typeface="+mj-cs"/>
              </a:rPr>
              <a:t>подуслуги</a:t>
            </a:r>
            <a:r>
              <a:rPr lang="ru-RU" sz="2200" b="1" cap="all" dirty="0" smtClean="0">
                <a:solidFill>
                  <a:schemeClr val="tx2"/>
                </a:solidFill>
                <a:latin typeface="+mj-lt"/>
                <a:ea typeface="+mj-ea"/>
                <a:cs typeface="+mj-cs"/>
              </a:rPr>
              <a:t>»  </a:t>
            </a:r>
            <a:r>
              <a:rPr lang="ru-RU" sz="1200" b="1" dirty="0" smtClean="0"/>
              <a:t>(продолжение таблицы) </a:t>
            </a:r>
            <a:r>
              <a:rPr lang="ru-RU" sz="1200" b="1" cap="all" dirty="0" smtClean="0">
                <a:solidFill>
                  <a:schemeClr val="tx2"/>
                </a:solidFill>
                <a:latin typeface="+mj-lt"/>
                <a:ea typeface="+mj-ea"/>
                <a:cs typeface="+mj-cs"/>
              </a:rPr>
              <a:t> </a:t>
            </a:r>
            <a:endParaRPr lang="ru-RU" sz="1200" b="1" cap="all" dirty="0">
              <a:solidFill>
                <a:schemeClr val="tx2"/>
              </a:solidFill>
              <a:latin typeface="+mj-lt"/>
              <a:ea typeface="+mj-ea"/>
              <a:cs typeface="+mj-cs"/>
            </a:endParaRPr>
          </a:p>
        </p:txBody>
      </p:sp>
      <p:graphicFrame>
        <p:nvGraphicFramePr>
          <p:cNvPr id="9" name="Таблица 8"/>
          <p:cNvGraphicFramePr>
            <a:graphicFrameLocks noGrp="1"/>
          </p:cNvGraphicFramePr>
          <p:nvPr/>
        </p:nvGraphicFramePr>
        <p:xfrm>
          <a:off x="217327" y="432276"/>
          <a:ext cx="11746757" cy="6123789"/>
        </p:xfrm>
        <a:graphic>
          <a:graphicData uri="http://schemas.openxmlformats.org/drawingml/2006/table">
            <a:tbl>
              <a:tblPr/>
              <a:tblGrid>
                <a:gridCol w="435815"/>
                <a:gridCol w="1018903"/>
                <a:gridCol w="6283234"/>
                <a:gridCol w="668755"/>
                <a:gridCol w="653143"/>
                <a:gridCol w="1839313"/>
                <a:gridCol w="847594"/>
              </a:tblGrid>
              <a:tr h="913202">
                <a:tc>
                  <a:txBody>
                    <a:bodyPr/>
                    <a:lstStyle/>
                    <a:p>
                      <a:pPr algn="ctr" fontAlgn="ctr"/>
                      <a:r>
                        <a:rPr lang="ru-RU" sz="1000" b="1" i="0" u="none" strike="noStrike" dirty="0">
                          <a:solidFill>
                            <a:srgbClr val="000000"/>
                          </a:solidFill>
                          <a:latin typeface="Times New Roman"/>
                        </a:rPr>
                        <a:t>№ </a:t>
                      </a:r>
                      <a:r>
                        <a:rPr lang="ru-RU" sz="1000" b="1" i="0" u="none" strike="noStrike" dirty="0" err="1">
                          <a:solidFill>
                            <a:srgbClr val="000000"/>
                          </a:solidFill>
                          <a:latin typeface="Times New Roman"/>
                        </a:rPr>
                        <a:t>п</a:t>
                      </a:r>
                      <a:r>
                        <a:rPr lang="ru-RU" sz="1000" b="1" i="0" u="none" strike="noStrike" dirty="0">
                          <a:solidFill>
                            <a:srgbClr val="000000"/>
                          </a:solidFill>
                          <a:latin typeface="Times New Roman"/>
                        </a:rPr>
                        <a:t>/</a:t>
                      </a:r>
                      <a:r>
                        <a:rPr lang="ru-RU" sz="1000" b="1" i="0" u="none" strike="noStrike" dirty="0" err="1">
                          <a:solidFill>
                            <a:srgbClr val="000000"/>
                          </a:solidFill>
                          <a:latin typeface="Times New Roman"/>
                        </a:rPr>
                        <a:t>п</a:t>
                      </a:r>
                      <a:endParaRPr lang="ru-RU" sz="1000" b="1" i="0" u="none" strike="noStrike" dirty="0">
                        <a:solidFill>
                          <a:srgbClr val="000000"/>
                        </a:solidFill>
                        <a:latin typeface="Times New Roman"/>
                      </a:endParaRP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Наименование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Особенности исполнения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Сроки исполнения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Исполнитель процедуры процесса </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Ресурсы, необходимые для выполнения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Формы документов, необходимые для выполнения процедуры процесса</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0">
                <a:tc>
                  <a:txBody>
                    <a:bodyPr/>
                    <a:lstStyle/>
                    <a:p>
                      <a:pPr algn="ctr" fontAlgn="ctr"/>
                      <a:r>
                        <a:rPr lang="ru-RU" sz="1000" b="1" i="0" u="none" strike="noStrike">
                          <a:solidFill>
                            <a:srgbClr val="000000"/>
                          </a:solidFill>
                          <a:latin typeface="Times New Roman"/>
                        </a:rPr>
                        <a:t>1</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a:solidFill>
                            <a:srgbClr val="000000"/>
                          </a:solidFill>
                          <a:latin typeface="Times New Roman"/>
                        </a:rPr>
                        <a:t>2</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3</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4</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a:solidFill>
                            <a:srgbClr val="000000"/>
                          </a:solidFill>
                          <a:latin typeface="Times New Roman"/>
                        </a:rPr>
                        <a:t>5</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6</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ru-RU" sz="1000" b="1" i="0" u="none" strike="noStrike" dirty="0">
                          <a:solidFill>
                            <a:srgbClr val="000000"/>
                          </a:solidFill>
                          <a:latin typeface="Times New Roman"/>
                        </a:rPr>
                        <a:t>7</a:t>
                      </a:r>
                    </a:p>
                  </a:txBody>
                  <a:tcPr marL="4363" marR="4363" marT="43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80029">
                <a:tc gridSpan="7">
                  <a:txBody>
                    <a:bodyPr/>
                    <a:lstStyle/>
                    <a:p>
                      <a:pPr algn="ctr"/>
                      <a:r>
                        <a:rPr lang="ru-RU" sz="1100" b="1" i="0" u="none" strike="noStrike" kern="1200" dirty="0" smtClean="0">
                          <a:solidFill>
                            <a:srgbClr val="000000"/>
                          </a:solidFill>
                          <a:latin typeface="Times New Roman"/>
                          <a:ea typeface="+mn-ea"/>
                          <a:cs typeface="+mn-cs"/>
                        </a:rPr>
                        <a:t>1. Предоставление информации о ходе исполнительного производства</a:t>
                      </a:r>
                      <a:endParaRPr lang="ru-RU" sz="1100" b="1" i="0" u="none" strike="noStrike" kern="1200" dirty="0">
                        <a:solidFill>
                          <a:srgbClr val="000000"/>
                        </a:solidFill>
                        <a:latin typeface="Times New Roman"/>
                        <a:ea typeface="+mn-ea"/>
                        <a:cs typeface="+mn-cs"/>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80029">
                <a:tc gridSpan="7">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100" b="1" i="0" u="none" strike="noStrike" kern="1200" dirty="0" smtClean="0">
                          <a:solidFill>
                            <a:srgbClr val="000000"/>
                          </a:solidFill>
                          <a:latin typeface="Times New Roman"/>
                          <a:ea typeface="+mn-ea"/>
                          <a:cs typeface="+mn-cs"/>
                        </a:rPr>
                        <a:t>1.1А. Прием и регистрация заявления (при личном обращении в МФЦ)</a:t>
                      </a:r>
                      <a:endParaRPr lang="ru-RU" sz="1100" b="1" i="0" u="none" strike="noStrike" kern="1200" dirty="0" smtClean="0">
                        <a:solidFill>
                          <a:schemeClr val="tx1"/>
                        </a:solidFill>
                        <a:latin typeface="Times New Roman"/>
                        <a:ea typeface="+mn-ea"/>
                        <a:cs typeface="+mn-cs"/>
                      </a:endParaRPr>
                    </a:p>
                  </a:txBody>
                  <a:tcPr marL="4363" marR="4363" marT="4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619927">
                <a:tc>
                  <a:txBody>
                    <a:bodyPr/>
                    <a:lstStyle/>
                    <a:p>
                      <a:pPr algn="ctr" fontAlgn="t"/>
                      <a:r>
                        <a:rPr lang="ru-RU" sz="1100" b="1" i="0" u="none" strike="noStrike" dirty="0" smtClean="0">
                          <a:solidFill>
                            <a:srgbClr val="000000"/>
                          </a:solidFill>
                          <a:latin typeface="Times New Roman"/>
                        </a:rPr>
                        <a:t>1.1А.2</a:t>
                      </a:r>
                      <a:endParaRPr lang="ru-RU" sz="1100" b="1" i="0" u="none" strike="noStrike" dirty="0">
                        <a:solidFill>
                          <a:srgbClr val="000000"/>
                        </a:solidFill>
                        <a:latin typeface="Times New Roman"/>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kern="1200" dirty="0" smtClean="0">
                          <a:solidFill>
                            <a:schemeClr val="tx1"/>
                          </a:solidFill>
                          <a:latin typeface="Times New Roman"/>
                          <a:ea typeface="+mn-ea"/>
                          <a:cs typeface="+mn-cs"/>
                        </a:rPr>
                        <a:t>Изготовление копий документов, предоставляемых заявителем (его представителем) или сверка копий таких документов с подлинниками</a:t>
                      </a:r>
                      <a:endParaRPr lang="ru-RU" sz="1100" b="0" i="0" u="none" strike="noStrike" dirty="0">
                        <a:solidFill>
                          <a:srgbClr val="000000"/>
                        </a:solidFill>
                        <a:latin typeface="Times New Roman"/>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100" b="0" i="0" u="none" strike="noStrike" kern="1200" dirty="0" smtClean="0">
                          <a:solidFill>
                            <a:schemeClr val="tx1"/>
                          </a:solidFill>
                          <a:latin typeface="Times New Roman"/>
                          <a:ea typeface="+mn-ea"/>
                          <a:cs typeface="+mn-cs"/>
                        </a:rPr>
                        <a:t>В случае предоставления заявителем (его представителем) подлинников документов:</a:t>
                      </a:r>
                    </a:p>
                    <a:p>
                      <a:r>
                        <a:rPr lang="ru-RU" sz="1100" b="0" i="0" u="none" strike="noStrike" kern="1200" dirty="0" smtClean="0">
                          <a:solidFill>
                            <a:schemeClr val="tx1"/>
                          </a:solidFill>
                          <a:latin typeface="Times New Roman"/>
                          <a:ea typeface="+mn-ea"/>
                          <a:cs typeface="+mn-cs"/>
                        </a:rPr>
                        <a:t>1. Специалист делает копию документа, удостоверяющего личность (его представителя), и документа, подтверждающего полномочия представителя заявителя.</a:t>
                      </a:r>
                    </a:p>
                    <a:p>
                      <a:r>
                        <a:rPr lang="ru-RU" sz="1100" b="0" i="0" u="none" strike="noStrike" kern="1200" dirty="0" smtClean="0">
                          <a:solidFill>
                            <a:schemeClr val="tx1"/>
                          </a:solidFill>
                          <a:latin typeface="Times New Roman"/>
                          <a:ea typeface="+mn-ea"/>
                          <a:cs typeface="+mn-cs"/>
                        </a:rPr>
                        <a:t>2. Специалист заверяет копии документов штампом для заверения документов и подписью с указанием ФИО специалиста и даты заверения.</a:t>
                      </a:r>
                    </a:p>
                    <a:p>
                      <a:r>
                        <a:rPr lang="ru-RU" sz="1100" b="0" i="0" u="none" strike="noStrike" kern="1200" dirty="0" smtClean="0">
                          <a:solidFill>
                            <a:schemeClr val="tx1"/>
                          </a:solidFill>
                          <a:latin typeface="Times New Roman"/>
                          <a:ea typeface="+mn-ea"/>
                          <a:cs typeface="+mn-cs"/>
                        </a:rPr>
                        <a:t>В случае предоставления заявителем (его представителя) копий документов, не заверенных нотариально, специалист проверяет соответствие копий подлинникам и заверяет штампом для заверения документов и подписью с указанием ФИО специалиста и даты заверения.</a:t>
                      </a:r>
                    </a:p>
                    <a:p>
                      <a:r>
                        <a:rPr lang="ru-RU" sz="1100" b="0" i="0" u="none" strike="noStrike" kern="1200" dirty="0" smtClean="0">
                          <a:solidFill>
                            <a:schemeClr val="tx1"/>
                          </a:solidFill>
                          <a:latin typeface="Times New Roman"/>
                          <a:ea typeface="+mn-ea"/>
                          <a:cs typeface="+mn-cs"/>
                        </a:rPr>
                        <a:t>В случае предоставления заявителем (его представителем) копий документов, заверенных нотариально, специалист делает копию и заверяет штампом для заверения документов и подписью с указанием ФИО и даты заверения.</a:t>
                      </a:r>
                      <a:endParaRPr lang="ru-RU" sz="1100" b="0" i="0" u="none" strike="noStrike" kern="1200" dirty="0">
                        <a:solidFill>
                          <a:schemeClr val="tx1"/>
                        </a:solidFill>
                        <a:latin typeface="Times New Roman"/>
                        <a:ea typeface="+mn-ea"/>
                        <a:cs typeface="+mn-cs"/>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ru-RU" sz="1100" b="0" i="0" u="none" strike="noStrike" kern="1200" dirty="0" smtClean="0">
                          <a:solidFill>
                            <a:schemeClr val="tx1"/>
                          </a:solidFill>
                          <a:latin typeface="Times New Roman"/>
                          <a:ea typeface="+mn-ea"/>
                          <a:cs typeface="+mn-cs"/>
                        </a:rPr>
                        <a:t>5 мин.</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ru-RU" sz="1100" b="0" i="0" u="none" strike="noStrike" kern="1200" dirty="0" smtClean="0">
                          <a:solidFill>
                            <a:schemeClr val="tx1"/>
                          </a:solidFill>
                          <a:latin typeface="Times New Roman"/>
                          <a:ea typeface="+mn-ea"/>
                          <a:cs typeface="+mn-cs"/>
                        </a:rPr>
                        <a:t>Специалист МФЦ</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ru-RU" sz="1100" b="0" i="0" u="none" strike="noStrike" kern="1200" dirty="0" smtClean="0">
                          <a:solidFill>
                            <a:schemeClr val="tx1"/>
                          </a:solidFill>
                          <a:latin typeface="Times New Roman"/>
                          <a:ea typeface="+mn-ea"/>
                          <a:cs typeface="+mn-cs"/>
                        </a:rPr>
                        <a:t>Технологическое обеспечение:</a:t>
                      </a:r>
                    </a:p>
                    <a:p>
                      <a:pPr marL="0" algn="l" defTabSz="914400" rtl="0" eaLnBrk="1" latinLnBrk="0" hangingPunct="1">
                        <a:spcAft>
                          <a:spcPts val="0"/>
                        </a:spcAft>
                      </a:pPr>
                      <a:r>
                        <a:rPr lang="ru-RU" sz="1100" b="0" i="0" u="none" strike="noStrike" kern="1200" dirty="0" smtClean="0">
                          <a:solidFill>
                            <a:schemeClr val="tx1"/>
                          </a:solidFill>
                          <a:latin typeface="Times New Roman"/>
                          <a:ea typeface="+mn-ea"/>
                          <a:cs typeface="+mn-cs"/>
                        </a:rPr>
                        <a:t>Принтер</a:t>
                      </a:r>
                    </a:p>
                    <a:p>
                      <a:pPr marL="0" algn="l" defTabSz="914400" rtl="0" eaLnBrk="1" latinLnBrk="0" hangingPunct="1">
                        <a:spcAft>
                          <a:spcPts val="0"/>
                        </a:spcAft>
                      </a:pPr>
                      <a:r>
                        <a:rPr lang="ru-RU" sz="1100" b="0" i="0" u="none" strike="noStrike" kern="1200" dirty="0" smtClean="0">
                          <a:solidFill>
                            <a:schemeClr val="tx1"/>
                          </a:solidFill>
                          <a:latin typeface="Times New Roman"/>
                          <a:ea typeface="+mn-ea"/>
                          <a:cs typeface="+mn-cs"/>
                        </a:rPr>
                        <a:t>МФУ</a:t>
                      </a:r>
                    </a:p>
                    <a:p>
                      <a:pPr marL="0" algn="l" defTabSz="914400" rtl="0" eaLnBrk="1" latinLnBrk="0" hangingPunct="1">
                        <a:spcAft>
                          <a:spcPts val="0"/>
                        </a:spcAft>
                      </a:pPr>
                      <a:r>
                        <a:rPr lang="ru-RU" sz="1100" b="0" i="0" u="none" strike="noStrike" kern="1200" dirty="0" smtClean="0">
                          <a:solidFill>
                            <a:schemeClr val="tx1"/>
                          </a:solidFill>
                          <a:latin typeface="Times New Roman"/>
                          <a:ea typeface="+mn-ea"/>
                          <a:cs typeface="+mn-cs"/>
                        </a:rPr>
                        <a:t>Штамп для заверения документов</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ru-RU" sz="1100" b="0" i="0" u="none" strike="noStrike" kern="1200" dirty="0" smtClean="0">
                          <a:solidFill>
                            <a:schemeClr val="tx1"/>
                          </a:solidFill>
                          <a:latin typeface="Times New Roman"/>
                          <a:ea typeface="+mn-ea"/>
                          <a:cs typeface="+mn-cs"/>
                        </a:rPr>
                        <a:t>-</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61220">
                <a:tc>
                  <a:txBody>
                    <a:bodyPr/>
                    <a:lstStyle/>
                    <a:p>
                      <a:pPr algn="ctr" fontAlgn="t"/>
                      <a:r>
                        <a:rPr lang="ru-RU" sz="1100" b="1" i="0" u="none" strike="noStrike" dirty="0" smtClean="0">
                          <a:solidFill>
                            <a:srgbClr val="000000"/>
                          </a:solidFill>
                          <a:latin typeface="Times New Roman"/>
                        </a:rPr>
                        <a:t>1.1А.3</a:t>
                      </a:r>
                      <a:endParaRPr lang="ru-RU" sz="1100" b="1" i="0" u="none" strike="noStrike" dirty="0">
                        <a:solidFill>
                          <a:srgbClr val="000000"/>
                        </a:solidFill>
                        <a:latin typeface="Times New Roman"/>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spcAft>
                          <a:spcPts val="0"/>
                        </a:spcAft>
                      </a:pPr>
                      <a:r>
                        <a:rPr lang="ru-RU" sz="1100" b="0" i="0" u="none" strike="noStrike" kern="1200" dirty="0" smtClean="0">
                          <a:solidFill>
                            <a:schemeClr val="tx1"/>
                          </a:solidFill>
                          <a:latin typeface="Times New Roman"/>
                          <a:ea typeface="+mn-ea"/>
                          <a:cs typeface="+mn-cs"/>
                        </a:rPr>
                        <a:t>Оформление и проверка заявления о представлении государственной услуги</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spcAft>
                          <a:spcPts val="0"/>
                        </a:spcAft>
                      </a:pPr>
                      <a:r>
                        <a:rPr lang="ru-RU" sz="1100" b="0" i="0" u="none" strike="noStrike" kern="1200" dirty="0" smtClean="0">
                          <a:solidFill>
                            <a:schemeClr val="tx1"/>
                          </a:solidFill>
                          <a:latin typeface="Times New Roman"/>
                          <a:ea typeface="+mn-ea"/>
                          <a:cs typeface="+mn-cs"/>
                        </a:rPr>
                        <a:t>В случае обращения заявителя (его представителя) с заявлением, оформленным самостоятельно, специалист проверяет его на соответствие установленным требованиям.</a:t>
                      </a:r>
                    </a:p>
                    <a:p>
                      <a:pPr algn="just">
                        <a:spcAft>
                          <a:spcPts val="0"/>
                        </a:spcAft>
                      </a:pPr>
                      <a:r>
                        <a:rPr lang="ru-RU" sz="1100" b="0" i="0" u="none" strike="noStrike" kern="1200" dirty="0" smtClean="0">
                          <a:solidFill>
                            <a:schemeClr val="tx1"/>
                          </a:solidFill>
                          <a:latin typeface="Times New Roman"/>
                          <a:ea typeface="+mn-ea"/>
                          <a:cs typeface="+mn-cs"/>
                        </a:rPr>
                        <a:t>В случае если заявление соответствует установленным требованиям, осуществляется переход к следующему действию.</a:t>
                      </a:r>
                    </a:p>
                    <a:p>
                      <a:pPr algn="just">
                        <a:spcAft>
                          <a:spcPts val="0"/>
                        </a:spcAft>
                      </a:pPr>
                      <a:r>
                        <a:rPr lang="ru-RU" sz="1100" b="0" i="0" u="none" strike="noStrike" kern="1200" dirty="0" smtClean="0">
                          <a:solidFill>
                            <a:schemeClr val="tx1"/>
                          </a:solidFill>
                          <a:latin typeface="Times New Roman"/>
                          <a:ea typeface="+mn-ea"/>
                          <a:cs typeface="+mn-cs"/>
                        </a:rPr>
                        <a:t>В случае если заявление не соответствует установленным требованиям:</a:t>
                      </a:r>
                    </a:p>
                    <a:p>
                      <a:pPr algn="just">
                        <a:spcAft>
                          <a:spcPts val="0"/>
                        </a:spcAft>
                      </a:pPr>
                      <a:r>
                        <a:rPr lang="ru-RU" sz="1100" b="0" i="0" u="none" strike="noStrike" kern="1200" dirty="0" smtClean="0">
                          <a:solidFill>
                            <a:schemeClr val="tx1"/>
                          </a:solidFill>
                          <a:latin typeface="Times New Roman"/>
                          <a:ea typeface="+mn-ea"/>
                          <a:cs typeface="+mn-cs"/>
                        </a:rPr>
                        <a:t>1. специалист органа власти объясняет заявителю (его представителю) содержание выявленных недостатков и оказывает помощь по их устранению; </a:t>
                      </a:r>
                    </a:p>
                    <a:p>
                      <a:pPr algn="just">
                        <a:spcAft>
                          <a:spcPts val="0"/>
                        </a:spcAft>
                      </a:pPr>
                      <a:r>
                        <a:rPr lang="ru-RU" sz="1100" b="0" i="0" u="none" strike="noStrike" kern="1200" dirty="0" smtClean="0">
                          <a:solidFill>
                            <a:schemeClr val="tx1"/>
                          </a:solidFill>
                          <a:latin typeface="Times New Roman"/>
                          <a:ea typeface="+mn-ea"/>
                          <a:cs typeface="+mn-cs"/>
                        </a:rPr>
                        <a:t>2. специалист МФЦ самостоятельно формирует заявление в АИС МФЦ, распечатывает и отдает на подпись заявителю (его представителю). </a:t>
                      </a:r>
                    </a:p>
                    <a:p>
                      <a:pPr algn="just">
                        <a:spcAft>
                          <a:spcPts val="0"/>
                        </a:spcAft>
                      </a:pPr>
                      <a:r>
                        <a:rPr lang="ru-RU" sz="1100" b="0" i="0" u="none" strike="noStrike" kern="1200" dirty="0" smtClean="0">
                          <a:solidFill>
                            <a:schemeClr val="tx1"/>
                          </a:solidFill>
                          <a:latin typeface="Times New Roman"/>
                          <a:ea typeface="+mn-ea"/>
                          <a:cs typeface="+mn-cs"/>
                        </a:rPr>
                        <a:t>В случае если заявитель (его представитель) обращается  без заявления, то:</a:t>
                      </a:r>
                    </a:p>
                    <a:p>
                      <a:pPr algn="just">
                        <a:spcAft>
                          <a:spcPts val="0"/>
                        </a:spcAft>
                      </a:pPr>
                      <a:r>
                        <a:rPr lang="ru-RU" sz="1100" b="0" i="0" u="none" strike="noStrike" kern="1200" dirty="0" smtClean="0">
                          <a:solidFill>
                            <a:schemeClr val="tx1"/>
                          </a:solidFill>
                          <a:latin typeface="Times New Roman"/>
                          <a:ea typeface="+mn-ea"/>
                          <a:cs typeface="+mn-cs"/>
                        </a:rPr>
                        <a:t>1. специалист органа власти предлагает заявителю (его представителю) написать заявление по установленной форме. Заявителю (его представителю) предоставляется образец заявления и оказывается помощь в его составлении;</a:t>
                      </a:r>
                    </a:p>
                    <a:p>
                      <a:pPr algn="just">
                        <a:spcAft>
                          <a:spcPts val="0"/>
                        </a:spcAft>
                      </a:pPr>
                      <a:r>
                        <a:rPr lang="ru-RU" sz="1100" b="0" i="0" u="none" strike="noStrike" kern="1200" dirty="0" smtClean="0">
                          <a:solidFill>
                            <a:schemeClr val="tx1"/>
                          </a:solidFill>
                          <a:latin typeface="Times New Roman"/>
                          <a:ea typeface="+mn-ea"/>
                          <a:cs typeface="+mn-cs"/>
                        </a:rPr>
                        <a:t>2. специалист МФЦ самостоятельно формирует заявление в АИС МФЦ, распечатывает и отдает на подпись заявителю (его представителю).</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spcAft>
                          <a:spcPts val="0"/>
                        </a:spcAft>
                      </a:pPr>
                      <a:r>
                        <a:rPr lang="ru-RU" sz="1100" b="0" i="0" u="none" strike="noStrike" kern="1200" dirty="0" smtClean="0">
                          <a:solidFill>
                            <a:schemeClr val="tx1"/>
                          </a:solidFill>
                          <a:latin typeface="Times New Roman"/>
                          <a:ea typeface="+mn-ea"/>
                          <a:cs typeface="+mn-cs"/>
                        </a:rPr>
                        <a:t>10 мин.</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spcAft>
                          <a:spcPts val="0"/>
                        </a:spcAft>
                      </a:pPr>
                      <a:r>
                        <a:rPr lang="ru-RU" sz="1100" b="0" i="0" u="none" strike="noStrike" kern="1200" dirty="0" smtClean="0">
                          <a:solidFill>
                            <a:schemeClr val="tx1"/>
                          </a:solidFill>
                          <a:latin typeface="Times New Roman"/>
                          <a:ea typeface="+mn-ea"/>
                          <a:cs typeface="+mn-cs"/>
                        </a:rPr>
                        <a:t>Специалист МФЦ</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spcAft>
                          <a:spcPts val="0"/>
                        </a:spcAft>
                      </a:pPr>
                      <a:r>
                        <a:rPr lang="ru-RU" sz="1100" b="0" i="0" u="none" strike="noStrike" kern="1200" dirty="0" smtClean="0">
                          <a:solidFill>
                            <a:schemeClr val="tx1"/>
                          </a:solidFill>
                          <a:latin typeface="Times New Roman"/>
                          <a:ea typeface="+mn-ea"/>
                          <a:cs typeface="+mn-cs"/>
                        </a:rPr>
                        <a:t>Технологическое обеспечение:</a:t>
                      </a:r>
                    </a:p>
                    <a:p>
                      <a:pPr algn="l">
                        <a:spcAft>
                          <a:spcPts val="0"/>
                        </a:spcAft>
                      </a:pPr>
                      <a:r>
                        <a:rPr lang="ru-RU" sz="1100" b="0" i="0" u="none" strike="noStrike" kern="1200" dirty="0" smtClean="0">
                          <a:solidFill>
                            <a:schemeClr val="tx1"/>
                          </a:solidFill>
                          <a:latin typeface="Times New Roman"/>
                          <a:ea typeface="+mn-ea"/>
                          <a:cs typeface="+mn-cs"/>
                        </a:rPr>
                        <a:t>Принтер</a:t>
                      </a:r>
                    </a:p>
                    <a:p>
                      <a:pPr algn="l">
                        <a:spcAft>
                          <a:spcPts val="0"/>
                        </a:spcAft>
                      </a:pPr>
                      <a:r>
                        <a:rPr lang="ru-RU" sz="1100" b="0" i="0" u="none" strike="noStrike" kern="1200" dirty="0" smtClean="0">
                          <a:solidFill>
                            <a:schemeClr val="tx1"/>
                          </a:solidFill>
                          <a:latin typeface="Times New Roman"/>
                          <a:ea typeface="+mn-ea"/>
                          <a:cs typeface="+mn-cs"/>
                        </a:rPr>
                        <a:t>Компьютер</a:t>
                      </a:r>
                    </a:p>
                    <a:p>
                      <a:pPr algn="l">
                        <a:spcAft>
                          <a:spcPts val="0"/>
                        </a:spcAft>
                      </a:pPr>
                      <a:r>
                        <a:rPr lang="ru-RU" sz="1100" b="0" i="0" u="none" strike="noStrike" kern="1200" dirty="0" smtClean="0">
                          <a:solidFill>
                            <a:schemeClr val="tx1"/>
                          </a:solidFill>
                          <a:latin typeface="Times New Roman"/>
                          <a:ea typeface="+mn-ea"/>
                          <a:cs typeface="+mn-cs"/>
                        </a:rPr>
                        <a:t>АИС МФЦ</a:t>
                      </a:r>
                    </a:p>
                    <a:p>
                      <a:pPr algn="l">
                        <a:spcAft>
                          <a:spcPts val="0"/>
                        </a:spcAft>
                      </a:pPr>
                      <a:endParaRPr lang="ru-RU" sz="1100" b="0" i="0" u="none" strike="noStrike" kern="1200" dirty="0" smtClean="0">
                        <a:solidFill>
                          <a:schemeClr val="tx1"/>
                        </a:solidFill>
                        <a:latin typeface="Times New Roman"/>
                        <a:ea typeface="+mn-ea"/>
                        <a:cs typeface="+mn-cs"/>
                      </a:endParaRPr>
                    </a:p>
                    <a:p>
                      <a:pPr algn="l">
                        <a:spcAft>
                          <a:spcPts val="0"/>
                        </a:spcAft>
                      </a:pPr>
                      <a:r>
                        <a:rPr lang="ru-RU" sz="1100" b="0" i="0" u="none" strike="noStrike" kern="1200" dirty="0" smtClean="0">
                          <a:solidFill>
                            <a:schemeClr val="tx1"/>
                          </a:solidFill>
                          <a:latin typeface="Times New Roman"/>
                          <a:ea typeface="+mn-ea"/>
                          <a:cs typeface="+mn-cs"/>
                        </a:rPr>
                        <a:t>Документационное обеспечение:</a:t>
                      </a:r>
                    </a:p>
                    <a:p>
                      <a:pPr algn="l">
                        <a:spcAft>
                          <a:spcPts val="0"/>
                        </a:spcAft>
                      </a:pPr>
                      <a:r>
                        <a:rPr lang="ru-RU" sz="1100" b="0" i="0" u="none" strike="noStrike" kern="1200" dirty="0" smtClean="0">
                          <a:solidFill>
                            <a:schemeClr val="tx1"/>
                          </a:solidFill>
                          <a:latin typeface="Times New Roman"/>
                          <a:ea typeface="+mn-ea"/>
                          <a:cs typeface="+mn-cs"/>
                        </a:rPr>
                        <a:t>Заявление о предоставлении информации по находящимся на исполнении исполнительным производствам в отношении физического и юридического лица</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spcAft>
                          <a:spcPts val="0"/>
                        </a:spcAft>
                      </a:pPr>
                      <a:r>
                        <a:rPr lang="ru-RU" sz="1100" b="0" i="0" u="none" strike="noStrike" kern="1200" dirty="0" smtClean="0">
                          <a:solidFill>
                            <a:schemeClr val="tx1"/>
                          </a:solidFill>
                          <a:latin typeface="Times New Roman"/>
                          <a:ea typeface="+mn-ea"/>
                          <a:cs typeface="+mn-cs"/>
                        </a:rPr>
                        <a:t>Приложение 1</a:t>
                      </a:r>
                    </a:p>
                    <a:p>
                      <a:pPr>
                        <a:spcAft>
                          <a:spcPts val="0"/>
                        </a:spcAft>
                      </a:pPr>
                      <a:r>
                        <a:rPr lang="ru-RU" sz="1100" b="0" i="0" u="none" strike="noStrike" kern="1200" dirty="0" smtClean="0">
                          <a:solidFill>
                            <a:schemeClr val="tx1"/>
                          </a:solidFill>
                          <a:latin typeface="Times New Roman"/>
                          <a:ea typeface="+mn-ea"/>
                          <a:cs typeface="+mn-cs"/>
                        </a:rPr>
                        <a:t>Приложение 2</a:t>
                      </a:r>
                    </a:p>
                  </a:txBody>
                  <a:tcPr marL="68589" marR="68589"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2"/>
          </p:nvPr>
        </p:nvSpPr>
        <p:spPr>
          <a:prstGeom prst="rect">
            <a:avLst/>
          </a:prstGeom>
          <a:solidFill>
            <a:schemeClr val="accent1">
              <a:lumMod val="40000"/>
              <a:lumOff val="60000"/>
            </a:schemeClr>
          </a:solidFill>
        </p:spPr>
        <p:txBody>
          <a:bodyPr/>
          <a:lstStyle/>
          <a:p>
            <a:fld id="{C136B7D2-B98C-44FD-8D04-7EC62A564975}" type="slidenum">
              <a:rPr lang="en-US" smtClean="0"/>
              <a:pPr/>
              <a:t>3</a:t>
            </a:fld>
            <a:endParaRPr lang="en-US" dirty="0"/>
          </a:p>
        </p:txBody>
      </p:sp>
      <p:sp>
        <p:nvSpPr>
          <p:cNvPr id="1031" name="Freeform 7"/>
          <p:cNvSpPr>
            <a:spLocks/>
          </p:cNvSpPr>
          <p:nvPr/>
        </p:nvSpPr>
        <p:spPr bwMode="auto">
          <a:xfrm>
            <a:off x="1603248" y="2034811"/>
            <a:ext cx="864883" cy="935595"/>
          </a:xfrm>
          <a:custGeom>
            <a:avLst/>
            <a:gdLst/>
            <a:ahLst/>
            <a:cxnLst>
              <a:cxn ang="0">
                <a:pos x="0" y="344"/>
              </a:cxn>
              <a:cxn ang="0">
                <a:pos x="0" y="0"/>
              </a:cxn>
              <a:cxn ang="0">
                <a:pos x="318" y="0"/>
              </a:cxn>
              <a:cxn ang="0">
                <a:pos x="318" y="344"/>
              </a:cxn>
            </a:cxnLst>
            <a:rect l="0" t="0" r="r" b="b"/>
            <a:pathLst>
              <a:path w="318" h="344">
                <a:moveTo>
                  <a:pt x="0" y="344"/>
                </a:moveTo>
                <a:lnTo>
                  <a:pt x="0" y="0"/>
                </a:lnTo>
                <a:lnTo>
                  <a:pt x="318" y="0"/>
                </a:lnTo>
                <a:lnTo>
                  <a:pt x="318" y="344"/>
                </a:lnTo>
              </a:path>
            </a:pathLst>
          </a:custGeom>
          <a:no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1034" name="Rectangle 10"/>
          <p:cNvSpPr>
            <a:spLocks noChangeArrowheads="1"/>
          </p:cNvSpPr>
          <p:nvPr/>
        </p:nvSpPr>
        <p:spPr bwMode="auto">
          <a:xfrm>
            <a:off x="1606733" y="5268668"/>
            <a:ext cx="875212" cy="609618"/>
          </a:xfrm>
          <a:prstGeom prst="rect">
            <a:avLst/>
          </a:prstGeom>
          <a:solidFill>
            <a:schemeClr val="tx2"/>
          </a:solidFill>
          <a:ln w="9525">
            <a:noFill/>
            <a:miter lim="800000"/>
            <a:headEnd/>
            <a:tailEnd/>
          </a:ln>
        </p:spPr>
        <p:txBody>
          <a:bodyPr vert="horz" wrap="square" lIns="121917" tIns="60958" rIns="121917" bIns="60958" numCol="1" anchor="t" anchorCtr="0" compatLnSpc="1">
            <a:prstTxWarp prst="textNoShape">
              <a:avLst/>
            </a:prstTxWarp>
          </a:bodyPr>
          <a:lstStyle/>
          <a:p>
            <a:pPr algn="ctr"/>
            <a:endParaRPr lang="en-US" sz="1600" dirty="0"/>
          </a:p>
        </p:txBody>
      </p:sp>
      <p:grpSp>
        <p:nvGrpSpPr>
          <p:cNvPr id="2" name="Group 128"/>
          <p:cNvGrpSpPr/>
          <p:nvPr/>
        </p:nvGrpSpPr>
        <p:grpSpPr>
          <a:xfrm>
            <a:off x="1603247" y="1711235"/>
            <a:ext cx="870323" cy="415668"/>
            <a:chOff x="1173169" y="1789252"/>
            <a:chExt cx="652742" cy="740451"/>
          </a:xfrm>
          <a:solidFill>
            <a:srgbClr val="FFFF00"/>
          </a:solidFill>
        </p:grpSpPr>
        <p:sp>
          <p:nvSpPr>
            <p:cNvPr id="1030" name="Rectangle 6"/>
            <p:cNvSpPr>
              <a:spLocks noChangeArrowheads="1"/>
            </p:cNvSpPr>
            <p:nvPr/>
          </p:nvSpPr>
          <p:spPr bwMode="auto">
            <a:xfrm>
              <a:off x="1173169" y="1823928"/>
              <a:ext cx="652741" cy="7057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solidFill>
                  <a:srgbClr val="FFFF00"/>
                </a:solidFill>
              </a:endParaRPr>
            </a:p>
          </p:txBody>
        </p:sp>
        <p:sp>
          <p:nvSpPr>
            <p:cNvPr id="1035" name="Oval 11"/>
            <p:cNvSpPr>
              <a:spLocks noChangeArrowheads="1"/>
            </p:cNvSpPr>
            <p:nvPr/>
          </p:nvSpPr>
          <p:spPr bwMode="auto">
            <a:xfrm>
              <a:off x="1173170" y="1789252"/>
              <a:ext cx="652741" cy="6323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FFFF00"/>
                </a:solidFill>
              </a:endParaRPr>
            </a:p>
          </p:txBody>
        </p:sp>
      </p:grpSp>
      <p:sp>
        <p:nvSpPr>
          <p:cNvPr id="120" name="Text Placeholder 3"/>
          <p:cNvSpPr txBox="1">
            <a:spLocks/>
          </p:cNvSpPr>
          <p:nvPr/>
        </p:nvSpPr>
        <p:spPr>
          <a:xfrm>
            <a:off x="4985622" y="1621796"/>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tx2">
                    <a:lumMod val="60000"/>
                    <a:lumOff val="40000"/>
                  </a:schemeClr>
                </a:solidFill>
              </a:rPr>
              <a:t> ПФР - 12</a:t>
            </a:r>
            <a:endParaRPr lang="en-US" sz="1800" b="1" dirty="0" smtClean="0">
              <a:solidFill>
                <a:schemeClr val="tx2">
                  <a:lumMod val="60000"/>
                  <a:lumOff val="40000"/>
                </a:schemeClr>
              </a:solidFill>
            </a:endParaRPr>
          </a:p>
        </p:txBody>
      </p:sp>
      <p:sp>
        <p:nvSpPr>
          <p:cNvPr id="122" name="Text Placeholder 3"/>
          <p:cNvSpPr txBox="1">
            <a:spLocks/>
          </p:cNvSpPr>
          <p:nvPr/>
        </p:nvSpPr>
        <p:spPr>
          <a:xfrm>
            <a:off x="5012918" y="2616455"/>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accent3"/>
                </a:solidFill>
              </a:rPr>
              <a:t>ФНС - 6</a:t>
            </a:r>
            <a:endParaRPr lang="en-US" sz="1800" b="1" dirty="0" smtClean="0">
              <a:solidFill>
                <a:schemeClr val="accent3"/>
              </a:solidFill>
            </a:endParaRPr>
          </a:p>
        </p:txBody>
      </p:sp>
      <p:sp>
        <p:nvSpPr>
          <p:cNvPr id="124" name="Text Placeholder 3"/>
          <p:cNvSpPr txBox="1">
            <a:spLocks/>
          </p:cNvSpPr>
          <p:nvPr/>
        </p:nvSpPr>
        <p:spPr>
          <a:xfrm>
            <a:off x="5012918" y="2123481"/>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accent2"/>
                </a:solidFill>
              </a:rPr>
              <a:t>МВД - 6</a:t>
            </a:r>
            <a:endParaRPr lang="en-US" sz="1800" b="1" dirty="0" smtClean="0">
              <a:solidFill>
                <a:schemeClr val="accent2"/>
              </a:solidFill>
            </a:endParaRPr>
          </a:p>
        </p:txBody>
      </p:sp>
      <p:sp>
        <p:nvSpPr>
          <p:cNvPr id="126" name="Text Placeholder 3"/>
          <p:cNvSpPr txBox="1">
            <a:spLocks/>
          </p:cNvSpPr>
          <p:nvPr/>
        </p:nvSpPr>
        <p:spPr>
          <a:xfrm>
            <a:off x="4985622" y="5110747"/>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accent2">
                    <a:lumMod val="60000"/>
                    <a:lumOff val="40000"/>
                  </a:schemeClr>
                </a:solidFill>
              </a:rPr>
              <a:t>РОСТРАНСНАДЗОР - 1</a:t>
            </a:r>
            <a:endParaRPr lang="en-US" sz="1800" b="1" dirty="0" smtClean="0">
              <a:solidFill>
                <a:schemeClr val="accent2">
                  <a:lumMod val="60000"/>
                  <a:lumOff val="40000"/>
                </a:schemeClr>
              </a:solidFill>
            </a:endParaRPr>
          </a:p>
        </p:txBody>
      </p:sp>
      <p:graphicFrame>
        <p:nvGraphicFramePr>
          <p:cNvPr id="57" name="Chart 56"/>
          <p:cNvGraphicFramePr/>
          <p:nvPr/>
        </p:nvGraphicFramePr>
        <p:xfrm>
          <a:off x="7137782" y="1473966"/>
          <a:ext cx="4817659" cy="4745911"/>
        </p:xfrm>
        <a:graphic>
          <a:graphicData uri="http://schemas.openxmlformats.org/drawingml/2006/chart">
            <c:chart xmlns:c="http://schemas.openxmlformats.org/drawingml/2006/chart" xmlns:r="http://schemas.openxmlformats.org/officeDocument/2006/relationships" r:id="rId3"/>
          </a:graphicData>
        </a:graphic>
      </p:graphicFrame>
      <p:sp>
        <p:nvSpPr>
          <p:cNvPr id="41" name="Freeform 45"/>
          <p:cNvSpPr>
            <a:spLocks noEditPoints="1"/>
          </p:cNvSpPr>
          <p:nvPr/>
        </p:nvSpPr>
        <p:spPr bwMode="auto">
          <a:xfrm>
            <a:off x="4412247" y="1580497"/>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tx2">
              <a:lumMod val="60000"/>
              <a:lumOff val="40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42" name="Freeform 45"/>
          <p:cNvSpPr>
            <a:spLocks noEditPoints="1"/>
          </p:cNvSpPr>
          <p:nvPr/>
        </p:nvSpPr>
        <p:spPr bwMode="auto">
          <a:xfrm>
            <a:off x="4412247" y="2552904"/>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43" name="Freeform 45"/>
          <p:cNvSpPr>
            <a:spLocks noEditPoints="1"/>
          </p:cNvSpPr>
          <p:nvPr/>
        </p:nvSpPr>
        <p:spPr bwMode="auto">
          <a:xfrm>
            <a:off x="4412247" y="2068516"/>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44" name="Freeform 45"/>
          <p:cNvSpPr>
            <a:spLocks noEditPoints="1"/>
          </p:cNvSpPr>
          <p:nvPr/>
        </p:nvSpPr>
        <p:spPr bwMode="auto">
          <a:xfrm>
            <a:off x="4412247" y="5040205"/>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lumMod val="60000"/>
              <a:lumOff val="40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36" name="Text Placeholder 3"/>
          <p:cNvSpPr txBox="1">
            <a:spLocks/>
          </p:cNvSpPr>
          <p:nvPr/>
        </p:nvSpPr>
        <p:spPr>
          <a:xfrm>
            <a:off x="5001545" y="3123696"/>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accent4">
                    <a:lumMod val="60000"/>
                    <a:lumOff val="40000"/>
                  </a:schemeClr>
                </a:solidFill>
              </a:rPr>
              <a:t>ФСС- 5</a:t>
            </a:r>
            <a:endParaRPr lang="en-US" sz="1800" b="1" dirty="0" smtClean="0">
              <a:solidFill>
                <a:schemeClr val="accent4">
                  <a:lumMod val="60000"/>
                  <a:lumOff val="40000"/>
                </a:schemeClr>
              </a:solidFill>
            </a:endParaRPr>
          </a:p>
        </p:txBody>
      </p:sp>
      <p:sp>
        <p:nvSpPr>
          <p:cNvPr id="37" name="Freeform 45"/>
          <p:cNvSpPr>
            <a:spLocks noEditPoints="1"/>
          </p:cNvSpPr>
          <p:nvPr/>
        </p:nvSpPr>
        <p:spPr bwMode="auto">
          <a:xfrm>
            <a:off x="4400874" y="3046497"/>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4">
              <a:lumMod val="60000"/>
              <a:lumOff val="40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46" name="Text Placeholder 3"/>
          <p:cNvSpPr txBox="1">
            <a:spLocks/>
          </p:cNvSpPr>
          <p:nvPr/>
        </p:nvSpPr>
        <p:spPr>
          <a:xfrm>
            <a:off x="4992447" y="4615851"/>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accent1">
                    <a:lumMod val="60000"/>
                    <a:lumOff val="40000"/>
                  </a:schemeClr>
                </a:solidFill>
              </a:rPr>
              <a:t>РОСИМУЩЕСТВО - 1</a:t>
            </a:r>
            <a:endParaRPr lang="en-US" sz="1800" b="1" dirty="0" smtClean="0">
              <a:solidFill>
                <a:schemeClr val="accent1">
                  <a:lumMod val="60000"/>
                  <a:lumOff val="40000"/>
                </a:schemeClr>
              </a:solidFill>
            </a:endParaRPr>
          </a:p>
        </p:txBody>
      </p:sp>
      <p:sp>
        <p:nvSpPr>
          <p:cNvPr id="47" name="Freeform 45"/>
          <p:cNvSpPr>
            <a:spLocks noEditPoints="1"/>
          </p:cNvSpPr>
          <p:nvPr/>
        </p:nvSpPr>
        <p:spPr bwMode="auto">
          <a:xfrm>
            <a:off x="4405424" y="4552300"/>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lumMod val="60000"/>
              <a:lumOff val="40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48" name="Text Placeholder 3"/>
          <p:cNvSpPr txBox="1">
            <a:spLocks/>
          </p:cNvSpPr>
          <p:nvPr/>
        </p:nvSpPr>
        <p:spPr>
          <a:xfrm>
            <a:off x="5017469" y="3589993"/>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accent5">
                    <a:lumMod val="60000"/>
                    <a:lumOff val="40000"/>
                  </a:schemeClr>
                </a:solidFill>
              </a:rPr>
              <a:t>МИНЮСТ - 3</a:t>
            </a:r>
            <a:endParaRPr lang="en-US" sz="1800" b="1" dirty="0" smtClean="0">
              <a:solidFill>
                <a:schemeClr val="accent5">
                  <a:lumMod val="60000"/>
                  <a:lumOff val="40000"/>
                </a:schemeClr>
              </a:solidFill>
            </a:endParaRPr>
          </a:p>
        </p:txBody>
      </p:sp>
      <p:sp>
        <p:nvSpPr>
          <p:cNvPr id="49" name="Freeform 45"/>
          <p:cNvSpPr>
            <a:spLocks noEditPoints="1"/>
          </p:cNvSpPr>
          <p:nvPr/>
        </p:nvSpPr>
        <p:spPr bwMode="auto">
          <a:xfrm>
            <a:off x="4416798" y="3553738"/>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5">
              <a:lumMod val="60000"/>
              <a:lumOff val="40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50" name="Text Placeholder 3"/>
          <p:cNvSpPr txBox="1">
            <a:spLocks/>
          </p:cNvSpPr>
          <p:nvPr/>
        </p:nvSpPr>
        <p:spPr>
          <a:xfrm>
            <a:off x="5006096" y="4097233"/>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accent3">
                    <a:lumMod val="60000"/>
                    <a:lumOff val="40000"/>
                  </a:schemeClr>
                </a:solidFill>
              </a:rPr>
              <a:t>РОСРЕЕСТР - 2</a:t>
            </a:r>
            <a:endParaRPr lang="en-US" sz="1800" b="1" dirty="0" smtClean="0">
              <a:solidFill>
                <a:schemeClr val="accent3">
                  <a:lumMod val="60000"/>
                  <a:lumOff val="40000"/>
                </a:schemeClr>
              </a:solidFill>
            </a:endParaRPr>
          </a:p>
        </p:txBody>
      </p:sp>
      <p:sp>
        <p:nvSpPr>
          <p:cNvPr id="51" name="Freeform 45"/>
          <p:cNvSpPr>
            <a:spLocks noEditPoints="1"/>
          </p:cNvSpPr>
          <p:nvPr/>
        </p:nvSpPr>
        <p:spPr bwMode="auto">
          <a:xfrm>
            <a:off x="4405424" y="4047330"/>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lumMod val="60000"/>
              <a:lumOff val="40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solidFill>
                <a:schemeClr val="accent3">
                  <a:lumMod val="60000"/>
                  <a:lumOff val="40000"/>
                </a:schemeClr>
              </a:solidFill>
            </a:endParaRPr>
          </a:p>
        </p:txBody>
      </p:sp>
      <p:sp>
        <p:nvSpPr>
          <p:cNvPr id="69" name="Rectangle 10"/>
          <p:cNvSpPr>
            <a:spLocks noChangeArrowheads="1"/>
          </p:cNvSpPr>
          <p:nvPr/>
        </p:nvSpPr>
        <p:spPr bwMode="auto">
          <a:xfrm>
            <a:off x="1605524" y="2131956"/>
            <a:ext cx="870321" cy="3148163"/>
          </a:xfrm>
          <a:prstGeom prst="rect">
            <a:avLst/>
          </a:prstGeom>
          <a:solidFill>
            <a:schemeClr val="accent2"/>
          </a:solidFill>
          <a:ln w="9525">
            <a:noFill/>
            <a:miter lim="800000"/>
            <a:headEnd/>
            <a:tailEnd/>
          </a:ln>
        </p:spPr>
        <p:txBody>
          <a:bodyPr vert="horz" wrap="square" lIns="121917" tIns="60958" rIns="121917" bIns="60958" numCol="1" anchor="t" anchorCtr="0" compatLnSpc="1">
            <a:prstTxWarp prst="textNoShape">
              <a:avLst/>
            </a:prstTxWarp>
          </a:bodyPr>
          <a:lstStyle/>
          <a:p>
            <a:endParaRPr lang="ru-RU" dirty="0" smtClean="0">
              <a:solidFill>
                <a:schemeClr val="accent2"/>
              </a:solidFill>
            </a:endParaRPr>
          </a:p>
          <a:p>
            <a:endParaRPr lang="ru-RU" dirty="0" smtClean="0">
              <a:solidFill>
                <a:schemeClr val="accent2"/>
              </a:solidFill>
            </a:endParaRPr>
          </a:p>
          <a:p>
            <a:endParaRPr lang="ru-RU" dirty="0" smtClean="0">
              <a:solidFill>
                <a:schemeClr val="accent2"/>
              </a:solidFill>
            </a:endParaRPr>
          </a:p>
          <a:p>
            <a:r>
              <a:rPr lang="ru-RU" dirty="0" smtClean="0">
                <a:solidFill>
                  <a:schemeClr val="accent2"/>
                </a:solidFill>
              </a:rPr>
              <a:t>   </a:t>
            </a:r>
          </a:p>
          <a:p>
            <a:endParaRPr lang="ru-RU" dirty="0" smtClean="0">
              <a:solidFill>
                <a:schemeClr val="accent2"/>
              </a:solidFill>
            </a:endParaRPr>
          </a:p>
          <a:p>
            <a:r>
              <a:rPr lang="ru-RU" dirty="0" smtClean="0">
                <a:solidFill>
                  <a:schemeClr val="accent2"/>
                </a:solidFill>
              </a:rPr>
              <a:t>    31</a:t>
            </a:r>
            <a:endParaRPr lang="en-US" sz="1600" dirty="0">
              <a:solidFill>
                <a:schemeClr val="accent2"/>
              </a:solidFill>
            </a:endParaRPr>
          </a:p>
        </p:txBody>
      </p:sp>
      <p:sp>
        <p:nvSpPr>
          <p:cNvPr id="86" name="TextBox 85"/>
          <p:cNvSpPr txBox="1"/>
          <p:nvPr/>
        </p:nvSpPr>
        <p:spPr>
          <a:xfrm>
            <a:off x="1887689" y="1821970"/>
            <a:ext cx="288862" cy="338554"/>
          </a:xfrm>
          <a:prstGeom prst="rect">
            <a:avLst/>
          </a:prstGeom>
          <a:noFill/>
        </p:spPr>
        <p:txBody>
          <a:bodyPr wrap="none" rtlCol="0">
            <a:spAutoFit/>
          </a:bodyPr>
          <a:lstStyle/>
          <a:p>
            <a:r>
              <a:rPr lang="ru-RU" sz="1600" dirty="0" smtClean="0"/>
              <a:t>2</a:t>
            </a:r>
            <a:endParaRPr lang="ru-RU" sz="1600" dirty="0"/>
          </a:p>
        </p:txBody>
      </p:sp>
      <p:sp>
        <p:nvSpPr>
          <p:cNvPr id="87" name="TextBox 86"/>
          <p:cNvSpPr txBox="1"/>
          <p:nvPr/>
        </p:nvSpPr>
        <p:spPr>
          <a:xfrm>
            <a:off x="413157" y="1982425"/>
            <a:ext cx="1091821" cy="598177"/>
          </a:xfrm>
          <a:prstGeom prst="rect">
            <a:avLst/>
          </a:prstGeom>
          <a:noFill/>
        </p:spPr>
        <p:txBody>
          <a:bodyPr wrap="square" rtlCol="0">
            <a:spAutoFit/>
          </a:bodyPr>
          <a:lstStyle/>
          <a:p>
            <a:pPr algn="r">
              <a:lnSpc>
                <a:spcPts val="1300"/>
              </a:lnSpc>
            </a:pPr>
            <a:r>
              <a:rPr lang="ru-RU" sz="1400" dirty="0" smtClean="0">
                <a:solidFill>
                  <a:srgbClr val="FFC000"/>
                </a:solidFill>
              </a:rPr>
              <a:t>Высокая степень готовности</a:t>
            </a:r>
            <a:endParaRPr lang="ru-RU" sz="1400" dirty="0">
              <a:solidFill>
                <a:srgbClr val="FFC000"/>
              </a:solidFill>
            </a:endParaRPr>
          </a:p>
        </p:txBody>
      </p:sp>
      <p:sp>
        <p:nvSpPr>
          <p:cNvPr id="88" name="TextBox 87"/>
          <p:cNvSpPr txBox="1"/>
          <p:nvPr/>
        </p:nvSpPr>
        <p:spPr>
          <a:xfrm>
            <a:off x="178552" y="5176201"/>
            <a:ext cx="1337481" cy="592470"/>
          </a:xfrm>
          <a:prstGeom prst="rect">
            <a:avLst/>
          </a:prstGeom>
          <a:noFill/>
        </p:spPr>
        <p:txBody>
          <a:bodyPr wrap="square" rtlCol="0">
            <a:spAutoFit/>
          </a:bodyPr>
          <a:lstStyle/>
          <a:p>
            <a:pPr algn="r">
              <a:lnSpc>
                <a:spcPts val="1300"/>
              </a:lnSpc>
            </a:pPr>
            <a:r>
              <a:rPr lang="ru-RU" sz="1400" dirty="0" smtClean="0">
                <a:solidFill>
                  <a:schemeClr val="tx2"/>
                </a:solidFill>
              </a:rPr>
              <a:t>Не соответствуют требованиям</a:t>
            </a:r>
            <a:endParaRPr lang="ru-RU" sz="1400" dirty="0">
              <a:solidFill>
                <a:schemeClr val="tx2"/>
              </a:solidFill>
            </a:endParaRPr>
          </a:p>
        </p:txBody>
      </p:sp>
      <p:sp>
        <p:nvSpPr>
          <p:cNvPr id="89" name="TextBox 88"/>
          <p:cNvSpPr txBox="1"/>
          <p:nvPr/>
        </p:nvSpPr>
        <p:spPr>
          <a:xfrm>
            <a:off x="191072" y="3514952"/>
            <a:ext cx="1337481" cy="431465"/>
          </a:xfrm>
          <a:prstGeom prst="rect">
            <a:avLst/>
          </a:prstGeom>
          <a:noFill/>
        </p:spPr>
        <p:txBody>
          <a:bodyPr wrap="square" rtlCol="0">
            <a:spAutoFit/>
          </a:bodyPr>
          <a:lstStyle/>
          <a:p>
            <a:pPr algn="r">
              <a:lnSpc>
                <a:spcPts val="1300"/>
              </a:lnSpc>
            </a:pPr>
            <a:r>
              <a:rPr lang="ru-RU" sz="1400" dirty="0" smtClean="0">
                <a:solidFill>
                  <a:srgbClr val="C00000"/>
                </a:solidFill>
              </a:rPr>
              <a:t>Нуждаются в доработке</a:t>
            </a:r>
            <a:endParaRPr lang="ru-RU" sz="1400" dirty="0">
              <a:solidFill>
                <a:srgbClr val="C00000"/>
              </a:solidFill>
            </a:endParaRPr>
          </a:p>
        </p:txBody>
      </p:sp>
      <p:sp>
        <p:nvSpPr>
          <p:cNvPr id="35" name="Text Placeholder 3"/>
          <p:cNvSpPr txBox="1">
            <a:spLocks/>
          </p:cNvSpPr>
          <p:nvPr/>
        </p:nvSpPr>
        <p:spPr>
          <a:xfrm>
            <a:off x="4974248" y="5604349"/>
            <a:ext cx="2299972" cy="27699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b="1" dirty="0" smtClean="0">
                <a:solidFill>
                  <a:schemeClr val="accent6">
                    <a:lumMod val="75000"/>
                  </a:schemeClr>
                </a:solidFill>
              </a:rPr>
              <a:t>ФССП - 1</a:t>
            </a:r>
            <a:endParaRPr lang="en-US" sz="1800" b="1" dirty="0" smtClean="0">
              <a:solidFill>
                <a:schemeClr val="accent6">
                  <a:lumMod val="75000"/>
                </a:schemeClr>
              </a:solidFill>
            </a:endParaRPr>
          </a:p>
        </p:txBody>
      </p:sp>
      <p:sp>
        <p:nvSpPr>
          <p:cNvPr id="39" name="Freeform 45"/>
          <p:cNvSpPr>
            <a:spLocks noEditPoints="1"/>
          </p:cNvSpPr>
          <p:nvPr/>
        </p:nvSpPr>
        <p:spPr bwMode="auto">
          <a:xfrm>
            <a:off x="4400873" y="5533807"/>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6">
              <a:lumMod val="75000"/>
            </a:schemeClr>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solidFill>
                <a:schemeClr val="accent3">
                  <a:lumMod val="60000"/>
                  <a:lumOff val="40000"/>
                </a:schemeClr>
              </a:solidFill>
            </a:endParaRPr>
          </a:p>
        </p:txBody>
      </p:sp>
      <p:sp>
        <p:nvSpPr>
          <p:cNvPr id="45" name="Text Placeholder 2"/>
          <p:cNvSpPr txBox="1">
            <a:spLocks/>
          </p:cNvSpPr>
          <p:nvPr/>
        </p:nvSpPr>
        <p:spPr>
          <a:xfrm>
            <a:off x="886622" y="907838"/>
            <a:ext cx="5486400" cy="267661"/>
          </a:xfrm>
          <a:prstGeom prst="rect">
            <a:avLst/>
          </a:prstGeom>
        </p:spPr>
        <p:txBody>
          <a:bodyPr vert="horz" wrap="none" lIns="0" tIns="0" rIns="0" bIns="0" rtlCol="0" anchor="ctr">
            <a:noAutofit/>
          </a:bodyPr>
          <a:lstStyle/>
          <a:p>
            <a:pPr lvl="0">
              <a:lnSpc>
                <a:spcPct val="90000"/>
              </a:lnSpc>
              <a:spcBef>
                <a:spcPts val="1800"/>
              </a:spcBef>
              <a:buClr>
                <a:schemeClr val="accent1"/>
              </a:buClr>
              <a:buSzPct val="100000"/>
              <a:defRPr/>
            </a:pPr>
            <a:r>
              <a:rPr lang="ru-RU" sz="1900" b="1" dirty="0" smtClean="0">
                <a:solidFill>
                  <a:schemeClr val="tx1">
                    <a:lumMod val="50000"/>
                    <a:lumOff val="50000"/>
                  </a:schemeClr>
                </a:solidFill>
              </a:rPr>
              <a:t>ПО СОСТОЯНИЮ НА НАЧАЛО ОКТЯБРЯ 2017 г.</a:t>
            </a:r>
            <a:endParaRPr lang="en-US" sz="1900" b="1" dirty="0">
              <a:solidFill>
                <a:schemeClr val="tx1">
                  <a:lumMod val="50000"/>
                  <a:lumOff val="50000"/>
                </a:schemeClr>
              </a:solidFill>
            </a:endParaRPr>
          </a:p>
        </p:txBody>
      </p:sp>
      <p:sp>
        <p:nvSpPr>
          <p:cNvPr id="52" name="Заголовок 1"/>
          <p:cNvSpPr txBox="1">
            <a:spLocks/>
          </p:cNvSpPr>
          <p:nvPr/>
        </p:nvSpPr>
        <p:spPr>
          <a:xfrm>
            <a:off x="872965" y="356628"/>
            <a:ext cx="7518400" cy="885318"/>
          </a:xfrm>
          <a:prstGeom prst="rect">
            <a:avLst/>
          </a:prstGeom>
        </p:spPr>
        <p:txBody>
          <a:bodyPr vert="horz" wrap="none" lIns="0" tIns="0" rIns="0" bIns="0" rtlCol="0" anchor="ctr">
            <a:noAutofit/>
          </a:bodyPr>
          <a:lstStyle/>
          <a:p>
            <a:pPr>
              <a:lnSpc>
                <a:spcPct val="90000"/>
              </a:lnSpc>
              <a:spcBef>
                <a:spcPct val="0"/>
              </a:spcBef>
            </a:pPr>
            <a:r>
              <a:rPr lang="ru-RU" sz="2800" b="1" cap="all" dirty="0" smtClean="0">
                <a:solidFill>
                  <a:schemeClr val="accent1">
                    <a:lumMod val="75000"/>
                  </a:schemeClr>
                </a:solidFill>
                <a:latin typeface="+mj-lt"/>
                <a:ea typeface="+mj-ea"/>
                <a:cs typeface="+mj-cs"/>
              </a:rPr>
              <a:t>РАЗРАБОТКА ПРОЕКТОВ ТЕХНОЛОГИЧЕСКИХ СХЕМ ФОИВ (ОГВФ)</a:t>
            </a:r>
            <a:endParaRPr lang="en-US" sz="2800" b="1" cap="all" dirty="0" smtClean="0">
              <a:solidFill>
                <a:schemeClr val="accent1">
                  <a:lumMod val="75000"/>
                </a:schemeClr>
              </a:solidFill>
              <a:latin typeface="+mj-lt"/>
              <a:ea typeface="+mj-ea"/>
              <a:cs typeface="+mj-cs"/>
            </a:endParaRPr>
          </a:p>
        </p:txBody>
      </p:sp>
      <p:grpSp>
        <p:nvGrpSpPr>
          <p:cNvPr id="38" name="Group 128"/>
          <p:cNvGrpSpPr/>
          <p:nvPr/>
        </p:nvGrpSpPr>
        <p:grpSpPr>
          <a:xfrm>
            <a:off x="1611954" y="1463038"/>
            <a:ext cx="870323" cy="280682"/>
            <a:chOff x="1173169" y="1789252"/>
            <a:chExt cx="652742" cy="740451"/>
          </a:xfrm>
          <a:solidFill>
            <a:srgbClr val="00B050"/>
          </a:solidFill>
        </p:grpSpPr>
        <p:sp>
          <p:nvSpPr>
            <p:cNvPr id="40" name="Rectangle 6"/>
            <p:cNvSpPr>
              <a:spLocks noChangeArrowheads="1"/>
            </p:cNvSpPr>
            <p:nvPr/>
          </p:nvSpPr>
          <p:spPr bwMode="auto">
            <a:xfrm>
              <a:off x="1173169" y="1823928"/>
              <a:ext cx="652741" cy="7057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solidFill>
                  <a:srgbClr val="FFFF00"/>
                </a:solidFill>
              </a:endParaRPr>
            </a:p>
          </p:txBody>
        </p:sp>
        <p:sp>
          <p:nvSpPr>
            <p:cNvPr id="54" name="Oval 11"/>
            <p:cNvSpPr>
              <a:spLocks noChangeArrowheads="1"/>
            </p:cNvSpPr>
            <p:nvPr/>
          </p:nvSpPr>
          <p:spPr bwMode="auto">
            <a:xfrm>
              <a:off x="1173170" y="1789252"/>
              <a:ext cx="652741" cy="6323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FFFF00"/>
                </a:solidFill>
              </a:endParaRPr>
            </a:p>
          </p:txBody>
        </p:sp>
      </p:grpSp>
      <p:sp>
        <p:nvSpPr>
          <p:cNvPr id="58" name="TextBox 57"/>
          <p:cNvSpPr txBox="1"/>
          <p:nvPr/>
        </p:nvSpPr>
        <p:spPr>
          <a:xfrm>
            <a:off x="156754" y="1560061"/>
            <a:ext cx="1356933" cy="425758"/>
          </a:xfrm>
          <a:prstGeom prst="rect">
            <a:avLst/>
          </a:prstGeom>
          <a:noFill/>
        </p:spPr>
        <p:txBody>
          <a:bodyPr wrap="square" rtlCol="0">
            <a:spAutoFit/>
          </a:bodyPr>
          <a:lstStyle/>
          <a:p>
            <a:pPr algn="r">
              <a:lnSpc>
                <a:spcPts val="1300"/>
              </a:lnSpc>
            </a:pPr>
            <a:r>
              <a:rPr lang="ru-RU" sz="1400" dirty="0" smtClean="0">
                <a:solidFill>
                  <a:schemeClr val="accent3">
                    <a:lumMod val="75000"/>
                  </a:schemeClr>
                </a:solidFill>
              </a:rPr>
              <a:t>Одобрено Подкомиссией</a:t>
            </a:r>
            <a:endParaRPr lang="ru-RU" sz="1400" dirty="0">
              <a:solidFill>
                <a:schemeClr val="accent3">
                  <a:lumMod val="75000"/>
                </a:schemeClr>
              </a:solidFill>
            </a:endParaRPr>
          </a:p>
        </p:txBody>
      </p:sp>
      <p:cxnSp>
        <p:nvCxnSpPr>
          <p:cNvPr id="73" name="Прямая со стрелкой 72"/>
          <p:cNvCxnSpPr>
            <a:endCxn id="54" idx="6"/>
          </p:cNvCxnSpPr>
          <p:nvPr/>
        </p:nvCxnSpPr>
        <p:spPr>
          <a:xfrm rot="16200000" flipV="1">
            <a:off x="1416950" y="2540350"/>
            <a:ext cx="3946062" cy="181540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Прямая со стрелкой 74"/>
          <p:cNvCxnSpPr>
            <a:endCxn id="1030" idx="3"/>
          </p:cNvCxnSpPr>
          <p:nvPr/>
        </p:nvCxnSpPr>
        <p:spPr>
          <a:xfrm rot="16200000" flipV="1">
            <a:off x="1998712" y="2403660"/>
            <a:ext cx="2799953" cy="185023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0" name="Прямая со стрелкой 79"/>
          <p:cNvCxnSpPr>
            <a:endCxn id="1030" idx="3"/>
          </p:cNvCxnSpPr>
          <p:nvPr/>
        </p:nvCxnSpPr>
        <p:spPr>
          <a:xfrm rot="10800000">
            <a:off x="2473569" y="1928803"/>
            <a:ext cx="1863302" cy="12846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4" name="Прямая со стрелкой 83"/>
          <p:cNvCxnSpPr>
            <a:endCxn id="1034" idx="3"/>
          </p:cNvCxnSpPr>
          <p:nvPr/>
        </p:nvCxnSpPr>
        <p:spPr>
          <a:xfrm rot="10800000" flipV="1">
            <a:off x="2481945" y="3762101"/>
            <a:ext cx="1854924" cy="18113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1896397" y="1412665"/>
            <a:ext cx="288862" cy="338554"/>
          </a:xfrm>
          <a:prstGeom prst="rect">
            <a:avLst/>
          </a:prstGeom>
          <a:noFill/>
        </p:spPr>
        <p:txBody>
          <a:bodyPr wrap="none" rtlCol="0">
            <a:spAutoFit/>
          </a:bodyPr>
          <a:lstStyle/>
          <a:p>
            <a:r>
              <a:rPr lang="ru-RU" sz="1600" dirty="0" smtClean="0"/>
              <a:t>1</a:t>
            </a:r>
            <a:endParaRPr lang="ru-RU" sz="1600" dirty="0"/>
          </a:p>
        </p:txBody>
      </p:sp>
      <p:sp>
        <p:nvSpPr>
          <p:cNvPr id="96" name="TextBox 95"/>
          <p:cNvSpPr txBox="1"/>
          <p:nvPr/>
        </p:nvSpPr>
        <p:spPr>
          <a:xfrm>
            <a:off x="1844145" y="3359033"/>
            <a:ext cx="393056" cy="338554"/>
          </a:xfrm>
          <a:prstGeom prst="rect">
            <a:avLst/>
          </a:prstGeom>
          <a:noFill/>
        </p:spPr>
        <p:txBody>
          <a:bodyPr wrap="none" rtlCol="0">
            <a:spAutoFit/>
          </a:bodyPr>
          <a:lstStyle/>
          <a:p>
            <a:r>
              <a:rPr lang="ru-RU" sz="1600" dirty="0" smtClean="0"/>
              <a:t>32</a:t>
            </a:r>
            <a:endParaRPr lang="ru-RU" sz="1600" dirty="0"/>
          </a:p>
        </p:txBody>
      </p:sp>
      <p:sp>
        <p:nvSpPr>
          <p:cNvPr id="99" name="TextBox 98"/>
          <p:cNvSpPr txBox="1"/>
          <p:nvPr/>
        </p:nvSpPr>
        <p:spPr>
          <a:xfrm>
            <a:off x="1870272" y="5370713"/>
            <a:ext cx="288862" cy="338554"/>
          </a:xfrm>
          <a:prstGeom prst="rect">
            <a:avLst/>
          </a:prstGeom>
          <a:noFill/>
        </p:spPr>
        <p:txBody>
          <a:bodyPr wrap="none" rtlCol="0">
            <a:spAutoFit/>
          </a:bodyPr>
          <a:lstStyle/>
          <a:p>
            <a:r>
              <a:rPr lang="ru-RU" sz="1600" dirty="0" smtClean="0"/>
              <a:t>3</a:t>
            </a:r>
            <a:endParaRPr lang="ru-RU" sz="1600" dirty="0"/>
          </a:p>
        </p:txBody>
      </p:sp>
    </p:spTree>
  </p:cSld>
  <p:clrMapOvr>
    <a:masterClrMapping/>
  </p:clrMapOvr>
  <p:transition spd="slow" advTm="0">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prstGeom prst="rect">
            <a:avLst/>
          </a:prstGeom>
        </p:spPr>
        <p:txBody>
          <a:bodyPr/>
          <a:lstStyle/>
          <a:p>
            <a:pPr lvl="0"/>
            <a:r>
              <a:rPr lang="ru-RU" dirty="0" smtClean="0"/>
              <a:t>Раздел 7. Технологические процессы </a:t>
            </a:r>
            <a:br>
              <a:rPr lang="ru-RU" dirty="0" smtClean="0"/>
            </a:br>
            <a:r>
              <a:rPr lang="ru-RU" dirty="0" smtClean="0"/>
              <a:t>предоставления «</a:t>
            </a:r>
            <a:r>
              <a:rPr lang="ru-RU" dirty="0" err="1" smtClean="0"/>
              <a:t>подуслуги</a:t>
            </a:r>
            <a:r>
              <a:rPr lang="ru-RU" dirty="0" smtClean="0"/>
              <a:t>»</a:t>
            </a:r>
            <a:endParaRPr lang="en-US" dirty="0"/>
          </a:p>
        </p:txBody>
      </p:sp>
      <p:sp>
        <p:nvSpPr>
          <p:cNvPr id="8" name="Text Placeholder 7"/>
          <p:cNvSpPr>
            <a:spLocks noGrp="1"/>
          </p:cNvSpPr>
          <p:nvPr>
            <p:ph type="body" sz="half" idx="2"/>
          </p:nvPr>
        </p:nvSpPr>
        <p:spPr>
          <a:xfrm>
            <a:off x="872965" y="1021895"/>
            <a:ext cx="5486400" cy="267661"/>
          </a:xfrm>
          <a:prstGeom prst="rect">
            <a:avLst/>
          </a:prstGeom>
        </p:spPr>
        <p:txBody>
          <a:bodyPr/>
          <a:lstStyle/>
          <a:p>
            <a:r>
              <a:rPr lang="ru-RU" dirty="0" smtClean="0"/>
              <a:t>ОСНОВНЫЕ СОДЕРЖАТЕЛЬНЫЕ ОШИБКИ</a:t>
            </a:r>
            <a:endParaRPr lang="en-US" dirty="0"/>
          </a:p>
        </p:txBody>
      </p:sp>
      <p:sp>
        <p:nvSpPr>
          <p:cNvPr id="38" name="Slide Number Placeholder 37"/>
          <p:cNvSpPr>
            <a:spLocks noGrp="1"/>
          </p:cNvSpPr>
          <p:nvPr>
            <p:ph type="sldNum" sz="quarter" idx="12"/>
          </p:nvPr>
        </p:nvSpPr>
        <p:spPr>
          <a:prstGeom prst="rect">
            <a:avLst/>
          </a:prstGeom>
        </p:spPr>
        <p:txBody>
          <a:bodyPr/>
          <a:lstStyle/>
          <a:p>
            <a:fld id="{C136B7D2-B98C-44FD-8D04-7EC62A564975}" type="slidenum">
              <a:rPr lang="en-US" smtClean="0"/>
              <a:pPr/>
              <a:t>30</a:t>
            </a:fld>
            <a:endParaRPr lang="en-US" dirty="0"/>
          </a:p>
        </p:txBody>
      </p:sp>
      <p:grpSp>
        <p:nvGrpSpPr>
          <p:cNvPr id="2" name="Group 32"/>
          <p:cNvGrpSpPr/>
          <p:nvPr/>
        </p:nvGrpSpPr>
        <p:grpSpPr>
          <a:xfrm>
            <a:off x="509451" y="1309884"/>
            <a:ext cx="3397790" cy="958347"/>
            <a:chOff x="300492" y="1195602"/>
            <a:chExt cx="2629938" cy="718762"/>
          </a:xfrm>
        </p:grpSpPr>
        <p:sp>
          <p:nvSpPr>
            <p:cNvPr id="63" name="Text Placeholder 3"/>
            <p:cNvSpPr txBox="1">
              <a:spLocks/>
            </p:cNvSpPr>
            <p:nvPr/>
          </p:nvSpPr>
          <p:spPr>
            <a:xfrm>
              <a:off x="300492" y="1195602"/>
              <a:ext cx="146674" cy="3462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3000" b="1" dirty="0" smtClean="0">
                  <a:solidFill>
                    <a:schemeClr val="accent1"/>
                  </a:solidFill>
                </a:rPr>
                <a:t>1</a:t>
              </a:r>
              <a:endParaRPr lang="en-US" sz="3000" b="1" dirty="0" smtClean="0">
                <a:solidFill>
                  <a:schemeClr val="accent1"/>
                </a:solidFill>
              </a:endParaRPr>
            </a:p>
          </p:txBody>
        </p:sp>
        <p:sp>
          <p:nvSpPr>
            <p:cNvPr id="64" name="Text Placeholder 3"/>
            <p:cNvSpPr txBox="1">
              <a:spLocks/>
            </p:cNvSpPr>
            <p:nvPr/>
          </p:nvSpPr>
          <p:spPr>
            <a:xfrm>
              <a:off x="303713" y="1545031"/>
              <a:ext cx="2626717" cy="36933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dirty="0" smtClean="0">
                  <a:solidFill>
                    <a:schemeClr val="tx1"/>
                  </a:solidFill>
                </a:rPr>
                <a:t>Не выделены административные процедуры</a:t>
              </a:r>
            </a:p>
          </p:txBody>
        </p:sp>
      </p:grpSp>
      <p:cxnSp>
        <p:nvCxnSpPr>
          <p:cNvPr id="32" name="Straight Connector 31"/>
          <p:cNvCxnSpPr/>
          <p:nvPr/>
        </p:nvCxnSpPr>
        <p:spPr>
          <a:xfrm>
            <a:off x="4175767" y="1454947"/>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33"/>
          <p:cNvGrpSpPr/>
          <p:nvPr/>
        </p:nvGrpSpPr>
        <p:grpSpPr>
          <a:xfrm>
            <a:off x="4508652" y="1349073"/>
            <a:ext cx="2918755" cy="1146772"/>
            <a:chOff x="731567" y="1224992"/>
            <a:chExt cx="2189066" cy="860079"/>
          </a:xfrm>
        </p:grpSpPr>
        <p:sp>
          <p:nvSpPr>
            <p:cNvPr id="35" name="Text Placeholder 3"/>
            <p:cNvSpPr txBox="1">
              <a:spLocks/>
            </p:cNvSpPr>
            <p:nvPr/>
          </p:nvSpPr>
          <p:spPr>
            <a:xfrm>
              <a:off x="741363" y="1224992"/>
              <a:ext cx="146674" cy="3462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3000" b="1" dirty="0" smtClean="0">
                  <a:solidFill>
                    <a:schemeClr val="accent2"/>
                  </a:solidFill>
                </a:rPr>
                <a:t>2</a:t>
              </a:r>
              <a:endParaRPr lang="en-US" sz="3000" b="1" dirty="0" smtClean="0">
                <a:solidFill>
                  <a:schemeClr val="accent2"/>
                </a:solidFill>
              </a:endParaRPr>
            </a:p>
          </p:txBody>
        </p:sp>
        <p:sp>
          <p:nvSpPr>
            <p:cNvPr id="36" name="Text Placeholder 3"/>
            <p:cNvSpPr txBox="1">
              <a:spLocks/>
            </p:cNvSpPr>
            <p:nvPr/>
          </p:nvSpPr>
          <p:spPr>
            <a:xfrm>
              <a:off x="731567" y="1531073"/>
              <a:ext cx="2189066" cy="55399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dirty="0" smtClean="0">
                  <a:solidFill>
                    <a:schemeClr val="tx1"/>
                  </a:solidFill>
                </a:rPr>
                <a:t>Не достаточно подробно и пошагово детализированы процедуры процесса</a:t>
              </a:r>
            </a:p>
          </p:txBody>
        </p:sp>
      </p:grpSp>
      <p:cxnSp>
        <p:nvCxnSpPr>
          <p:cNvPr id="37" name="Straight Connector 36"/>
          <p:cNvCxnSpPr/>
          <p:nvPr/>
        </p:nvCxnSpPr>
        <p:spPr>
          <a:xfrm>
            <a:off x="7472296" y="1481072"/>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7"/>
          <p:cNvGrpSpPr/>
          <p:nvPr/>
        </p:nvGrpSpPr>
        <p:grpSpPr>
          <a:xfrm>
            <a:off x="7812260" y="1296818"/>
            <a:ext cx="3878999" cy="1413577"/>
            <a:chOff x="464142" y="1185801"/>
            <a:chExt cx="2572513" cy="1060184"/>
          </a:xfrm>
        </p:grpSpPr>
        <p:sp>
          <p:nvSpPr>
            <p:cNvPr id="39" name="Text Placeholder 3"/>
            <p:cNvSpPr txBox="1">
              <a:spLocks/>
            </p:cNvSpPr>
            <p:nvPr/>
          </p:nvSpPr>
          <p:spPr>
            <a:xfrm>
              <a:off x="464142" y="1185801"/>
              <a:ext cx="146674" cy="3462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3000" b="1" dirty="0" smtClean="0">
                  <a:solidFill>
                    <a:schemeClr val="accent3"/>
                  </a:solidFill>
                </a:rPr>
                <a:t>3</a:t>
              </a:r>
              <a:endParaRPr lang="en-US" sz="3000" b="1" dirty="0" smtClean="0">
                <a:solidFill>
                  <a:schemeClr val="accent3"/>
                </a:solidFill>
              </a:endParaRPr>
            </a:p>
          </p:txBody>
        </p:sp>
        <p:sp>
          <p:nvSpPr>
            <p:cNvPr id="40" name="Text Placeholder 3"/>
            <p:cNvSpPr txBox="1">
              <a:spLocks/>
            </p:cNvSpPr>
            <p:nvPr/>
          </p:nvSpPr>
          <p:spPr>
            <a:xfrm>
              <a:off x="472361" y="1507321"/>
              <a:ext cx="2564294" cy="73866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dirty="0" smtClean="0">
                  <a:solidFill>
                    <a:schemeClr val="tx1"/>
                  </a:solidFill>
                </a:rPr>
                <a:t>Особенности исполнения процедур процессов  не достаточно детализированы, отсутствуют отрицательные сценарии особенностей их развития</a:t>
              </a:r>
            </a:p>
          </p:txBody>
        </p:sp>
      </p:grpSp>
      <p:grpSp>
        <p:nvGrpSpPr>
          <p:cNvPr id="5" name="Group 40"/>
          <p:cNvGrpSpPr/>
          <p:nvPr/>
        </p:nvGrpSpPr>
        <p:grpSpPr>
          <a:xfrm>
            <a:off x="535577" y="2706027"/>
            <a:ext cx="3474719" cy="1855748"/>
            <a:chOff x="741362" y="1136816"/>
            <a:chExt cx="2255976" cy="1391811"/>
          </a:xfrm>
        </p:grpSpPr>
        <p:sp>
          <p:nvSpPr>
            <p:cNvPr id="42" name="Text Placeholder 3"/>
            <p:cNvSpPr txBox="1">
              <a:spLocks/>
            </p:cNvSpPr>
            <p:nvPr/>
          </p:nvSpPr>
          <p:spPr>
            <a:xfrm>
              <a:off x="741363" y="1136816"/>
              <a:ext cx="146674" cy="3462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3000" b="1" dirty="0" smtClean="0">
                  <a:solidFill>
                    <a:schemeClr val="accent4"/>
                  </a:solidFill>
                </a:rPr>
                <a:t>4</a:t>
              </a:r>
              <a:endParaRPr lang="en-US" sz="3000" b="1" dirty="0" smtClean="0">
                <a:solidFill>
                  <a:schemeClr val="accent4"/>
                </a:solidFill>
              </a:endParaRPr>
            </a:p>
          </p:txBody>
        </p:sp>
        <p:sp>
          <p:nvSpPr>
            <p:cNvPr id="43" name="Text Placeholder 3"/>
            <p:cNvSpPr txBox="1">
              <a:spLocks/>
            </p:cNvSpPr>
            <p:nvPr/>
          </p:nvSpPr>
          <p:spPr>
            <a:xfrm>
              <a:off x="741362" y="1420631"/>
              <a:ext cx="2255976" cy="110799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dirty="0" smtClean="0">
                  <a:solidFill>
                    <a:schemeClr val="tx1"/>
                  </a:solidFill>
                </a:rPr>
                <a:t>Вместо указания «проверка на соответствие установленным требованиям», заново приводится подробное описание проверки установленных требований, указанных в разделе 4</a:t>
              </a:r>
              <a:endParaRPr lang="en-US" dirty="0" smtClean="0">
                <a:solidFill>
                  <a:schemeClr val="tx1">
                    <a:lumMod val="65000"/>
                    <a:lumOff val="35000"/>
                  </a:schemeClr>
                </a:solidFill>
              </a:endParaRPr>
            </a:p>
          </p:txBody>
        </p:sp>
      </p:grpSp>
      <p:cxnSp>
        <p:nvCxnSpPr>
          <p:cNvPr id="44" name="Straight Connector 43"/>
          <p:cNvCxnSpPr/>
          <p:nvPr/>
        </p:nvCxnSpPr>
        <p:spPr>
          <a:xfrm>
            <a:off x="4175767" y="2929469"/>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6" name="Text Placeholder 3"/>
          <p:cNvSpPr txBox="1">
            <a:spLocks/>
          </p:cNvSpPr>
          <p:nvPr/>
        </p:nvSpPr>
        <p:spPr>
          <a:xfrm>
            <a:off x="4443335" y="2706028"/>
            <a:ext cx="237061" cy="461666"/>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3000" b="1" dirty="0" smtClean="0">
                <a:solidFill>
                  <a:schemeClr val="accent5"/>
                </a:solidFill>
              </a:rPr>
              <a:t>5</a:t>
            </a:r>
            <a:endParaRPr lang="en-US" sz="3000" b="1" dirty="0" smtClean="0">
              <a:solidFill>
                <a:schemeClr val="accent5"/>
              </a:solidFill>
            </a:endParaRPr>
          </a:p>
        </p:txBody>
      </p:sp>
      <p:cxnSp>
        <p:nvCxnSpPr>
          <p:cNvPr id="48" name="Straight Connector 47"/>
          <p:cNvCxnSpPr/>
          <p:nvPr/>
        </p:nvCxnSpPr>
        <p:spPr>
          <a:xfrm>
            <a:off x="7485360" y="2877218"/>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48"/>
          <p:cNvGrpSpPr/>
          <p:nvPr/>
        </p:nvGrpSpPr>
        <p:grpSpPr>
          <a:xfrm>
            <a:off x="4481231" y="2627646"/>
            <a:ext cx="3539658" cy="1669897"/>
            <a:chOff x="-2070416" y="1116262"/>
            <a:chExt cx="2654743" cy="980905"/>
          </a:xfrm>
        </p:grpSpPr>
        <p:sp>
          <p:nvSpPr>
            <p:cNvPr id="50" name="Text Placeholder 3"/>
            <p:cNvSpPr txBox="1">
              <a:spLocks/>
            </p:cNvSpPr>
            <p:nvPr/>
          </p:nvSpPr>
          <p:spPr>
            <a:xfrm>
              <a:off x="437653" y="1116262"/>
              <a:ext cx="146674" cy="346248"/>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3000" b="1" dirty="0" smtClean="0">
                  <a:solidFill>
                    <a:schemeClr val="accent6"/>
                  </a:solidFill>
                </a:rPr>
                <a:t>6</a:t>
              </a:r>
              <a:endParaRPr lang="en-US" sz="3000" b="1" dirty="0" smtClean="0">
                <a:solidFill>
                  <a:schemeClr val="accent6"/>
                </a:solidFill>
              </a:endParaRPr>
            </a:p>
          </p:txBody>
        </p:sp>
        <p:sp>
          <p:nvSpPr>
            <p:cNvPr id="51" name="Text Placeholder 3"/>
            <p:cNvSpPr txBox="1">
              <a:spLocks/>
            </p:cNvSpPr>
            <p:nvPr/>
          </p:nvSpPr>
          <p:spPr>
            <a:xfrm>
              <a:off x="-2070416" y="1374010"/>
              <a:ext cx="2189066" cy="72315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dirty="0" smtClean="0">
                  <a:solidFill>
                    <a:schemeClr val="tx1"/>
                  </a:solidFill>
                </a:rPr>
                <a:t>Отсутствуют процедуры процесса, связанные с передачей документов от МФЦ к органу, так и наоборот, в том числе в электронном виде</a:t>
              </a:r>
            </a:p>
          </p:txBody>
        </p:sp>
      </p:grpSp>
      <p:cxnSp>
        <p:nvCxnSpPr>
          <p:cNvPr id="52" name="Straight Connector 51"/>
          <p:cNvCxnSpPr/>
          <p:nvPr/>
        </p:nvCxnSpPr>
        <p:spPr>
          <a:xfrm>
            <a:off x="914400" y="2729873"/>
            <a:ext cx="10363200" cy="0"/>
          </a:xfrm>
          <a:prstGeom prst="line">
            <a:avLst/>
          </a:prstGeom>
          <a:ln w="1905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grpSp>
        <p:nvGrpSpPr>
          <p:cNvPr id="33" name="Group 40"/>
          <p:cNvGrpSpPr/>
          <p:nvPr/>
        </p:nvGrpSpPr>
        <p:grpSpPr>
          <a:xfrm>
            <a:off x="2142307" y="3080112"/>
            <a:ext cx="9627327" cy="2225559"/>
            <a:chOff x="1728432" y="-58739"/>
            <a:chExt cx="5866698" cy="1669169"/>
          </a:xfrm>
        </p:grpSpPr>
        <p:sp>
          <p:nvSpPr>
            <p:cNvPr id="34" name="Text Placeholder 3"/>
            <p:cNvSpPr txBox="1">
              <a:spLocks/>
            </p:cNvSpPr>
            <p:nvPr/>
          </p:nvSpPr>
          <p:spPr>
            <a:xfrm>
              <a:off x="1728432" y="1264181"/>
              <a:ext cx="146674" cy="3462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3000" b="1" dirty="0" smtClean="0">
                  <a:solidFill>
                    <a:schemeClr val="bg1">
                      <a:lumMod val="50000"/>
                    </a:schemeClr>
                  </a:solidFill>
                </a:rPr>
                <a:t>7</a:t>
              </a:r>
              <a:endParaRPr lang="en-US" sz="3000" b="1" dirty="0" smtClean="0">
                <a:solidFill>
                  <a:schemeClr val="bg1">
                    <a:lumMod val="50000"/>
                  </a:schemeClr>
                </a:solidFill>
              </a:endParaRPr>
            </a:p>
          </p:txBody>
        </p:sp>
        <p:sp>
          <p:nvSpPr>
            <p:cNvPr id="41" name="Text Placeholder 3"/>
            <p:cNvSpPr txBox="1">
              <a:spLocks/>
            </p:cNvSpPr>
            <p:nvPr/>
          </p:nvSpPr>
          <p:spPr>
            <a:xfrm>
              <a:off x="5215018" y="-58739"/>
              <a:ext cx="2380112" cy="110799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dirty="0" smtClean="0">
                  <a:solidFill>
                    <a:schemeClr val="tx1"/>
                  </a:solidFill>
                </a:rPr>
                <a:t>Сроки указаны не с момента окончания предыдущей процедуры процесса, а обобщенно. Сумма сроков по процедурам процесса не соответствует общим срокам предоставления услуги, указанным в разделе 2</a:t>
              </a:r>
              <a:endParaRPr lang="en-US" dirty="0" smtClean="0">
                <a:solidFill>
                  <a:schemeClr val="tx1">
                    <a:lumMod val="65000"/>
                    <a:lumOff val="35000"/>
                  </a:schemeClr>
                </a:solidFill>
              </a:endParaRPr>
            </a:p>
          </p:txBody>
        </p:sp>
      </p:grpSp>
      <p:cxnSp>
        <p:nvCxnSpPr>
          <p:cNvPr id="45" name="Straight Connector 43"/>
          <p:cNvCxnSpPr/>
          <p:nvPr/>
        </p:nvCxnSpPr>
        <p:spPr>
          <a:xfrm>
            <a:off x="6431287" y="5002131"/>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49" name="Group 44"/>
          <p:cNvGrpSpPr/>
          <p:nvPr/>
        </p:nvGrpSpPr>
        <p:grpSpPr>
          <a:xfrm>
            <a:off x="2155370" y="4861649"/>
            <a:ext cx="4937761" cy="1348611"/>
            <a:chOff x="-655768" y="1273663"/>
            <a:chExt cx="3349550" cy="846812"/>
          </a:xfrm>
        </p:grpSpPr>
        <p:sp>
          <p:nvSpPr>
            <p:cNvPr id="53" name="Text Placeholder 3"/>
            <p:cNvSpPr txBox="1">
              <a:spLocks/>
            </p:cNvSpPr>
            <p:nvPr/>
          </p:nvSpPr>
          <p:spPr>
            <a:xfrm>
              <a:off x="2447061" y="1273663"/>
              <a:ext cx="246721" cy="289886"/>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3000" b="1" dirty="0" smtClean="0">
                  <a:solidFill>
                    <a:schemeClr val="accent5">
                      <a:lumMod val="50000"/>
                    </a:schemeClr>
                  </a:solidFill>
                </a:rPr>
                <a:t>8</a:t>
              </a:r>
              <a:endParaRPr lang="en-US" sz="3000" b="1" dirty="0" smtClean="0">
                <a:solidFill>
                  <a:schemeClr val="accent5">
                    <a:lumMod val="50000"/>
                  </a:schemeClr>
                </a:solidFill>
              </a:endParaRPr>
            </a:p>
          </p:txBody>
        </p:sp>
        <p:sp>
          <p:nvSpPr>
            <p:cNvPr id="54" name="Text Placeholder 3"/>
            <p:cNvSpPr txBox="1">
              <a:spLocks/>
            </p:cNvSpPr>
            <p:nvPr/>
          </p:nvSpPr>
          <p:spPr>
            <a:xfrm>
              <a:off x="-655768" y="1502052"/>
              <a:ext cx="2605546" cy="61842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dirty="0" smtClean="0">
                  <a:solidFill>
                    <a:schemeClr val="tx1"/>
                  </a:solidFill>
                </a:rPr>
                <a:t>Ресурсное обеспечение не расписано по двум направлениям: </a:t>
              </a:r>
            </a:p>
            <a:p>
              <a:pPr algn="l"/>
              <a:r>
                <a:rPr lang="ru-RU" dirty="0" smtClean="0">
                  <a:solidFill>
                    <a:schemeClr val="tx1"/>
                  </a:solidFill>
                </a:rPr>
                <a:t>документационное обеспечение и технологическое обеспечение</a:t>
              </a:r>
            </a:p>
          </p:txBody>
        </p:sp>
      </p:grpSp>
      <p:grpSp>
        <p:nvGrpSpPr>
          <p:cNvPr id="56" name="Group 48"/>
          <p:cNvGrpSpPr/>
          <p:nvPr/>
        </p:nvGrpSpPr>
        <p:grpSpPr>
          <a:xfrm>
            <a:off x="6749814" y="4739499"/>
            <a:ext cx="3609032" cy="1303528"/>
            <a:chOff x="-365714" y="1185800"/>
            <a:chExt cx="2706774" cy="977647"/>
          </a:xfrm>
        </p:grpSpPr>
        <p:sp>
          <p:nvSpPr>
            <p:cNvPr id="57" name="Text Placeholder 3"/>
            <p:cNvSpPr txBox="1">
              <a:spLocks/>
            </p:cNvSpPr>
            <p:nvPr/>
          </p:nvSpPr>
          <p:spPr>
            <a:xfrm>
              <a:off x="711972" y="1185800"/>
              <a:ext cx="49" cy="3462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endParaRPr lang="en-US" sz="3000" b="1" dirty="0" smtClean="0">
                <a:solidFill>
                  <a:schemeClr val="bg2">
                    <a:lumMod val="50000"/>
                  </a:schemeClr>
                </a:solidFill>
              </a:endParaRPr>
            </a:p>
          </p:txBody>
        </p:sp>
        <p:sp>
          <p:nvSpPr>
            <p:cNvPr id="58" name="Text Placeholder 3"/>
            <p:cNvSpPr txBox="1">
              <a:spLocks/>
            </p:cNvSpPr>
            <p:nvPr/>
          </p:nvSpPr>
          <p:spPr>
            <a:xfrm>
              <a:off x="-365714" y="1609449"/>
              <a:ext cx="2706774" cy="55399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dirty="0" smtClean="0">
                  <a:solidFill>
                    <a:schemeClr val="tx1"/>
                  </a:solidFill>
                </a:rPr>
                <a:t>Не указаны приложения с формами и образцами документов, указанных в документационном обеспечении</a:t>
              </a:r>
            </a:p>
          </p:txBody>
        </p:sp>
      </p:grpSp>
      <p:cxnSp>
        <p:nvCxnSpPr>
          <p:cNvPr id="59" name="Straight Connector 51"/>
          <p:cNvCxnSpPr/>
          <p:nvPr/>
        </p:nvCxnSpPr>
        <p:spPr>
          <a:xfrm>
            <a:off x="1040675" y="4828661"/>
            <a:ext cx="10363200" cy="0"/>
          </a:xfrm>
          <a:prstGeom prst="line">
            <a:avLst/>
          </a:prstGeom>
          <a:ln w="1905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E31375A4-56A4-47D6-9801-1991572033F7}" type="slidenum">
              <a:rPr lang="ru-RU" smtClean="0"/>
              <a:pPr/>
              <a:t>31</a:t>
            </a:fld>
            <a:endParaRPr lang="ru-RU" dirty="0"/>
          </a:p>
        </p:txBody>
      </p:sp>
      <p:graphicFrame>
        <p:nvGraphicFramePr>
          <p:cNvPr id="5" name="Таблица 4"/>
          <p:cNvGraphicFramePr>
            <a:graphicFrameLocks noGrp="1"/>
          </p:cNvGraphicFramePr>
          <p:nvPr/>
        </p:nvGraphicFramePr>
        <p:xfrm>
          <a:off x="380216" y="1052416"/>
          <a:ext cx="11431566" cy="4825887"/>
        </p:xfrm>
        <a:graphic>
          <a:graphicData uri="http://schemas.openxmlformats.org/drawingml/2006/table">
            <a:tbl>
              <a:tblPr/>
              <a:tblGrid>
                <a:gridCol w="1404711"/>
                <a:gridCol w="1404711"/>
                <a:gridCol w="1610884"/>
                <a:gridCol w="1675223"/>
                <a:gridCol w="1652702"/>
                <a:gridCol w="1852437"/>
                <a:gridCol w="1830898"/>
              </a:tblGrid>
              <a:tr h="1835997">
                <a:tc>
                  <a:txBody>
                    <a:bodyPr/>
                    <a:lstStyle/>
                    <a:p>
                      <a:pPr algn="ctr" fontAlgn="t"/>
                      <a:r>
                        <a:rPr lang="ru-RU" sz="1200" b="1" i="0" u="none" strike="noStrike" dirty="0">
                          <a:solidFill>
                            <a:srgbClr val="000000"/>
                          </a:solidFill>
                          <a:latin typeface="Times New Roman" pitchFamily="18" charset="0"/>
                          <a:cs typeface="Times New Roman" pitchFamily="18" charset="0"/>
                        </a:rPr>
                        <a:t>Способ получения заявителем информации о сроках и порядке предоставления </a:t>
                      </a:r>
                      <a:r>
                        <a:rPr lang="ru-RU" sz="1200" b="1" i="0" u="none" strike="noStrike" dirty="0" smtClean="0">
                          <a:solidFill>
                            <a:srgbClr val="000000"/>
                          </a:solidFill>
                          <a:latin typeface="Times New Roman" pitchFamily="18" charset="0"/>
                          <a:cs typeface="Times New Roman" pitchFamily="18" charset="0"/>
                        </a:rPr>
                        <a:t>«</a:t>
                      </a:r>
                      <a:r>
                        <a:rPr lang="ru-RU" sz="1200" b="1" i="0" u="none" strike="noStrike" dirty="0" err="1" smtClean="0">
                          <a:solidFill>
                            <a:srgbClr val="000000"/>
                          </a:solidFill>
                          <a:latin typeface="Times New Roman" pitchFamily="18" charset="0"/>
                          <a:cs typeface="Times New Roman" pitchFamily="18" charset="0"/>
                        </a:rPr>
                        <a:t>подуслуги</a:t>
                      </a:r>
                      <a:r>
                        <a:rPr lang="ru-RU" sz="1200" b="1" i="0" u="none" strike="noStrike" dirty="0" smtClean="0">
                          <a:solidFill>
                            <a:srgbClr val="000000"/>
                          </a:solidFill>
                          <a:latin typeface="Times New Roman" pitchFamily="18" charset="0"/>
                          <a:cs typeface="Times New Roman" pitchFamily="18" charset="0"/>
                        </a:rPr>
                        <a:t>»</a:t>
                      </a:r>
                      <a:endParaRPr lang="ru-RU" sz="1200" b="1" i="0" u="none" strike="noStrike" dirty="0">
                        <a:solidFill>
                          <a:srgbClr val="000000"/>
                        </a:solidFill>
                        <a:latin typeface="Times New Roman" pitchFamily="18" charset="0"/>
                        <a:cs typeface="Times New Roman" pitchFamily="18"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200" b="1" i="0" u="none" strike="noStrike" dirty="0" smtClean="0">
                          <a:solidFill>
                            <a:srgbClr val="000000"/>
                          </a:solidFill>
                          <a:latin typeface="Times New Roman" pitchFamily="18" charset="0"/>
                          <a:cs typeface="Times New Roman" pitchFamily="18" charset="0"/>
                        </a:rPr>
                        <a:t>Способ  записи на прием в орган, МФЦ для подачи запроса о предоставлении «</a:t>
                      </a:r>
                      <a:r>
                        <a:rPr lang="ru-RU" sz="1200" b="1" i="0" u="none" strike="noStrike" dirty="0" err="1" smtClean="0">
                          <a:solidFill>
                            <a:srgbClr val="000000"/>
                          </a:solidFill>
                          <a:latin typeface="Times New Roman" pitchFamily="18" charset="0"/>
                          <a:cs typeface="Times New Roman" pitchFamily="18" charset="0"/>
                        </a:rPr>
                        <a:t>подуслуги</a:t>
                      </a:r>
                      <a:r>
                        <a:rPr lang="ru-RU" sz="1200" b="1" i="0" u="none" strike="noStrike" dirty="0" smtClean="0">
                          <a:solidFill>
                            <a:srgbClr val="000000"/>
                          </a:solidFill>
                          <a:latin typeface="Times New Roman" pitchFamily="18" charset="0"/>
                          <a:cs typeface="Times New Roman" pitchFamily="18" charset="0"/>
                        </a:rPr>
                        <a:t>»</a:t>
                      </a:r>
                    </a:p>
                    <a:p>
                      <a:pPr algn="ctr" fontAlgn="t"/>
                      <a:endParaRPr lang="ru-RU" sz="1200" b="1" i="0" u="none" strike="noStrike" dirty="0">
                        <a:solidFill>
                          <a:srgbClr val="000000"/>
                        </a:solidFill>
                        <a:latin typeface="Times New Roman" pitchFamily="18" charset="0"/>
                        <a:cs typeface="Times New Roman" pitchFamily="18"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Способ</a:t>
                      </a:r>
                      <a:r>
                        <a:rPr lang="ru-RU" sz="1200" b="1" i="0" u="none" strike="noStrike" baseline="0" dirty="0" smtClean="0">
                          <a:solidFill>
                            <a:srgbClr val="000000"/>
                          </a:solidFill>
                          <a:latin typeface="Times New Roman" pitchFamily="18" charset="0"/>
                          <a:cs typeface="Times New Roman" pitchFamily="18" charset="0"/>
                        </a:rPr>
                        <a:t> формирования запроса о предоставлении «</a:t>
                      </a:r>
                      <a:r>
                        <a:rPr lang="ru-RU" sz="1200" b="1" i="0" u="none" strike="noStrike" baseline="0" dirty="0" err="1" smtClean="0">
                          <a:solidFill>
                            <a:srgbClr val="000000"/>
                          </a:solidFill>
                          <a:latin typeface="Times New Roman" pitchFamily="18" charset="0"/>
                          <a:cs typeface="Times New Roman" pitchFamily="18" charset="0"/>
                        </a:rPr>
                        <a:t>подуслуги</a:t>
                      </a:r>
                      <a:r>
                        <a:rPr lang="ru-RU" sz="1200" b="1" i="0" u="none" strike="noStrike" baseline="0" dirty="0" smtClean="0">
                          <a:solidFill>
                            <a:srgbClr val="000000"/>
                          </a:solidFill>
                          <a:latin typeface="Times New Roman" pitchFamily="18" charset="0"/>
                          <a:cs typeface="Times New Roman" pitchFamily="18" charset="0"/>
                        </a:rPr>
                        <a:t>»</a:t>
                      </a:r>
                      <a:endParaRPr lang="ru-RU" sz="1200" b="1" i="0" u="none" strike="noStrike" dirty="0">
                        <a:solidFill>
                          <a:srgbClr val="000000"/>
                        </a:solidFill>
                        <a:latin typeface="Times New Roman" pitchFamily="18" charset="0"/>
                        <a:cs typeface="Times New Roman" pitchFamily="18"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a:solidFill>
                            <a:srgbClr val="000000"/>
                          </a:solidFill>
                          <a:latin typeface="Times New Roman" pitchFamily="18" charset="0"/>
                          <a:cs typeface="Times New Roman" pitchFamily="18" charset="0"/>
                        </a:rPr>
                        <a:t>Способ приема и регистрации органом, предоставляющим услугу, </a:t>
                      </a:r>
                      <a:r>
                        <a:rPr lang="ru-RU" sz="1200" b="1" i="0" u="none" strike="noStrike" dirty="0" smtClean="0">
                          <a:solidFill>
                            <a:srgbClr val="000000"/>
                          </a:solidFill>
                          <a:latin typeface="Times New Roman" pitchFamily="18" charset="0"/>
                          <a:cs typeface="Times New Roman" pitchFamily="18" charset="0"/>
                        </a:rPr>
                        <a:t>запроса </a:t>
                      </a:r>
                      <a:r>
                        <a:rPr lang="ru-RU" sz="1200" b="1" i="0" u="none" strike="noStrike" baseline="0" dirty="0" smtClean="0">
                          <a:solidFill>
                            <a:srgbClr val="000000"/>
                          </a:solidFill>
                          <a:latin typeface="Times New Roman" pitchFamily="18" charset="0"/>
                          <a:cs typeface="Times New Roman" pitchFamily="18" charset="0"/>
                        </a:rPr>
                        <a:t>о предоставлении «</a:t>
                      </a:r>
                      <a:r>
                        <a:rPr lang="ru-RU" sz="1200" b="1" i="0" u="none" strike="noStrike" baseline="0" dirty="0" err="1" smtClean="0">
                          <a:solidFill>
                            <a:srgbClr val="000000"/>
                          </a:solidFill>
                          <a:latin typeface="Times New Roman" pitchFamily="18" charset="0"/>
                          <a:cs typeface="Times New Roman" pitchFamily="18" charset="0"/>
                        </a:rPr>
                        <a:t>подуслуги</a:t>
                      </a:r>
                      <a:r>
                        <a:rPr lang="ru-RU" sz="1200" b="1" i="0" u="none" strike="noStrike" baseline="0" dirty="0" smtClean="0">
                          <a:solidFill>
                            <a:srgbClr val="000000"/>
                          </a:solidFill>
                          <a:latin typeface="Times New Roman" pitchFamily="18" charset="0"/>
                          <a:cs typeface="Times New Roman" pitchFamily="18" charset="0"/>
                        </a:rPr>
                        <a:t>»</a:t>
                      </a:r>
                      <a:r>
                        <a:rPr lang="ru-RU" sz="1200" b="1" i="0" u="none" strike="noStrike" dirty="0" smtClean="0">
                          <a:solidFill>
                            <a:srgbClr val="000000"/>
                          </a:solidFill>
                          <a:latin typeface="Times New Roman" pitchFamily="18" charset="0"/>
                          <a:cs typeface="Times New Roman" pitchFamily="18" charset="0"/>
                        </a:rPr>
                        <a:t> </a:t>
                      </a:r>
                      <a:r>
                        <a:rPr lang="ru-RU" sz="1200" b="1" i="0" u="none" strike="noStrike" dirty="0">
                          <a:solidFill>
                            <a:srgbClr val="000000"/>
                          </a:solidFill>
                          <a:latin typeface="Times New Roman" pitchFamily="18" charset="0"/>
                          <a:cs typeface="Times New Roman" pitchFamily="18" charset="0"/>
                        </a:rPr>
                        <a:t>и иных документов, необходимых для предоставления </a:t>
                      </a:r>
                      <a:r>
                        <a:rPr lang="ru-RU" sz="1200" b="1" i="0" u="none" strike="noStrike" dirty="0" smtClean="0">
                          <a:solidFill>
                            <a:srgbClr val="000000"/>
                          </a:solidFill>
                          <a:latin typeface="Times New Roman" pitchFamily="18" charset="0"/>
                          <a:cs typeface="Times New Roman" pitchFamily="18" charset="0"/>
                        </a:rPr>
                        <a:t>«</a:t>
                      </a:r>
                      <a:r>
                        <a:rPr lang="ru-RU" sz="1200" b="1" i="0" u="none" strike="noStrike" dirty="0" err="1" smtClean="0">
                          <a:solidFill>
                            <a:srgbClr val="000000"/>
                          </a:solidFill>
                          <a:latin typeface="Times New Roman" pitchFamily="18" charset="0"/>
                          <a:cs typeface="Times New Roman" pitchFamily="18" charset="0"/>
                        </a:rPr>
                        <a:t>подуслуги</a:t>
                      </a:r>
                      <a:r>
                        <a:rPr lang="ru-RU" sz="1200" b="1" i="0" u="none" strike="noStrike" dirty="0" smtClean="0">
                          <a:solidFill>
                            <a:srgbClr val="000000"/>
                          </a:solidFill>
                          <a:latin typeface="Times New Roman" pitchFamily="18" charset="0"/>
                          <a:cs typeface="Times New Roman" pitchFamily="18" charset="0"/>
                        </a:rPr>
                        <a:t>»</a:t>
                      </a:r>
                      <a:endParaRPr lang="ru-RU" sz="1200" b="1" i="0" u="none" strike="noStrike" dirty="0">
                        <a:solidFill>
                          <a:srgbClr val="000000"/>
                        </a:solidFill>
                        <a:latin typeface="Times New Roman" pitchFamily="18" charset="0"/>
                        <a:cs typeface="Times New Roman" pitchFamily="18"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a:solidFill>
                            <a:srgbClr val="000000"/>
                          </a:solidFill>
                          <a:latin typeface="Times New Roman" pitchFamily="18" charset="0"/>
                          <a:cs typeface="Times New Roman" pitchFamily="18" charset="0"/>
                        </a:rPr>
                        <a:t>Способ оплаты </a:t>
                      </a:r>
                      <a:r>
                        <a:rPr lang="ru-RU" sz="1200" b="1" i="0" u="none" strike="noStrike" dirty="0" smtClean="0">
                          <a:solidFill>
                            <a:srgbClr val="000000"/>
                          </a:solidFill>
                          <a:latin typeface="Times New Roman" pitchFamily="18" charset="0"/>
                          <a:cs typeface="Times New Roman" pitchFamily="18" charset="0"/>
                        </a:rPr>
                        <a:t>государственной </a:t>
                      </a:r>
                      <a:r>
                        <a:rPr lang="ru-RU" sz="1200" b="1" i="0" u="none" strike="noStrike" dirty="0">
                          <a:solidFill>
                            <a:srgbClr val="000000"/>
                          </a:solidFill>
                          <a:latin typeface="Times New Roman" pitchFamily="18" charset="0"/>
                          <a:cs typeface="Times New Roman" pitchFamily="18" charset="0"/>
                        </a:rPr>
                        <a:t>пошлины </a:t>
                      </a:r>
                      <a:r>
                        <a:rPr lang="ru-RU" sz="1200" b="1" i="0" u="none" strike="noStrike" dirty="0" smtClean="0">
                          <a:solidFill>
                            <a:srgbClr val="000000"/>
                          </a:solidFill>
                          <a:latin typeface="Times New Roman" pitchFamily="18" charset="0"/>
                          <a:cs typeface="Times New Roman" pitchFamily="18" charset="0"/>
                        </a:rPr>
                        <a:t>за предоставление «</a:t>
                      </a:r>
                      <a:r>
                        <a:rPr lang="ru-RU" sz="1200" b="1" i="0" u="none" strike="noStrike" dirty="0" err="1" smtClean="0">
                          <a:solidFill>
                            <a:srgbClr val="000000"/>
                          </a:solidFill>
                          <a:latin typeface="Times New Roman" pitchFamily="18" charset="0"/>
                          <a:cs typeface="Times New Roman" pitchFamily="18" charset="0"/>
                        </a:rPr>
                        <a:t>подуслуги</a:t>
                      </a:r>
                      <a:r>
                        <a:rPr lang="ru-RU" sz="1200" b="1" i="0" u="none" strike="noStrike" dirty="0" smtClean="0">
                          <a:solidFill>
                            <a:srgbClr val="000000"/>
                          </a:solidFill>
                          <a:latin typeface="Times New Roman" pitchFamily="18" charset="0"/>
                          <a:cs typeface="Times New Roman" pitchFamily="18" charset="0"/>
                        </a:rPr>
                        <a:t>» и уплаты иных платежей, взимаемых в соответствии с законодательством Российской Федерации</a:t>
                      </a:r>
                      <a:endParaRPr lang="ru-RU" sz="1200" b="1" i="0" u="none" strike="noStrike" dirty="0">
                        <a:solidFill>
                          <a:srgbClr val="000000"/>
                        </a:solidFill>
                        <a:latin typeface="Times New Roman" pitchFamily="18" charset="0"/>
                        <a:cs typeface="Times New Roman" pitchFamily="18"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a:solidFill>
                            <a:srgbClr val="000000"/>
                          </a:solidFill>
                          <a:latin typeface="Times New Roman" pitchFamily="18" charset="0"/>
                          <a:cs typeface="Times New Roman" pitchFamily="18" charset="0"/>
                        </a:rPr>
                        <a:t>Способ получения сведений о ходе выполнения запроса о предоставлении "</a:t>
                      </a:r>
                      <a:r>
                        <a:rPr lang="ru-RU" sz="1200" b="1" i="0" u="none" strike="noStrike" dirty="0" err="1">
                          <a:solidFill>
                            <a:srgbClr val="000000"/>
                          </a:solidFill>
                          <a:latin typeface="Times New Roman" pitchFamily="18" charset="0"/>
                          <a:cs typeface="Times New Roman" pitchFamily="18" charset="0"/>
                        </a:rPr>
                        <a:t>подуслуги</a:t>
                      </a:r>
                      <a:r>
                        <a:rPr lang="ru-RU" sz="1200" b="1" i="0" u="none" strike="noStrike" dirty="0">
                          <a:solidFill>
                            <a:srgbClr val="000000"/>
                          </a:solidFill>
                          <a:latin typeface="Times New Roman" pitchFamily="18" charset="0"/>
                          <a:cs typeface="Times New Roman"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a:solidFill>
                            <a:srgbClr val="000000"/>
                          </a:solidFill>
                          <a:latin typeface="Times New Roman" pitchFamily="18" charset="0"/>
                          <a:cs typeface="Times New Roman" pitchFamily="18" charset="0"/>
                        </a:rPr>
                        <a:t>Способ подачи жалобы на нарушение порядка предоставления "</a:t>
                      </a:r>
                      <a:r>
                        <a:rPr lang="ru-RU" sz="1200" b="1" i="0" u="none" strike="noStrike" dirty="0" err="1">
                          <a:solidFill>
                            <a:srgbClr val="000000"/>
                          </a:solidFill>
                          <a:latin typeface="Times New Roman" pitchFamily="18" charset="0"/>
                          <a:cs typeface="Times New Roman" pitchFamily="18" charset="0"/>
                        </a:rPr>
                        <a:t>подуслуги</a:t>
                      </a:r>
                      <a:r>
                        <a:rPr lang="ru-RU" sz="1200" b="1" i="0" u="none" strike="noStrike" dirty="0">
                          <a:solidFill>
                            <a:srgbClr val="000000"/>
                          </a:solidFill>
                          <a:latin typeface="Times New Roman" pitchFamily="18" charset="0"/>
                          <a:cs typeface="Times New Roman" pitchFamily="18" charset="0"/>
                        </a:rPr>
                        <a:t>" и досудебного (внесудебного) обжалования решений и действий (бездействия) органа в процессе получения "</a:t>
                      </a:r>
                      <a:r>
                        <a:rPr lang="ru-RU" sz="1200" b="1" i="0" u="none" strike="noStrike" dirty="0" err="1">
                          <a:solidFill>
                            <a:srgbClr val="000000"/>
                          </a:solidFill>
                          <a:latin typeface="Times New Roman" pitchFamily="18" charset="0"/>
                          <a:cs typeface="Times New Roman" pitchFamily="18" charset="0"/>
                        </a:rPr>
                        <a:t>подуслуги</a:t>
                      </a:r>
                      <a:r>
                        <a:rPr lang="ru-RU" sz="1200" b="1" i="0" u="none" strike="noStrike" dirty="0">
                          <a:solidFill>
                            <a:srgbClr val="000000"/>
                          </a:solidFill>
                          <a:latin typeface="Times New Roman" pitchFamily="18" charset="0"/>
                          <a:cs typeface="Times New Roman"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229122">
                <a:tc>
                  <a:txBody>
                    <a:bodyPr/>
                    <a:lstStyle/>
                    <a:p>
                      <a:pPr algn="ctr" fontAlgn="t"/>
                      <a:r>
                        <a:rPr lang="ru-RU" sz="1200" b="1" i="0" u="none" strike="noStrike" dirty="0">
                          <a:solidFill>
                            <a:srgbClr val="000000"/>
                          </a:solidFill>
                          <a:latin typeface="Times New Roman" pitchFamily="18" charset="0"/>
                          <a:cs typeface="Times New Roman" pitchFamily="18"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200" b="1" i="0" u="none" strike="noStrike" dirty="0" smtClean="0">
                          <a:solidFill>
                            <a:srgbClr val="000000"/>
                          </a:solidFill>
                          <a:latin typeface="Times New Roman" pitchFamily="18" charset="0"/>
                          <a:cs typeface="Times New Roman" pitchFamily="18" charset="0"/>
                        </a:rPr>
                        <a:t>2</a:t>
                      </a:r>
                      <a:endParaRPr lang="ru-RU" sz="1200" b="1" i="0" u="none" strike="noStrike" dirty="0">
                        <a:solidFill>
                          <a:srgbClr val="000000"/>
                        </a:solidFill>
                        <a:latin typeface="Times New Roman" pitchFamily="18" charset="0"/>
                        <a:cs typeface="Times New Roman" pitchFamily="18"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a:solidFill>
                            <a:srgbClr val="000000"/>
                          </a:solidFill>
                          <a:latin typeface="Times New Roman" pitchFamily="18" charset="0"/>
                          <a:cs typeface="Times New Roman"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a:solidFill>
                            <a:srgbClr val="000000"/>
                          </a:solidFill>
                          <a:latin typeface="Times New Roman" pitchFamily="18" charset="0"/>
                          <a:cs typeface="Times New Roman"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a:solidFill>
                            <a:srgbClr val="000000"/>
                          </a:solidFill>
                          <a:latin typeface="Times New Roman" pitchFamily="18" charset="0"/>
                          <a:cs typeface="Times New Roman"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t"/>
                      <a:r>
                        <a:rPr lang="ru-RU" sz="1200" b="1" i="0" u="none" strike="noStrike" dirty="0">
                          <a:solidFill>
                            <a:srgbClr val="000000"/>
                          </a:solidFill>
                          <a:latin typeface="Times New Roman" pitchFamily="18" charset="0"/>
                          <a:cs typeface="Times New Roman" pitchFamily="18"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fontAlgn="t" latinLnBrk="0" hangingPunct="1"/>
                      <a:r>
                        <a:rPr lang="ru-RU" sz="1200" b="1" i="0" u="none" strike="noStrike" kern="1200" dirty="0" smtClean="0">
                          <a:solidFill>
                            <a:srgbClr val="000000"/>
                          </a:solidFill>
                          <a:latin typeface="Times New Roman" pitchFamily="18" charset="0"/>
                          <a:ea typeface="+mn-ea"/>
                          <a:cs typeface="Times New Roman" pitchFamily="18" charset="0"/>
                        </a:rPr>
                        <a:t>7</a:t>
                      </a:r>
                      <a:endParaRPr lang="ru-RU" sz="1200" b="1" i="0" u="none" strike="noStrike" kern="1200" dirty="0">
                        <a:solidFill>
                          <a:srgbClr val="000000"/>
                        </a:solidFill>
                        <a:latin typeface="Times New Roman" pitchFamily="18" charset="0"/>
                        <a:ea typeface="+mn-ea"/>
                        <a:cs typeface="Times New Roman" pitchFamily="18"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0500">
                <a:tc gridSpan="7">
                  <a:txBody>
                    <a:bodyPr/>
                    <a:lstStyle/>
                    <a:p>
                      <a:pPr algn="ctr" fontAlgn="t"/>
                      <a:r>
                        <a:rPr lang="ru-RU" sz="1200" b="1" i="0" u="none" strike="noStrike" dirty="0" smtClean="0">
                          <a:solidFill>
                            <a:srgbClr val="000000"/>
                          </a:solidFill>
                          <a:latin typeface="Times New Roman" pitchFamily="18" charset="0"/>
                          <a:cs typeface="Times New Roman" pitchFamily="18" charset="0"/>
                        </a:rPr>
                        <a:t>1.Предоставление информации о ходе исполнительного производства</a:t>
                      </a:r>
                      <a:endParaRPr lang="ru-RU" sz="1200" b="1" i="0" u="none" strike="noStrike" dirty="0">
                        <a:solidFill>
                          <a:srgbClr val="000000"/>
                        </a:solidFill>
                        <a:latin typeface="Times New Roman" pitchFamily="18" charset="0"/>
                        <a:cs typeface="Times New Roman" pitchFamily="18"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a:p>
                  </a:txBody>
                  <a:tcPr/>
                </a:tc>
                <a:tc hMerge="1">
                  <a:txBody>
                    <a:bodyPr/>
                    <a:lstStyle/>
                    <a:p>
                      <a:endParaRPr lang="ru-RU"/>
                    </a:p>
                  </a:txBody>
                  <a:tcPr/>
                </a:tc>
                <a:tc hMerge="1">
                  <a:txBody>
                    <a:bodyPr/>
                    <a:lstStyle/>
                    <a:p>
                      <a:pPr algn="l" fontAlgn="b"/>
                      <a:endParaRPr lang="ru-RU" sz="1200" b="0" i="0" u="none" strike="noStrike" kern="1200" dirty="0" smtClean="0">
                        <a:solidFill>
                          <a:srgbClr val="000000"/>
                        </a:solidFill>
                        <a:latin typeface="Times New Roman" pitchFamily="18" charset="0"/>
                        <a:ea typeface="+mn-ea"/>
                        <a:cs typeface="Times New Roman" pitchFamily="18"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pPr marL="0" algn="l" defTabSz="914400" rtl="0" eaLnBrk="1" fontAlgn="t" latinLnBrk="0" hangingPunct="1"/>
                      <a:endParaRPr lang="ru-RU" sz="1200" b="0" i="0" u="none" strike="noStrike" kern="1200" baseline="0" dirty="0" smtClean="0">
                        <a:solidFill>
                          <a:schemeClr val="tx1"/>
                        </a:solidFill>
                        <a:latin typeface="Times New Roman" pitchFamily="18" charset="0"/>
                        <a:ea typeface="+mn-ea"/>
                        <a:cs typeface="Times New Roman" pitchFamily="18"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ru-RU" sz="1200" kern="1200" dirty="0" smtClean="0">
                        <a:solidFill>
                          <a:schemeClr val="tx1"/>
                        </a:solidFill>
                        <a:latin typeface="Times New Roman" pitchFamily="18" charset="0"/>
                        <a:ea typeface="+mn-ea"/>
                        <a:cs typeface="Times New Roman" pitchFamily="18"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63389">
                <a:tc>
                  <a:txBody>
                    <a:bodyPr/>
                    <a:lstStyle/>
                    <a:p>
                      <a:pPr algn="l" fontAlgn="t"/>
                      <a:r>
                        <a:rPr lang="ru-RU" sz="1200" b="0" i="0" u="none" strike="noStrike" dirty="0">
                          <a:solidFill>
                            <a:srgbClr val="000000"/>
                          </a:solidFill>
                          <a:latin typeface="Times New Roman"/>
                        </a:rPr>
                        <a:t>1. Единый портал государственных услуг</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200" b="0" i="0" u="none" strike="noStrike">
                          <a:solidFill>
                            <a:srgbClr val="000000"/>
                          </a:solidFill>
                          <a:latin typeface="Times New Roman"/>
                        </a:rPr>
                        <a:t>Нет</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200" b="0" i="0" u="none" strike="noStrike">
                          <a:solidFill>
                            <a:srgbClr val="000000"/>
                          </a:solidFill>
                          <a:latin typeface="Times New Roman"/>
                        </a:rPr>
                        <a:t>1. Через экранную форму на Едином портале государственных услуг</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200" b="0" i="0" u="none" strike="noStrike">
                          <a:solidFill>
                            <a:srgbClr val="000000"/>
                          </a:solidFill>
                          <a:latin typeface="Times New Roman"/>
                        </a:rPr>
                        <a:t>Не требуется предоставление заявителем документов на бумажном носителе</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200" b="0" i="0" u="none" strike="noStrike">
                          <a:solidFill>
                            <a:srgbClr val="000000"/>
                          </a:solidFill>
                          <a:latin typeface="Times New Roman"/>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200" b="0" i="0" u="none" strike="noStrike">
                          <a:solidFill>
                            <a:srgbClr val="000000"/>
                          </a:solidFill>
                          <a:latin typeface="Times New Roman"/>
                        </a:rPr>
                        <a:t>1. Личный кабинет заявителя на Едином портале государственных услуг</a:t>
                      </a:r>
                      <a:br>
                        <a:rPr lang="ru-RU" sz="1200" b="0" i="0" u="none" strike="noStrike">
                          <a:solidFill>
                            <a:srgbClr val="000000"/>
                          </a:solidFill>
                          <a:latin typeface="Times New Roman"/>
                        </a:rPr>
                      </a:br>
                      <a:r>
                        <a:rPr lang="ru-RU" sz="1200" b="0" i="0" u="none" strike="noStrike">
                          <a:solidFill>
                            <a:srgbClr val="000000"/>
                          </a:solidFill>
                          <a:latin typeface="Times New Roman"/>
                        </a:rPr>
                        <a:t>2. Электронная почта заявителя</a:t>
                      </a:r>
                      <a:br>
                        <a:rPr lang="ru-RU" sz="1200" b="0" i="0" u="none" strike="noStrike">
                          <a:solidFill>
                            <a:srgbClr val="000000"/>
                          </a:solidFill>
                          <a:latin typeface="Times New Roman"/>
                        </a:rPr>
                      </a:br>
                      <a:r>
                        <a:rPr lang="ru-RU" sz="1200" b="0" i="0" u="none" strike="noStrike">
                          <a:solidFill>
                            <a:srgbClr val="000000"/>
                          </a:solidFill>
                          <a:latin typeface="Times New Roman"/>
                        </a:rPr>
                        <a:t>3. Смс-оповещение</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200" b="0" i="0" u="none" strike="noStrike" dirty="0">
                          <a:solidFill>
                            <a:srgbClr val="000000"/>
                          </a:solidFill>
                          <a:latin typeface="Times New Roman"/>
                        </a:rPr>
                        <a:t>1. Единый портал государственных услуг</a:t>
                      </a:r>
                      <a:br>
                        <a:rPr lang="ru-RU" sz="1200" b="0" i="0" u="none" strike="noStrike" dirty="0">
                          <a:solidFill>
                            <a:srgbClr val="000000"/>
                          </a:solidFill>
                          <a:latin typeface="Times New Roman"/>
                        </a:rPr>
                      </a:br>
                      <a:r>
                        <a:rPr lang="ru-RU" sz="1200" b="0" i="0" u="none" strike="noStrike" dirty="0">
                          <a:solidFill>
                            <a:srgbClr val="000000"/>
                          </a:solidFill>
                          <a:latin typeface="Times New Roman"/>
                        </a:rPr>
                        <a:t>2. Портал федеральной государственной информационной системы, обеспечивающей процесс досудебного (внесудебного) обжалование решений и действий (бездействия), совершенных при предоставлении государственных и муниципальных услуг</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Заголовок 1"/>
          <p:cNvSpPr txBox="1">
            <a:spLocks/>
          </p:cNvSpPr>
          <p:nvPr/>
        </p:nvSpPr>
        <p:spPr>
          <a:xfrm>
            <a:off x="0" y="222068"/>
            <a:ext cx="11982203" cy="534390"/>
          </a:xfrm>
          <a:prstGeom prst="rect">
            <a:avLst/>
          </a:prstGeom>
          <a:solidFill>
            <a:schemeClr val="bg1"/>
          </a:solidFill>
          <a:effectLst>
            <a:softEdge rad="31750"/>
          </a:effectLst>
        </p:spPr>
        <p:txBody>
          <a:bodyPr vert="horz" lIns="91440" tIns="45720" rIns="91440" bIns="45720" rtlCol="0" anchor="b">
            <a:noAutofit/>
          </a:bodyPr>
          <a:lstStyle/>
          <a:p>
            <a:pPr lvl="0" algn="ctr">
              <a:lnSpc>
                <a:spcPct val="90000"/>
              </a:lnSpc>
              <a:spcBef>
                <a:spcPct val="0"/>
              </a:spcBef>
              <a:defRPr/>
            </a:pPr>
            <a:r>
              <a:rPr kumimoji="0" lang="ru-RU" sz="2200" b="1" i="0" u="none" strike="noStrike" kern="1200" cap="all" spc="0" normalizeH="0" baseline="0" noProof="0" dirty="0" smtClean="0">
                <a:ln>
                  <a:noFill/>
                </a:ln>
                <a:solidFill>
                  <a:schemeClr val="tx2"/>
                </a:solidFill>
                <a:effectLst/>
                <a:uLnTx/>
                <a:uFillTx/>
                <a:latin typeface="+mj-lt"/>
                <a:ea typeface="+mj-ea"/>
                <a:cs typeface="+mj-cs"/>
              </a:rPr>
              <a:t>Раздел 8</a:t>
            </a:r>
            <a:r>
              <a:rPr kumimoji="0" lang="ru-RU" sz="2200" b="0" i="0" u="none" strike="noStrike" kern="1200" cap="all" spc="0" normalizeH="0" noProof="0" dirty="0" smtClean="0">
                <a:ln>
                  <a:noFill/>
                </a:ln>
                <a:solidFill>
                  <a:schemeClr val="tx2"/>
                </a:solidFill>
                <a:effectLst/>
                <a:uLnTx/>
                <a:uFillTx/>
                <a:latin typeface="+mj-lt"/>
                <a:ea typeface="+mj-ea"/>
                <a:cs typeface="+mj-cs"/>
              </a:rPr>
              <a:t> «</a:t>
            </a:r>
            <a:r>
              <a:rPr lang="ru-RU" sz="2200" b="1" cap="all" dirty="0" smtClean="0">
                <a:solidFill>
                  <a:schemeClr val="tx2"/>
                </a:solidFill>
                <a:latin typeface="+mj-lt"/>
                <a:ea typeface="+mj-ea"/>
                <a:cs typeface="+mj-cs"/>
              </a:rPr>
              <a:t>Особенности предоставления «</a:t>
            </a:r>
            <a:r>
              <a:rPr lang="ru-RU" sz="2200" b="1" cap="all" dirty="0" err="1" smtClean="0">
                <a:solidFill>
                  <a:schemeClr val="tx2"/>
                </a:solidFill>
                <a:latin typeface="+mj-lt"/>
                <a:ea typeface="+mj-ea"/>
                <a:cs typeface="+mj-cs"/>
              </a:rPr>
              <a:t>подуслуги</a:t>
            </a:r>
            <a:r>
              <a:rPr lang="ru-RU" sz="2200" b="1" cap="all" dirty="0" smtClean="0">
                <a:solidFill>
                  <a:schemeClr val="tx2"/>
                </a:solidFill>
                <a:latin typeface="+mj-lt"/>
                <a:ea typeface="+mj-ea"/>
                <a:cs typeface="+mj-cs"/>
              </a:rPr>
              <a:t>» в электронной форме»</a:t>
            </a:r>
            <a:endParaRPr lang="ru-RU" sz="2200" b="1" cap="all" dirty="0">
              <a:solidFill>
                <a:schemeClr val="tx2"/>
              </a:solidFill>
              <a:latin typeface="+mj-lt"/>
              <a:ea typeface="+mj-ea"/>
              <a:cs typeface="+mj-cs"/>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3"/>
          <p:cNvGrpSpPr/>
          <p:nvPr/>
        </p:nvGrpSpPr>
        <p:grpSpPr>
          <a:xfrm rot="16200000">
            <a:off x="1543159" y="1567167"/>
            <a:ext cx="2095132" cy="2468455"/>
            <a:chOff x="1208671" y="1659213"/>
            <a:chExt cx="2151201" cy="2534514"/>
          </a:xfrm>
          <a:solidFill>
            <a:schemeClr val="accent1"/>
          </a:solidFill>
        </p:grpSpPr>
        <p:sp>
          <p:nvSpPr>
            <p:cNvPr id="25" name="Flowchart: Alternate Process 24"/>
            <p:cNvSpPr/>
            <p:nvPr/>
          </p:nvSpPr>
          <p:spPr>
            <a:xfrm>
              <a:off x="1208671" y="1659213"/>
              <a:ext cx="2151201" cy="2151201"/>
            </a:xfrm>
            <a:prstGeom prst="flowChartAlternate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Isosceles Triangle 31"/>
            <p:cNvSpPr/>
            <p:nvPr/>
          </p:nvSpPr>
          <p:spPr>
            <a:xfrm rot="10800000">
              <a:off x="2007871" y="3790478"/>
              <a:ext cx="552799" cy="40324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 name="Group 33"/>
          <p:cNvGrpSpPr/>
          <p:nvPr/>
        </p:nvGrpSpPr>
        <p:grpSpPr>
          <a:xfrm rot="5400000">
            <a:off x="8481685" y="3852740"/>
            <a:ext cx="2095132" cy="2468455"/>
            <a:chOff x="1208671" y="1659213"/>
            <a:chExt cx="2151201" cy="2534514"/>
          </a:xfrm>
          <a:solidFill>
            <a:schemeClr val="accent3"/>
          </a:solidFill>
        </p:grpSpPr>
        <p:sp>
          <p:nvSpPr>
            <p:cNvPr id="44" name="Flowchart: Alternate Process 43"/>
            <p:cNvSpPr/>
            <p:nvPr/>
          </p:nvSpPr>
          <p:spPr>
            <a:xfrm>
              <a:off x="1208671" y="1659213"/>
              <a:ext cx="2151201" cy="2151201"/>
            </a:xfrm>
            <a:prstGeom prst="flowChartAlternate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Isosceles Triangle 48"/>
            <p:cNvSpPr/>
            <p:nvPr/>
          </p:nvSpPr>
          <p:spPr>
            <a:xfrm rot="10800000">
              <a:off x="2007871" y="3790478"/>
              <a:ext cx="552799" cy="40324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prstGeom prst="rect">
            <a:avLst/>
          </a:prstGeom>
        </p:spPr>
        <p:txBody>
          <a:bodyPr/>
          <a:lstStyle/>
          <a:p>
            <a:pPr lvl="0"/>
            <a:r>
              <a:rPr lang="ru-RU" dirty="0" smtClean="0"/>
              <a:t>Раздел 8. Особенности предоставления «</a:t>
            </a:r>
            <a:r>
              <a:rPr lang="ru-RU" dirty="0" err="1" smtClean="0"/>
              <a:t>подуслуги</a:t>
            </a:r>
            <a:r>
              <a:rPr lang="ru-RU" dirty="0" smtClean="0"/>
              <a:t>» </a:t>
            </a:r>
            <a:r>
              <a:rPr lang="en-US" dirty="0" smtClean="0"/>
              <a:t/>
            </a:r>
            <a:br>
              <a:rPr lang="en-US" dirty="0" smtClean="0"/>
            </a:br>
            <a:r>
              <a:rPr lang="ru-RU" dirty="0" smtClean="0"/>
              <a:t>в электронной форме</a:t>
            </a:r>
            <a:endParaRPr lang="en-US" dirty="0"/>
          </a:p>
        </p:txBody>
      </p:sp>
      <p:sp>
        <p:nvSpPr>
          <p:cNvPr id="38" name="Slide Number Placeholder 37"/>
          <p:cNvSpPr>
            <a:spLocks noGrp="1"/>
          </p:cNvSpPr>
          <p:nvPr>
            <p:ph type="sldNum" sz="quarter" idx="12"/>
          </p:nvPr>
        </p:nvSpPr>
        <p:spPr>
          <a:prstGeom prst="rect">
            <a:avLst/>
          </a:prstGeom>
        </p:spPr>
        <p:txBody>
          <a:bodyPr/>
          <a:lstStyle/>
          <a:p>
            <a:fld id="{C136B7D2-B98C-44FD-8D04-7EC62A564975}" type="slidenum">
              <a:rPr lang="en-US" smtClean="0"/>
              <a:pPr/>
              <a:t>32</a:t>
            </a:fld>
            <a:endParaRPr lang="en-US" dirty="0"/>
          </a:p>
        </p:txBody>
      </p:sp>
      <p:grpSp>
        <p:nvGrpSpPr>
          <p:cNvPr id="8" name="Group 134"/>
          <p:cNvGrpSpPr>
            <a:grpSpLocks noChangeAspect="1"/>
          </p:cNvGrpSpPr>
          <p:nvPr/>
        </p:nvGrpSpPr>
        <p:grpSpPr>
          <a:xfrm>
            <a:off x="818279" y="2264362"/>
            <a:ext cx="1037599" cy="1038467"/>
            <a:chOff x="3287425" y="1417883"/>
            <a:chExt cx="648499" cy="649042"/>
          </a:xfrm>
        </p:grpSpPr>
        <p:sp>
          <p:nvSpPr>
            <p:cNvPr id="89" name="Oval 88"/>
            <p:cNvSpPr>
              <a:spLocks noChangeAspect="1"/>
            </p:cNvSpPr>
            <p:nvPr/>
          </p:nvSpPr>
          <p:spPr>
            <a:xfrm>
              <a:off x="3287425" y="1417883"/>
              <a:ext cx="648499" cy="64904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bg1"/>
                </a:solidFill>
                <a:latin typeface="+mj-lt"/>
              </a:endParaRPr>
            </a:p>
          </p:txBody>
        </p:sp>
        <p:sp>
          <p:nvSpPr>
            <p:cNvPr id="95" name="Oval 94"/>
            <p:cNvSpPr>
              <a:spLocks noChangeAspect="1"/>
            </p:cNvSpPr>
            <p:nvPr/>
          </p:nvSpPr>
          <p:spPr>
            <a:xfrm>
              <a:off x="3362252" y="1492773"/>
              <a:ext cx="498845" cy="49926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smtClean="0">
                  <a:solidFill>
                    <a:schemeClr val="bg1"/>
                  </a:solidFill>
                </a:rPr>
                <a:t>01</a:t>
              </a:r>
              <a:endParaRPr lang="en-US" sz="2100" b="1" dirty="0">
                <a:solidFill>
                  <a:schemeClr val="bg1"/>
                </a:solidFill>
                <a:latin typeface="+mj-lt"/>
              </a:endParaRPr>
            </a:p>
          </p:txBody>
        </p:sp>
      </p:grpSp>
      <p:grpSp>
        <p:nvGrpSpPr>
          <p:cNvPr id="10" name="Group 130"/>
          <p:cNvGrpSpPr>
            <a:grpSpLocks noChangeAspect="1"/>
          </p:cNvGrpSpPr>
          <p:nvPr/>
        </p:nvGrpSpPr>
        <p:grpSpPr>
          <a:xfrm>
            <a:off x="10166005" y="4568870"/>
            <a:ext cx="1037599" cy="1038467"/>
            <a:chOff x="3287425" y="3613920"/>
            <a:chExt cx="648499" cy="649042"/>
          </a:xfrm>
        </p:grpSpPr>
        <p:sp>
          <p:nvSpPr>
            <p:cNvPr id="128" name="Oval 127"/>
            <p:cNvSpPr>
              <a:spLocks noChangeAspect="1"/>
            </p:cNvSpPr>
            <p:nvPr/>
          </p:nvSpPr>
          <p:spPr>
            <a:xfrm>
              <a:off x="3287425" y="3613920"/>
              <a:ext cx="648499" cy="64904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bg1"/>
                </a:solidFill>
                <a:latin typeface="+mj-lt"/>
              </a:endParaRPr>
            </a:p>
          </p:txBody>
        </p:sp>
        <p:sp>
          <p:nvSpPr>
            <p:cNvPr id="129" name="Oval 128"/>
            <p:cNvSpPr>
              <a:spLocks noChangeAspect="1"/>
            </p:cNvSpPr>
            <p:nvPr/>
          </p:nvSpPr>
          <p:spPr>
            <a:xfrm>
              <a:off x="3362252" y="3688810"/>
              <a:ext cx="498845" cy="499263"/>
            </a:xfrm>
            <a:prstGeom prst="ellipse">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smtClean="0">
                  <a:solidFill>
                    <a:schemeClr val="bg1"/>
                  </a:solidFill>
                </a:rPr>
                <a:t>0</a:t>
              </a:r>
              <a:r>
                <a:rPr lang="ru-RU" sz="2100" b="1" dirty="0" smtClean="0">
                  <a:solidFill>
                    <a:schemeClr val="bg1"/>
                  </a:solidFill>
                </a:rPr>
                <a:t>2</a:t>
              </a:r>
              <a:endParaRPr lang="en-US" sz="2400" b="1" dirty="0">
                <a:latin typeface="+mj-lt"/>
              </a:endParaRPr>
            </a:p>
          </p:txBody>
        </p:sp>
      </p:grpSp>
      <p:sp>
        <p:nvSpPr>
          <p:cNvPr id="134" name="Text Placeholder 3"/>
          <p:cNvSpPr txBox="1">
            <a:spLocks/>
          </p:cNvSpPr>
          <p:nvPr/>
        </p:nvSpPr>
        <p:spPr>
          <a:xfrm>
            <a:off x="3844372" y="2183700"/>
            <a:ext cx="5891783" cy="1231106"/>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ru-RU" sz="2000" dirty="0" smtClean="0">
                <a:solidFill>
                  <a:schemeClr val="accent2">
                    <a:lumMod val="50000"/>
                  </a:schemeClr>
                </a:solidFill>
              </a:rPr>
              <a:t>Указываются способы, которые не имеют отношения к особенностям предоставления «</a:t>
            </a:r>
            <a:r>
              <a:rPr lang="ru-RU" sz="2000" dirty="0" err="1" smtClean="0">
                <a:solidFill>
                  <a:schemeClr val="accent2">
                    <a:lumMod val="50000"/>
                  </a:schemeClr>
                </a:solidFill>
              </a:rPr>
              <a:t>подуслуги</a:t>
            </a:r>
            <a:r>
              <a:rPr lang="ru-RU" sz="2000" dirty="0" smtClean="0">
                <a:solidFill>
                  <a:schemeClr val="accent2">
                    <a:lumMod val="50000"/>
                  </a:schemeClr>
                </a:solidFill>
              </a:rPr>
              <a:t>» </a:t>
            </a:r>
          </a:p>
          <a:p>
            <a:r>
              <a:rPr lang="ru-RU" sz="2000" dirty="0" smtClean="0">
                <a:solidFill>
                  <a:schemeClr val="accent2">
                    <a:lumMod val="50000"/>
                  </a:schemeClr>
                </a:solidFill>
              </a:rPr>
              <a:t>в электронной форме </a:t>
            </a:r>
          </a:p>
          <a:p>
            <a:r>
              <a:rPr lang="ru-RU" sz="2000" dirty="0" smtClean="0">
                <a:solidFill>
                  <a:schemeClr val="accent2">
                    <a:lumMod val="50000"/>
                  </a:schemeClr>
                </a:solidFill>
              </a:rPr>
              <a:t>(например, лично в органе, по телефону)</a:t>
            </a:r>
          </a:p>
        </p:txBody>
      </p:sp>
      <p:sp>
        <p:nvSpPr>
          <p:cNvPr id="140" name="Text Placeholder 3"/>
          <p:cNvSpPr txBox="1">
            <a:spLocks/>
          </p:cNvSpPr>
          <p:nvPr/>
        </p:nvSpPr>
        <p:spPr>
          <a:xfrm>
            <a:off x="2364403" y="4482641"/>
            <a:ext cx="5917474" cy="1238888"/>
          </a:xfrm>
          <a:prstGeom prst="rect">
            <a:avLst/>
          </a:prstGeom>
        </p:spPr>
        <p:txBody>
          <a:bodyPr wrap="squar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ru-RU" sz="2000" dirty="0" smtClean="0">
                <a:solidFill>
                  <a:schemeClr val="accent4">
                    <a:lumMod val="50000"/>
                  </a:schemeClr>
                </a:solidFill>
              </a:rPr>
              <a:t>Особенности предоставления </a:t>
            </a:r>
          </a:p>
          <a:p>
            <a:r>
              <a:rPr lang="ru-RU" sz="2000" dirty="0" smtClean="0">
                <a:solidFill>
                  <a:schemeClr val="accent4">
                    <a:lumMod val="50000"/>
                  </a:schemeClr>
                </a:solidFill>
              </a:rPr>
              <a:t>«</a:t>
            </a:r>
            <a:r>
              <a:rPr lang="ru-RU" sz="2000" dirty="0" err="1" smtClean="0">
                <a:solidFill>
                  <a:schemeClr val="accent4">
                    <a:lumMod val="50000"/>
                  </a:schemeClr>
                </a:solidFill>
              </a:rPr>
              <a:t>подуслуг</a:t>
            </a:r>
            <a:r>
              <a:rPr lang="ru-RU" sz="2000" dirty="0" smtClean="0">
                <a:solidFill>
                  <a:schemeClr val="accent4">
                    <a:lumMod val="50000"/>
                  </a:schemeClr>
                </a:solidFill>
              </a:rPr>
              <a:t>» в электронном виде </a:t>
            </a:r>
          </a:p>
          <a:p>
            <a:r>
              <a:rPr lang="ru-RU" sz="2000" dirty="0" smtClean="0">
                <a:solidFill>
                  <a:schemeClr val="accent4">
                    <a:lumMod val="50000"/>
                  </a:schemeClr>
                </a:solidFill>
              </a:rPr>
              <a:t>логически не связаны со способами обращения </a:t>
            </a:r>
          </a:p>
          <a:p>
            <a:r>
              <a:rPr lang="ru-RU" sz="2000" dirty="0" smtClean="0">
                <a:solidFill>
                  <a:schemeClr val="accent4">
                    <a:lumMod val="50000"/>
                  </a:schemeClr>
                </a:solidFill>
              </a:rPr>
              <a:t>за получением «</a:t>
            </a:r>
            <a:r>
              <a:rPr lang="ru-RU" sz="2000" dirty="0" err="1" smtClean="0">
                <a:solidFill>
                  <a:schemeClr val="accent4">
                    <a:lumMod val="50000"/>
                  </a:schemeClr>
                </a:solidFill>
              </a:rPr>
              <a:t>подуслуг</a:t>
            </a:r>
            <a:r>
              <a:rPr lang="ru-RU" sz="2000" dirty="0" smtClean="0">
                <a:solidFill>
                  <a:schemeClr val="accent4">
                    <a:lumMod val="50000"/>
                  </a:schemeClr>
                </a:solidFill>
              </a:rPr>
              <a:t>» (раздел 2)</a:t>
            </a:r>
          </a:p>
        </p:txBody>
      </p:sp>
      <p:sp>
        <p:nvSpPr>
          <p:cNvPr id="45" name="Freeform 103"/>
          <p:cNvSpPr>
            <a:spLocks noEditPoints="1"/>
          </p:cNvSpPr>
          <p:nvPr/>
        </p:nvSpPr>
        <p:spPr bwMode="auto">
          <a:xfrm>
            <a:off x="9229533" y="4637314"/>
            <a:ext cx="606823" cy="942691"/>
          </a:xfrm>
          <a:custGeom>
            <a:avLst/>
            <a:gdLst/>
            <a:ahLst/>
            <a:cxnLst>
              <a:cxn ang="0">
                <a:pos x="37" y="29"/>
              </a:cxn>
              <a:cxn ang="0">
                <a:pos x="31" y="41"/>
              </a:cxn>
              <a:cxn ang="0">
                <a:pos x="33" y="44"/>
              </a:cxn>
              <a:cxn ang="0">
                <a:pos x="32" y="47"/>
              </a:cxn>
              <a:cxn ang="0">
                <a:pos x="33" y="49"/>
              </a:cxn>
              <a:cxn ang="0">
                <a:pos x="31" y="53"/>
              </a:cxn>
              <a:cxn ang="0">
                <a:pos x="31" y="54"/>
              </a:cxn>
              <a:cxn ang="0">
                <a:pos x="27" y="58"/>
              </a:cxn>
              <a:cxn ang="0">
                <a:pos x="21" y="62"/>
              </a:cxn>
              <a:cxn ang="0">
                <a:pos x="15" y="58"/>
              </a:cxn>
              <a:cxn ang="0">
                <a:pos x="11" y="54"/>
              </a:cxn>
              <a:cxn ang="0">
                <a:pos x="11" y="53"/>
              </a:cxn>
              <a:cxn ang="0">
                <a:pos x="9" y="49"/>
              </a:cxn>
              <a:cxn ang="0">
                <a:pos x="10" y="47"/>
              </a:cxn>
              <a:cxn ang="0">
                <a:pos x="9" y="44"/>
              </a:cxn>
              <a:cxn ang="0">
                <a:pos x="11" y="41"/>
              </a:cxn>
              <a:cxn ang="0">
                <a:pos x="5" y="29"/>
              </a:cxn>
              <a:cxn ang="0">
                <a:pos x="0" y="18"/>
              </a:cxn>
              <a:cxn ang="0">
                <a:pos x="21" y="0"/>
              </a:cxn>
              <a:cxn ang="0">
                <a:pos x="42" y="18"/>
              </a:cxn>
              <a:cxn ang="0">
                <a:pos x="37" y="29"/>
              </a:cxn>
              <a:cxn ang="0">
                <a:pos x="21" y="6"/>
              </a:cxn>
              <a:cxn ang="0">
                <a:pos x="6" y="18"/>
              </a:cxn>
              <a:cxn ang="0">
                <a:pos x="8" y="26"/>
              </a:cxn>
              <a:cxn ang="0">
                <a:pos x="11" y="28"/>
              </a:cxn>
              <a:cxn ang="0">
                <a:pos x="16" y="40"/>
              </a:cxn>
              <a:cxn ang="0">
                <a:pos x="26" y="40"/>
              </a:cxn>
              <a:cxn ang="0">
                <a:pos x="31" y="28"/>
              </a:cxn>
              <a:cxn ang="0">
                <a:pos x="34" y="26"/>
              </a:cxn>
              <a:cxn ang="0">
                <a:pos x="36" y="18"/>
              </a:cxn>
              <a:cxn ang="0">
                <a:pos x="21" y="6"/>
              </a:cxn>
              <a:cxn ang="0">
                <a:pos x="29" y="20"/>
              </a:cxn>
              <a:cxn ang="0">
                <a:pos x="27" y="18"/>
              </a:cxn>
              <a:cxn ang="0">
                <a:pos x="21" y="15"/>
              </a:cxn>
              <a:cxn ang="0">
                <a:pos x="20" y="13"/>
              </a:cxn>
              <a:cxn ang="0">
                <a:pos x="21" y="12"/>
              </a:cxn>
              <a:cxn ang="0">
                <a:pos x="30" y="18"/>
              </a:cxn>
              <a:cxn ang="0">
                <a:pos x="29" y="20"/>
              </a:cxn>
            </a:cxnLst>
            <a:rect l="0" t="0" r="r" b="b"/>
            <a:pathLst>
              <a:path w="42" h="62">
                <a:moveTo>
                  <a:pt x="37" y="29"/>
                </a:moveTo>
                <a:cubicBezTo>
                  <a:pt x="35" y="32"/>
                  <a:pt x="31" y="37"/>
                  <a:pt x="31" y="41"/>
                </a:cubicBezTo>
                <a:cubicBezTo>
                  <a:pt x="32" y="42"/>
                  <a:pt x="33" y="43"/>
                  <a:pt x="33" y="44"/>
                </a:cubicBezTo>
                <a:cubicBezTo>
                  <a:pt x="33" y="45"/>
                  <a:pt x="32" y="46"/>
                  <a:pt x="32" y="47"/>
                </a:cubicBezTo>
                <a:cubicBezTo>
                  <a:pt x="32" y="47"/>
                  <a:pt x="33" y="48"/>
                  <a:pt x="33" y="49"/>
                </a:cubicBezTo>
                <a:cubicBezTo>
                  <a:pt x="33" y="51"/>
                  <a:pt x="32" y="52"/>
                  <a:pt x="31" y="53"/>
                </a:cubicBezTo>
                <a:cubicBezTo>
                  <a:pt x="31" y="53"/>
                  <a:pt x="31" y="54"/>
                  <a:pt x="31" y="54"/>
                </a:cubicBezTo>
                <a:cubicBezTo>
                  <a:pt x="31" y="57"/>
                  <a:pt x="29" y="58"/>
                  <a:pt x="27" y="58"/>
                </a:cubicBezTo>
                <a:cubicBezTo>
                  <a:pt x="26" y="61"/>
                  <a:pt x="24" y="62"/>
                  <a:pt x="21" y="62"/>
                </a:cubicBezTo>
                <a:cubicBezTo>
                  <a:pt x="19" y="62"/>
                  <a:pt x="16" y="61"/>
                  <a:pt x="15" y="58"/>
                </a:cubicBezTo>
                <a:cubicBezTo>
                  <a:pt x="13" y="58"/>
                  <a:pt x="11" y="57"/>
                  <a:pt x="11" y="54"/>
                </a:cubicBezTo>
                <a:cubicBezTo>
                  <a:pt x="11" y="54"/>
                  <a:pt x="11" y="53"/>
                  <a:pt x="11" y="53"/>
                </a:cubicBezTo>
                <a:cubicBezTo>
                  <a:pt x="10" y="52"/>
                  <a:pt x="9" y="51"/>
                  <a:pt x="9" y="49"/>
                </a:cubicBezTo>
                <a:cubicBezTo>
                  <a:pt x="9" y="48"/>
                  <a:pt x="10" y="47"/>
                  <a:pt x="10" y="47"/>
                </a:cubicBezTo>
                <a:cubicBezTo>
                  <a:pt x="10" y="46"/>
                  <a:pt x="9" y="45"/>
                  <a:pt x="9" y="44"/>
                </a:cubicBezTo>
                <a:cubicBezTo>
                  <a:pt x="9" y="43"/>
                  <a:pt x="10" y="42"/>
                  <a:pt x="11" y="41"/>
                </a:cubicBezTo>
                <a:cubicBezTo>
                  <a:pt x="11" y="37"/>
                  <a:pt x="7" y="32"/>
                  <a:pt x="5" y="29"/>
                </a:cubicBezTo>
                <a:cubicBezTo>
                  <a:pt x="2" y="26"/>
                  <a:pt x="0" y="23"/>
                  <a:pt x="0" y="18"/>
                </a:cubicBezTo>
                <a:cubicBezTo>
                  <a:pt x="0" y="8"/>
                  <a:pt x="11" y="0"/>
                  <a:pt x="21" y="0"/>
                </a:cubicBezTo>
                <a:cubicBezTo>
                  <a:pt x="31" y="0"/>
                  <a:pt x="42" y="8"/>
                  <a:pt x="42" y="18"/>
                </a:cubicBezTo>
                <a:cubicBezTo>
                  <a:pt x="42" y="23"/>
                  <a:pt x="40" y="26"/>
                  <a:pt x="37" y="29"/>
                </a:cubicBezTo>
                <a:close/>
                <a:moveTo>
                  <a:pt x="21" y="6"/>
                </a:moveTo>
                <a:cubicBezTo>
                  <a:pt x="14" y="6"/>
                  <a:pt x="6" y="10"/>
                  <a:pt x="6" y="18"/>
                </a:cubicBezTo>
                <a:cubicBezTo>
                  <a:pt x="6" y="21"/>
                  <a:pt x="7" y="24"/>
                  <a:pt x="8" y="26"/>
                </a:cubicBezTo>
                <a:cubicBezTo>
                  <a:pt x="9" y="27"/>
                  <a:pt x="10" y="27"/>
                  <a:pt x="11" y="28"/>
                </a:cubicBezTo>
                <a:cubicBezTo>
                  <a:pt x="14" y="32"/>
                  <a:pt x="16" y="36"/>
                  <a:pt x="16" y="40"/>
                </a:cubicBezTo>
                <a:cubicBezTo>
                  <a:pt x="26" y="40"/>
                  <a:pt x="26" y="40"/>
                  <a:pt x="26" y="40"/>
                </a:cubicBezTo>
                <a:cubicBezTo>
                  <a:pt x="26" y="36"/>
                  <a:pt x="28" y="32"/>
                  <a:pt x="31" y="28"/>
                </a:cubicBezTo>
                <a:cubicBezTo>
                  <a:pt x="32" y="27"/>
                  <a:pt x="33" y="27"/>
                  <a:pt x="34" y="26"/>
                </a:cubicBezTo>
                <a:cubicBezTo>
                  <a:pt x="35" y="24"/>
                  <a:pt x="36" y="21"/>
                  <a:pt x="36" y="18"/>
                </a:cubicBezTo>
                <a:cubicBezTo>
                  <a:pt x="36" y="10"/>
                  <a:pt x="28" y="6"/>
                  <a:pt x="21" y="6"/>
                </a:cubicBezTo>
                <a:close/>
                <a:moveTo>
                  <a:pt x="29" y="20"/>
                </a:moveTo>
                <a:cubicBezTo>
                  <a:pt x="28" y="20"/>
                  <a:pt x="27" y="19"/>
                  <a:pt x="27" y="18"/>
                </a:cubicBezTo>
                <a:cubicBezTo>
                  <a:pt x="27" y="16"/>
                  <a:pt x="23" y="15"/>
                  <a:pt x="21" y="15"/>
                </a:cubicBezTo>
                <a:cubicBezTo>
                  <a:pt x="20" y="15"/>
                  <a:pt x="20" y="14"/>
                  <a:pt x="20" y="13"/>
                </a:cubicBezTo>
                <a:cubicBezTo>
                  <a:pt x="20" y="13"/>
                  <a:pt x="20" y="12"/>
                  <a:pt x="21" y="12"/>
                </a:cubicBezTo>
                <a:cubicBezTo>
                  <a:pt x="25" y="12"/>
                  <a:pt x="30" y="14"/>
                  <a:pt x="30" y="18"/>
                </a:cubicBezTo>
                <a:cubicBezTo>
                  <a:pt x="30" y="19"/>
                  <a:pt x="29" y="20"/>
                  <a:pt x="29" y="20"/>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Freeform 131"/>
          <p:cNvSpPr>
            <a:spLocks/>
          </p:cNvSpPr>
          <p:nvPr/>
        </p:nvSpPr>
        <p:spPr bwMode="auto">
          <a:xfrm>
            <a:off x="2282215" y="2502560"/>
            <a:ext cx="630775" cy="645590"/>
          </a:xfrm>
          <a:custGeom>
            <a:avLst/>
            <a:gdLst/>
            <a:ahLst/>
            <a:cxnLst>
              <a:cxn ang="0">
                <a:pos x="61" y="49"/>
              </a:cxn>
              <a:cxn ang="0">
                <a:pos x="49" y="62"/>
              </a:cxn>
              <a:cxn ang="0">
                <a:pos x="36" y="49"/>
              </a:cxn>
              <a:cxn ang="0">
                <a:pos x="36" y="48"/>
              </a:cxn>
              <a:cxn ang="0">
                <a:pos x="21" y="41"/>
              </a:cxn>
              <a:cxn ang="0">
                <a:pos x="13" y="44"/>
              </a:cxn>
              <a:cxn ang="0">
                <a:pos x="0" y="31"/>
              </a:cxn>
              <a:cxn ang="0">
                <a:pos x="13" y="18"/>
              </a:cxn>
              <a:cxn ang="0">
                <a:pos x="21" y="22"/>
              </a:cxn>
              <a:cxn ang="0">
                <a:pos x="36" y="15"/>
              </a:cxn>
              <a:cxn ang="0">
                <a:pos x="36" y="13"/>
              </a:cxn>
              <a:cxn ang="0">
                <a:pos x="49" y="0"/>
              </a:cxn>
              <a:cxn ang="0">
                <a:pos x="61" y="13"/>
              </a:cxn>
              <a:cxn ang="0">
                <a:pos x="49" y="26"/>
              </a:cxn>
              <a:cxn ang="0">
                <a:pos x="40" y="23"/>
              </a:cxn>
              <a:cxn ang="0">
                <a:pos x="25" y="30"/>
              </a:cxn>
              <a:cxn ang="0">
                <a:pos x="25" y="31"/>
              </a:cxn>
              <a:cxn ang="0">
                <a:pos x="25" y="33"/>
              </a:cxn>
              <a:cxn ang="0">
                <a:pos x="40" y="40"/>
              </a:cxn>
              <a:cxn ang="0">
                <a:pos x="49" y="36"/>
              </a:cxn>
              <a:cxn ang="0">
                <a:pos x="61" y="49"/>
              </a:cxn>
            </a:cxnLst>
            <a:rect l="0" t="0" r="r" b="b"/>
            <a:pathLst>
              <a:path w="61" h="62">
                <a:moveTo>
                  <a:pt x="61" y="49"/>
                </a:moveTo>
                <a:cubicBezTo>
                  <a:pt x="61" y="56"/>
                  <a:pt x="56" y="62"/>
                  <a:pt x="49" y="62"/>
                </a:cubicBezTo>
                <a:cubicBezTo>
                  <a:pt x="41" y="62"/>
                  <a:pt x="36" y="56"/>
                  <a:pt x="36" y="49"/>
                </a:cubicBezTo>
                <a:cubicBezTo>
                  <a:pt x="36" y="49"/>
                  <a:pt x="36" y="48"/>
                  <a:pt x="36" y="48"/>
                </a:cubicBezTo>
                <a:cubicBezTo>
                  <a:pt x="21" y="41"/>
                  <a:pt x="21" y="41"/>
                  <a:pt x="21" y="41"/>
                </a:cubicBezTo>
                <a:cubicBezTo>
                  <a:pt x="19" y="43"/>
                  <a:pt x="16" y="44"/>
                  <a:pt x="13" y="44"/>
                </a:cubicBezTo>
                <a:cubicBezTo>
                  <a:pt x="6" y="44"/>
                  <a:pt x="0" y="38"/>
                  <a:pt x="0" y="31"/>
                </a:cubicBezTo>
                <a:cubicBezTo>
                  <a:pt x="0" y="24"/>
                  <a:pt x="6" y="18"/>
                  <a:pt x="13" y="18"/>
                </a:cubicBezTo>
                <a:cubicBezTo>
                  <a:pt x="16" y="18"/>
                  <a:pt x="19" y="20"/>
                  <a:pt x="21" y="22"/>
                </a:cubicBezTo>
                <a:cubicBezTo>
                  <a:pt x="36" y="15"/>
                  <a:pt x="36" y="15"/>
                  <a:pt x="36" y="15"/>
                </a:cubicBezTo>
                <a:cubicBezTo>
                  <a:pt x="36" y="14"/>
                  <a:pt x="36" y="14"/>
                  <a:pt x="36" y="13"/>
                </a:cubicBezTo>
                <a:cubicBezTo>
                  <a:pt x="36" y="6"/>
                  <a:pt x="41" y="0"/>
                  <a:pt x="49" y="0"/>
                </a:cubicBezTo>
                <a:cubicBezTo>
                  <a:pt x="56" y="0"/>
                  <a:pt x="61" y="6"/>
                  <a:pt x="61" y="13"/>
                </a:cubicBezTo>
                <a:cubicBezTo>
                  <a:pt x="61" y="20"/>
                  <a:pt x="56" y="26"/>
                  <a:pt x="49" y="26"/>
                </a:cubicBezTo>
                <a:cubicBezTo>
                  <a:pt x="45" y="26"/>
                  <a:pt x="42" y="25"/>
                  <a:pt x="40" y="23"/>
                </a:cubicBezTo>
                <a:cubicBezTo>
                  <a:pt x="25" y="30"/>
                  <a:pt x="25" y="30"/>
                  <a:pt x="25" y="30"/>
                </a:cubicBezTo>
                <a:cubicBezTo>
                  <a:pt x="25" y="30"/>
                  <a:pt x="25" y="31"/>
                  <a:pt x="25" y="31"/>
                </a:cubicBezTo>
                <a:cubicBezTo>
                  <a:pt x="25" y="32"/>
                  <a:pt x="25" y="32"/>
                  <a:pt x="25" y="33"/>
                </a:cubicBezTo>
                <a:cubicBezTo>
                  <a:pt x="40" y="40"/>
                  <a:pt x="40" y="40"/>
                  <a:pt x="40" y="40"/>
                </a:cubicBezTo>
                <a:cubicBezTo>
                  <a:pt x="42" y="38"/>
                  <a:pt x="45" y="36"/>
                  <a:pt x="49" y="36"/>
                </a:cubicBezTo>
                <a:cubicBezTo>
                  <a:pt x="56" y="36"/>
                  <a:pt x="61" y="42"/>
                  <a:pt x="61" y="49"/>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Text Placeholder 7"/>
          <p:cNvSpPr>
            <a:spLocks noGrp="1"/>
          </p:cNvSpPr>
          <p:nvPr>
            <p:ph type="body" sz="half" idx="2"/>
          </p:nvPr>
        </p:nvSpPr>
        <p:spPr>
          <a:xfrm>
            <a:off x="872965" y="1021895"/>
            <a:ext cx="5486400" cy="267661"/>
          </a:xfrm>
          <a:prstGeom prst="rect">
            <a:avLst/>
          </a:prstGeom>
        </p:spPr>
        <p:txBody>
          <a:bodyPr/>
          <a:lstStyle/>
          <a:p>
            <a:r>
              <a:rPr lang="ru-RU" dirty="0" smtClean="0"/>
              <a:t>ОСНОВНЫЕ СОДЕРЖАТЕЛЬНЫЕ ОШИБКИ</a:t>
            </a:r>
            <a:endParaRPr lang="en-US" dirty="0"/>
          </a:p>
        </p:txBody>
      </p:sp>
    </p:spTree>
  </p:cSld>
  <p:clrMapOvr>
    <a:masterClrMapping/>
  </p:clrMapOvr>
  <p:transition>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0" descr="РБС_глобус_fon"/>
          <p:cNvPicPr>
            <a:picLocks noChangeAspect="1" noChangeArrowheads="1"/>
          </p:cNvPicPr>
          <p:nvPr/>
        </p:nvPicPr>
        <p:blipFill>
          <a:blip r:embed="rId2" cstate="print"/>
          <a:srcRect/>
          <a:stretch>
            <a:fillRect/>
          </a:stretch>
        </p:blipFill>
        <p:spPr bwMode="auto">
          <a:xfrm>
            <a:off x="5174434" y="865959"/>
            <a:ext cx="6480175" cy="4319588"/>
          </a:xfrm>
          <a:prstGeom prst="rect">
            <a:avLst/>
          </a:prstGeom>
          <a:noFill/>
          <a:ln w="9525">
            <a:noFill/>
            <a:miter lim="800000"/>
            <a:headEnd/>
            <a:tailEnd/>
          </a:ln>
        </p:spPr>
      </p:pic>
      <p:sp>
        <p:nvSpPr>
          <p:cNvPr id="35844" name="Line 21"/>
          <p:cNvSpPr>
            <a:spLocks noChangeShapeType="1"/>
          </p:cNvSpPr>
          <p:nvPr/>
        </p:nvSpPr>
        <p:spPr bwMode="auto">
          <a:xfrm>
            <a:off x="919163" y="1060450"/>
            <a:ext cx="0" cy="0"/>
          </a:xfrm>
          <a:prstGeom prst="line">
            <a:avLst/>
          </a:prstGeom>
          <a:noFill/>
          <a:ln w="9525">
            <a:solidFill>
              <a:schemeClr val="tx1"/>
            </a:solidFill>
            <a:round/>
            <a:headEnd/>
            <a:tailEnd/>
          </a:ln>
        </p:spPr>
        <p:txBody>
          <a:bodyPr/>
          <a:lstStyle/>
          <a:p>
            <a:endParaRPr lang="ru-RU"/>
          </a:p>
        </p:txBody>
      </p:sp>
      <p:sp>
        <p:nvSpPr>
          <p:cNvPr id="35846" name="Line 21"/>
          <p:cNvSpPr>
            <a:spLocks noChangeShapeType="1"/>
          </p:cNvSpPr>
          <p:nvPr/>
        </p:nvSpPr>
        <p:spPr bwMode="auto">
          <a:xfrm>
            <a:off x="493713" y="2159000"/>
            <a:ext cx="0" cy="0"/>
          </a:xfrm>
          <a:prstGeom prst="line">
            <a:avLst/>
          </a:prstGeom>
          <a:noFill/>
          <a:ln w="9525">
            <a:solidFill>
              <a:schemeClr val="tx1"/>
            </a:solidFill>
            <a:round/>
            <a:headEnd/>
            <a:tailEnd/>
          </a:ln>
        </p:spPr>
        <p:txBody>
          <a:bodyPr/>
          <a:lstStyle/>
          <a:p>
            <a:endParaRPr lang="ru-RU"/>
          </a:p>
        </p:txBody>
      </p:sp>
      <p:sp>
        <p:nvSpPr>
          <p:cNvPr id="8" name="Text Box 50"/>
          <p:cNvSpPr txBox="1">
            <a:spLocks noChangeArrowheads="1"/>
          </p:cNvSpPr>
          <p:nvPr/>
        </p:nvSpPr>
        <p:spPr bwMode="auto">
          <a:xfrm>
            <a:off x="387350" y="2624138"/>
            <a:ext cx="4999038" cy="923925"/>
          </a:xfrm>
          <a:prstGeom prst="rect">
            <a:avLst/>
          </a:prstGeom>
          <a:noFill/>
          <a:ln w="9525">
            <a:noFill/>
            <a:miter lim="800000"/>
            <a:headEnd/>
            <a:tailEnd/>
          </a:ln>
          <a:effectLst/>
        </p:spPr>
        <p:txBody>
          <a:bodyPr>
            <a:spAutoFit/>
          </a:bodyPr>
          <a:lstStyle/>
          <a:p>
            <a:pPr fontAlgn="auto">
              <a:spcBef>
                <a:spcPts val="0"/>
              </a:spcBef>
              <a:spcAft>
                <a:spcPts val="0"/>
              </a:spcAft>
              <a:defRPr/>
            </a:pPr>
            <a:r>
              <a:rPr lang="en-US" b="1" dirty="0">
                <a:solidFill>
                  <a:schemeClr val="tx2"/>
                </a:solidFill>
                <a:latin typeface="+mj-lt"/>
                <a:cs typeface="+mn-cs"/>
              </a:rPr>
              <a:t> </a:t>
            </a:r>
            <a:r>
              <a:rPr lang="ru-RU" b="1" dirty="0">
                <a:solidFill>
                  <a:schemeClr val="tx2"/>
                </a:solidFill>
                <a:latin typeface="+mj-lt"/>
                <a:cs typeface="+mn-cs"/>
              </a:rPr>
              <a:t> </a:t>
            </a:r>
          </a:p>
          <a:p>
            <a:pPr fontAlgn="auto">
              <a:spcBef>
                <a:spcPts val="0"/>
              </a:spcBef>
              <a:spcAft>
                <a:spcPts val="0"/>
              </a:spcAft>
              <a:defRPr/>
            </a:pPr>
            <a:r>
              <a:rPr lang="ru-RU" dirty="0">
                <a:solidFill>
                  <a:schemeClr val="tx2"/>
                </a:solidFill>
                <a:latin typeface="+mj-lt"/>
                <a:cs typeface="+mn-cs"/>
              </a:rPr>
              <a:t/>
            </a:r>
            <a:br>
              <a:rPr lang="ru-RU" dirty="0">
                <a:solidFill>
                  <a:schemeClr val="tx2"/>
                </a:solidFill>
                <a:latin typeface="+mj-lt"/>
                <a:cs typeface="+mn-cs"/>
              </a:rPr>
            </a:br>
            <a:endParaRPr lang="ru-RU" dirty="0">
              <a:solidFill>
                <a:schemeClr val="tx2"/>
              </a:solidFill>
              <a:latin typeface="+mj-lt"/>
              <a:cs typeface="+mn-cs"/>
            </a:endParaRPr>
          </a:p>
        </p:txBody>
      </p:sp>
      <p:sp>
        <p:nvSpPr>
          <p:cNvPr id="10" name="Заголовок 1"/>
          <p:cNvSpPr>
            <a:spLocks noGrp="1"/>
          </p:cNvSpPr>
          <p:nvPr>
            <p:ph type="title"/>
          </p:nvPr>
        </p:nvSpPr>
        <p:spPr>
          <a:xfrm>
            <a:off x="661817" y="76200"/>
            <a:ext cx="963070" cy="3790638"/>
          </a:xfrm>
        </p:spPr>
        <p:txBody>
          <a:bodyPr vert="vert270">
            <a:normAutofit/>
          </a:bodyPr>
          <a:lstStyle/>
          <a:p>
            <a:pPr fontAlgn="auto">
              <a:spcAft>
                <a:spcPts val="0"/>
              </a:spcAft>
              <a:defRPr/>
            </a:pPr>
            <a:r>
              <a:rPr lang="ru-RU" sz="3600" b="1" dirty="0" smtClean="0">
                <a:solidFill>
                  <a:schemeClr val="tx2"/>
                </a:solidFill>
              </a:rPr>
              <a:t>контакты</a:t>
            </a:r>
            <a:endParaRPr lang="ru-RU" sz="3600" b="1" dirty="0">
              <a:solidFill>
                <a:schemeClr val="tx2"/>
              </a:solidFill>
            </a:endParaRPr>
          </a:p>
        </p:txBody>
      </p:sp>
      <p:sp>
        <p:nvSpPr>
          <p:cNvPr id="35849" name="Text Box 8"/>
          <p:cNvSpPr txBox="1">
            <a:spLocks noChangeArrowheads="1"/>
          </p:cNvSpPr>
          <p:nvPr/>
        </p:nvSpPr>
        <p:spPr bwMode="auto">
          <a:xfrm>
            <a:off x="2305050" y="2214563"/>
            <a:ext cx="185738" cy="246062"/>
          </a:xfrm>
          <a:prstGeom prst="rect">
            <a:avLst/>
          </a:prstGeom>
          <a:noFill/>
          <a:ln w="9525">
            <a:noFill/>
            <a:miter lim="800000"/>
            <a:headEnd/>
            <a:tailEnd/>
          </a:ln>
        </p:spPr>
        <p:txBody>
          <a:bodyPr wrap="none">
            <a:spAutoFit/>
          </a:bodyPr>
          <a:lstStyle/>
          <a:p>
            <a:endParaRPr lang="ru-RU" sz="1000">
              <a:solidFill>
                <a:srgbClr val="003366"/>
              </a:solidFill>
              <a:latin typeface="Calibri" pitchFamily="34" charset="0"/>
            </a:endParaRPr>
          </a:p>
        </p:txBody>
      </p:sp>
      <p:sp>
        <p:nvSpPr>
          <p:cNvPr id="35850" name="Rectangle 13"/>
          <p:cNvSpPr>
            <a:spLocks noChangeArrowheads="1"/>
          </p:cNvSpPr>
          <p:nvPr/>
        </p:nvSpPr>
        <p:spPr bwMode="auto">
          <a:xfrm>
            <a:off x="2278063" y="2219325"/>
            <a:ext cx="2922587" cy="400050"/>
          </a:xfrm>
          <a:prstGeom prst="rect">
            <a:avLst/>
          </a:prstGeom>
          <a:noFill/>
          <a:ln w="9525">
            <a:noFill/>
            <a:miter lim="800000"/>
            <a:headEnd/>
            <a:tailEnd/>
          </a:ln>
        </p:spPr>
        <p:txBody>
          <a:bodyPr>
            <a:spAutoFit/>
          </a:bodyPr>
          <a:lstStyle/>
          <a:p>
            <a:r>
              <a:rPr lang="ru-RU" sz="1000">
                <a:solidFill>
                  <a:srgbClr val="003366"/>
                </a:solidFill>
              </a:rPr>
              <a:t/>
            </a:r>
            <a:br>
              <a:rPr lang="ru-RU" sz="1000">
                <a:solidFill>
                  <a:srgbClr val="003366"/>
                </a:solidFill>
              </a:rPr>
            </a:br>
            <a:r>
              <a:rPr lang="ru-RU" sz="1000">
                <a:solidFill>
                  <a:srgbClr val="003366"/>
                </a:solidFill>
              </a:rPr>
              <a:t> </a:t>
            </a:r>
          </a:p>
        </p:txBody>
      </p:sp>
      <p:sp>
        <p:nvSpPr>
          <p:cNvPr id="13" name="Прямоугольник 12"/>
          <p:cNvSpPr/>
          <p:nvPr/>
        </p:nvSpPr>
        <p:spPr>
          <a:xfrm>
            <a:off x="1705203" y="1208767"/>
            <a:ext cx="6918325" cy="1261884"/>
          </a:xfrm>
          <a:prstGeom prst="rect">
            <a:avLst/>
          </a:prstGeom>
        </p:spPr>
        <p:txBody>
          <a:bodyPr>
            <a:spAutoFit/>
          </a:bodyPr>
          <a:lstStyle/>
          <a:p>
            <a:pPr fontAlgn="auto">
              <a:spcBef>
                <a:spcPts val="0"/>
              </a:spcBef>
              <a:spcAft>
                <a:spcPts val="0"/>
              </a:spcAft>
              <a:defRPr/>
            </a:pPr>
            <a:endParaRPr lang="ru-RU" sz="1600" i="1" dirty="0">
              <a:solidFill>
                <a:schemeClr val="tx2"/>
              </a:solidFill>
              <a:latin typeface="+mn-lt"/>
              <a:cs typeface="+mn-cs"/>
            </a:endParaRPr>
          </a:p>
          <a:p>
            <a:pPr fontAlgn="auto">
              <a:spcBef>
                <a:spcPts val="0"/>
              </a:spcBef>
              <a:spcAft>
                <a:spcPts val="0"/>
              </a:spcAft>
              <a:defRPr/>
            </a:pPr>
            <a:r>
              <a:rPr lang="ru-RU" sz="2000" i="1" dirty="0" smtClean="0">
                <a:solidFill>
                  <a:schemeClr val="tx2"/>
                </a:solidFill>
                <a:latin typeface="+mj-lt"/>
                <a:cs typeface="+mn-cs"/>
              </a:rPr>
              <a:t>Телефон :</a:t>
            </a:r>
            <a:r>
              <a:rPr lang="en-US" sz="2000" i="1" dirty="0" smtClean="0">
                <a:solidFill>
                  <a:schemeClr val="tx2"/>
                </a:solidFill>
                <a:latin typeface="+mj-lt"/>
                <a:cs typeface="+mn-cs"/>
              </a:rPr>
              <a:t> </a:t>
            </a:r>
            <a:r>
              <a:rPr lang="en-US" sz="2000" i="1" dirty="0">
                <a:solidFill>
                  <a:schemeClr val="tx2"/>
                </a:solidFill>
                <a:latin typeface="+mj-lt"/>
                <a:cs typeface="+mn-cs"/>
              </a:rPr>
              <a:t>+7 </a:t>
            </a:r>
            <a:r>
              <a:rPr lang="en-US" sz="2000" i="1" dirty="0" smtClean="0">
                <a:solidFill>
                  <a:schemeClr val="tx2"/>
                </a:solidFill>
                <a:latin typeface="+mj-lt"/>
                <a:cs typeface="+mn-cs"/>
              </a:rPr>
              <a:t>(</a:t>
            </a:r>
            <a:r>
              <a:rPr lang="ru-RU" sz="2000" i="1" dirty="0" smtClean="0">
                <a:solidFill>
                  <a:schemeClr val="tx2"/>
                </a:solidFill>
                <a:latin typeface="+mj-lt"/>
                <a:cs typeface="+mn-cs"/>
              </a:rPr>
              <a:t>495</a:t>
            </a:r>
            <a:r>
              <a:rPr lang="en-US" sz="2000" i="1" dirty="0" smtClean="0">
                <a:solidFill>
                  <a:schemeClr val="tx2"/>
                </a:solidFill>
                <a:latin typeface="+mj-lt"/>
                <a:cs typeface="+mn-cs"/>
              </a:rPr>
              <a:t>) </a:t>
            </a:r>
            <a:r>
              <a:rPr lang="ru-RU" sz="2000" i="1" dirty="0" smtClean="0">
                <a:solidFill>
                  <a:schemeClr val="tx2"/>
                </a:solidFill>
                <a:latin typeface="+mj-lt"/>
                <a:cs typeface="+mn-cs"/>
              </a:rPr>
              <a:t>967</a:t>
            </a:r>
            <a:r>
              <a:rPr lang="en-US" sz="2000" i="1" dirty="0" smtClean="0">
                <a:solidFill>
                  <a:schemeClr val="tx2"/>
                </a:solidFill>
                <a:latin typeface="+mj-lt"/>
                <a:cs typeface="+mn-cs"/>
              </a:rPr>
              <a:t> </a:t>
            </a:r>
            <a:r>
              <a:rPr lang="ru-RU" sz="2000" i="1" dirty="0" smtClean="0">
                <a:solidFill>
                  <a:schemeClr val="tx2"/>
                </a:solidFill>
                <a:latin typeface="+mj-lt"/>
                <a:cs typeface="+mn-cs"/>
              </a:rPr>
              <a:t>6838</a:t>
            </a:r>
            <a:r>
              <a:rPr lang="en-US" sz="2000" i="1" dirty="0" smtClean="0">
                <a:solidFill>
                  <a:schemeClr val="tx2"/>
                </a:solidFill>
                <a:latin typeface="+mj-lt"/>
                <a:cs typeface="+mn-cs"/>
              </a:rPr>
              <a:t> (</a:t>
            </a:r>
            <a:r>
              <a:rPr lang="ru-RU" sz="2000" i="1" dirty="0" err="1" smtClean="0">
                <a:solidFill>
                  <a:schemeClr val="tx2"/>
                </a:solidFill>
                <a:latin typeface="+mj-lt"/>
                <a:cs typeface="+mn-cs"/>
              </a:rPr>
              <a:t>доб</a:t>
            </a:r>
            <a:r>
              <a:rPr lang="ru-RU" sz="2000" i="1" dirty="0" smtClean="0">
                <a:solidFill>
                  <a:schemeClr val="tx2"/>
                </a:solidFill>
                <a:latin typeface="+mj-lt"/>
                <a:cs typeface="+mn-cs"/>
              </a:rPr>
              <a:t>. 318)</a:t>
            </a:r>
            <a:endParaRPr lang="ru-RU" sz="2000" i="1" dirty="0">
              <a:solidFill>
                <a:schemeClr val="tx2"/>
              </a:solidFill>
              <a:latin typeface="+mj-lt"/>
              <a:cs typeface="+mn-cs"/>
            </a:endParaRPr>
          </a:p>
          <a:p>
            <a:pPr fontAlgn="auto">
              <a:spcBef>
                <a:spcPts val="0"/>
              </a:spcBef>
              <a:spcAft>
                <a:spcPts val="0"/>
              </a:spcAft>
              <a:defRPr/>
            </a:pPr>
            <a:r>
              <a:rPr lang="ru-RU" sz="2000" i="1" dirty="0" smtClean="0">
                <a:solidFill>
                  <a:schemeClr val="tx2"/>
                </a:solidFill>
                <a:latin typeface="+mj-lt"/>
                <a:cs typeface="+mn-cs"/>
              </a:rPr>
              <a:t>Электронная почта</a:t>
            </a:r>
            <a:r>
              <a:rPr lang="en-US" sz="2000" i="1" dirty="0" smtClean="0">
                <a:solidFill>
                  <a:schemeClr val="tx2"/>
                </a:solidFill>
                <a:latin typeface="+mj-lt"/>
                <a:cs typeface="+mn-cs"/>
              </a:rPr>
              <a:t>: </a:t>
            </a:r>
            <a:r>
              <a:rPr lang="en-US" sz="2000" i="1" dirty="0" smtClean="0">
                <a:solidFill>
                  <a:schemeClr val="tx2"/>
                </a:solidFill>
                <a:latin typeface="+mj-lt"/>
              </a:rPr>
              <a:t>kainovatv</a:t>
            </a:r>
            <a:r>
              <a:rPr lang="en-US" sz="2000" i="1" dirty="0" smtClean="0">
                <a:solidFill>
                  <a:schemeClr val="tx2"/>
                </a:solidFill>
                <a:latin typeface="+mj-lt"/>
                <a:cs typeface="+mn-cs"/>
              </a:rPr>
              <a:t>@rbsys.ru</a:t>
            </a:r>
            <a:endParaRPr lang="ru-RU" sz="2000" i="1" dirty="0">
              <a:solidFill>
                <a:schemeClr val="tx2"/>
              </a:solidFill>
              <a:latin typeface="+mj-lt"/>
              <a:cs typeface="+mn-cs"/>
            </a:endParaRPr>
          </a:p>
          <a:p>
            <a:pPr fontAlgn="auto">
              <a:spcBef>
                <a:spcPts val="0"/>
              </a:spcBef>
              <a:spcAft>
                <a:spcPts val="0"/>
              </a:spcAft>
              <a:defRPr/>
            </a:pPr>
            <a:endParaRPr lang="ru-RU" sz="2000" i="1" dirty="0">
              <a:solidFill>
                <a:schemeClr val="tx2"/>
              </a:solidFill>
              <a:latin typeface="+mj-lt"/>
              <a:cs typeface="+mn-cs"/>
            </a:endParaRPr>
          </a:p>
        </p:txBody>
      </p:sp>
      <p:sp>
        <p:nvSpPr>
          <p:cNvPr id="14" name="Заголовок 1"/>
          <p:cNvSpPr txBox="1">
            <a:spLocks/>
          </p:cNvSpPr>
          <p:nvPr/>
        </p:nvSpPr>
        <p:spPr>
          <a:xfrm>
            <a:off x="1639888" y="3101295"/>
            <a:ext cx="5065712" cy="1189037"/>
          </a:xfrm>
          <a:prstGeom prst="rect">
            <a:avLst/>
          </a:prstGeom>
        </p:spPr>
        <p:txBody>
          <a:bodyPr anchor="b">
            <a:normAutofit/>
          </a:bodyPr>
          <a:lstStyle/>
          <a:p>
            <a:pPr fontAlgn="auto">
              <a:lnSpc>
                <a:spcPct val="90000"/>
              </a:lnSpc>
              <a:spcAft>
                <a:spcPts val="0"/>
              </a:spcAft>
              <a:defRPr/>
            </a:pPr>
            <a:r>
              <a:rPr lang="en-US" sz="2400" cap="all" dirty="0">
                <a:solidFill>
                  <a:schemeClr val="tx2"/>
                </a:solidFill>
                <a:latin typeface="+mj-lt"/>
                <a:ea typeface="+mj-ea"/>
                <a:cs typeface="+mj-cs"/>
              </a:rPr>
              <a:t>WWW.rbsys.ru</a:t>
            </a:r>
            <a:endParaRPr lang="ru-RU" sz="2400" cap="all" dirty="0">
              <a:solidFill>
                <a:schemeClr val="tx2"/>
              </a:solidFill>
              <a:latin typeface="+mj-lt"/>
              <a:ea typeface="+mj-ea"/>
              <a:cs typeface="+mj-cs"/>
            </a:endParaRPr>
          </a:p>
        </p:txBody>
      </p:sp>
      <p:sp>
        <p:nvSpPr>
          <p:cNvPr id="15" name="Прямоугольник 14"/>
          <p:cNvSpPr/>
          <p:nvPr/>
        </p:nvSpPr>
        <p:spPr>
          <a:xfrm>
            <a:off x="1660072" y="4618038"/>
            <a:ext cx="6096000" cy="1323439"/>
          </a:xfrm>
          <a:prstGeom prst="rect">
            <a:avLst/>
          </a:prstGeom>
        </p:spPr>
        <p:txBody>
          <a:bodyPr>
            <a:spAutoFit/>
          </a:bodyPr>
          <a:lstStyle/>
          <a:p>
            <a:pPr fontAlgn="auto">
              <a:spcBef>
                <a:spcPts val="0"/>
              </a:spcBef>
              <a:spcAft>
                <a:spcPts val="0"/>
              </a:spcAft>
              <a:defRPr/>
            </a:pPr>
            <a:r>
              <a:rPr lang="ru-RU" sz="2000" dirty="0">
                <a:solidFill>
                  <a:schemeClr val="tx2"/>
                </a:solidFill>
                <a:latin typeface="+mj-lt"/>
                <a:cs typeface="+mn-cs"/>
              </a:rPr>
              <a:t>127018  Москва,  ул. Сущевский вал, д. 5, стр.3</a:t>
            </a:r>
            <a:br>
              <a:rPr lang="ru-RU" sz="2000" dirty="0">
                <a:solidFill>
                  <a:schemeClr val="tx2"/>
                </a:solidFill>
                <a:latin typeface="+mj-lt"/>
                <a:cs typeface="+mn-cs"/>
              </a:rPr>
            </a:br>
            <a:r>
              <a:rPr lang="ru-RU" sz="2000" dirty="0" smtClean="0">
                <a:solidFill>
                  <a:schemeClr val="tx2"/>
                </a:solidFill>
                <a:latin typeface="+mj-lt"/>
                <a:cs typeface="+mn-cs"/>
              </a:rPr>
              <a:t>Телефон:  </a:t>
            </a:r>
            <a:r>
              <a:rPr lang="ru-RU" sz="2000" dirty="0">
                <a:solidFill>
                  <a:schemeClr val="tx2"/>
                </a:solidFill>
                <a:latin typeface="+mj-lt"/>
                <a:cs typeface="+mn-cs"/>
              </a:rPr>
              <a:t>+7 (495) 967 6838</a:t>
            </a:r>
            <a:br>
              <a:rPr lang="ru-RU" sz="2000" dirty="0">
                <a:solidFill>
                  <a:schemeClr val="tx2"/>
                </a:solidFill>
                <a:latin typeface="+mj-lt"/>
                <a:cs typeface="+mn-cs"/>
              </a:rPr>
            </a:br>
            <a:r>
              <a:rPr lang="ru-RU" sz="2000" dirty="0">
                <a:solidFill>
                  <a:schemeClr val="tx2"/>
                </a:solidFill>
                <a:latin typeface="+mj-lt"/>
                <a:cs typeface="+mn-cs"/>
              </a:rPr>
              <a:t>Факс: +7 (495) 967 6850</a:t>
            </a:r>
            <a:br>
              <a:rPr lang="ru-RU" sz="2000" dirty="0">
                <a:solidFill>
                  <a:schemeClr val="tx2"/>
                </a:solidFill>
                <a:latin typeface="+mj-lt"/>
                <a:cs typeface="+mn-cs"/>
              </a:rPr>
            </a:br>
            <a:r>
              <a:rPr lang="ru-RU" sz="2000" dirty="0" smtClean="0">
                <a:solidFill>
                  <a:schemeClr val="tx2"/>
                </a:solidFill>
                <a:latin typeface="+mj-lt"/>
                <a:cs typeface="+mn-cs"/>
              </a:rPr>
              <a:t>Электронная </a:t>
            </a:r>
            <a:r>
              <a:rPr lang="ru-RU" sz="2000" dirty="0">
                <a:solidFill>
                  <a:schemeClr val="tx2"/>
                </a:solidFill>
                <a:latin typeface="+mj-lt"/>
                <a:cs typeface="+mn-cs"/>
              </a:rPr>
              <a:t>почта:</a:t>
            </a:r>
            <a:r>
              <a:rPr lang="en-US" sz="2000" dirty="0">
                <a:solidFill>
                  <a:schemeClr val="tx2"/>
                </a:solidFill>
                <a:latin typeface="+mj-lt"/>
                <a:cs typeface="+mn-cs"/>
              </a:rPr>
              <a:t> common@rbsys.ru</a:t>
            </a:r>
            <a:endParaRPr lang="ru-RU" sz="2000" b="1" dirty="0">
              <a:solidFill>
                <a:schemeClr val="tx2"/>
              </a:solidFill>
              <a:latin typeface="+mj-lt"/>
              <a:cs typeface="+mn-cs"/>
            </a:endParaRPr>
          </a:p>
        </p:txBody>
      </p:sp>
      <p:sp>
        <p:nvSpPr>
          <p:cNvPr id="20" name="Номер слайда 19"/>
          <p:cNvSpPr>
            <a:spLocks noGrp="1"/>
          </p:cNvSpPr>
          <p:nvPr>
            <p:ph type="sldNum" sz="quarter" idx="12"/>
          </p:nvPr>
        </p:nvSpPr>
        <p:spPr/>
        <p:txBody>
          <a:bodyPr/>
          <a:lstStyle/>
          <a:p>
            <a:fld id="{E31375A4-56A4-47D6-9801-1991572033F7}" type="slidenum">
              <a:rPr lang="ru-RU" smtClean="0"/>
              <a:pPr/>
              <a:t>33</a:t>
            </a:fld>
            <a:endParaRPr lang="ru-RU" dirty="0"/>
          </a:p>
        </p:txBody>
      </p:sp>
      <p:sp>
        <p:nvSpPr>
          <p:cNvPr id="16" name="Line 25"/>
          <p:cNvSpPr>
            <a:spLocks noChangeShapeType="1"/>
          </p:cNvSpPr>
          <p:nvPr/>
        </p:nvSpPr>
        <p:spPr bwMode="auto">
          <a:xfrm flipV="1">
            <a:off x="561703" y="548629"/>
            <a:ext cx="10933609" cy="10"/>
          </a:xfrm>
          <a:prstGeom prst="line">
            <a:avLst/>
          </a:prstGeom>
          <a:noFill/>
          <a:ln w="19050">
            <a:solidFill>
              <a:srgbClr val="003366"/>
            </a:solidFill>
            <a:round/>
            <a:headEnd/>
            <a:tailEnd/>
          </a:ln>
          <a:effectLst/>
        </p:spPr>
        <p:txBody>
          <a:bodyPr/>
          <a:lstStyle/>
          <a:p>
            <a:pPr>
              <a:defRPr/>
            </a:pPr>
            <a:endParaRPr lang="ru-RU">
              <a:latin typeface="Franklin Gothic Book" pitchFamily="34" charset="0"/>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C136B7D2-B98C-44FD-8D04-7EC62A564975}" type="slidenum">
              <a:rPr lang="en-US" smtClean="0"/>
              <a:pPr/>
              <a:t>4</a:t>
            </a:fld>
            <a:endParaRPr lang="en-US" dirty="0"/>
          </a:p>
        </p:txBody>
      </p:sp>
      <p:sp>
        <p:nvSpPr>
          <p:cNvPr id="8" name="Flowchart: Alternate Process 24"/>
          <p:cNvSpPr/>
          <p:nvPr/>
        </p:nvSpPr>
        <p:spPr>
          <a:xfrm rot="16200000">
            <a:off x="6663961" y="1928103"/>
            <a:ext cx="4080679" cy="3363445"/>
          </a:xfrm>
          <a:prstGeom prst="roundRect">
            <a:avLst>
              <a:gd name="adj" fmla="val 620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lowchart: Alternate Process 24"/>
          <p:cNvSpPr/>
          <p:nvPr/>
        </p:nvSpPr>
        <p:spPr>
          <a:xfrm rot="16200000">
            <a:off x="1304663" y="1928101"/>
            <a:ext cx="4080668" cy="3363441"/>
          </a:xfrm>
          <a:prstGeom prst="roundRect">
            <a:avLst>
              <a:gd name="adj" fmla="val 620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34"/>
          <p:cNvGrpSpPr>
            <a:grpSpLocks noChangeAspect="1"/>
          </p:cNvGrpSpPr>
          <p:nvPr/>
        </p:nvGrpSpPr>
        <p:grpSpPr>
          <a:xfrm>
            <a:off x="2585618" y="4883840"/>
            <a:ext cx="1512607" cy="1513869"/>
            <a:chOff x="3287425" y="1417883"/>
            <a:chExt cx="648499" cy="649042"/>
          </a:xfrm>
        </p:grpSpPr>
        <p:sp>
          <p:nvSpPr>
            <p:cNvPr id="11" name="Oval 88"/>
            <p:cNvSpPr>
              <a:spLocks noChangeAspect="1"/>
            </p:cNvSpPr>
            <p:nvPr/>
          </p:nvSpPr>
          <p:spPr>
            <a:xfrm>
              <a:off x="3287425" y="1417883"/>
              <a:ext cx="648499" cy="64904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mj-lt"/>
              </a:endParaRPr>
            </a:p>
          </p:txBody>
        </p:sp>
        <p:sp>
          <p:nvSpPr>
            <p:cNvPr id="12" name="Oval 94"/>
            <p:cNvSpPr>
              <a:spLocks noChangeAspect="1"/>
            </p:cNvSpPr>
            <p:nvPr/>
          </p:nvSpPr>
          <p:spPr>
            <a:xfrm>
              <a:off x="3362252" y="1492773"/>
              <a:ext cx="498845" cy="49926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rPr>
                <a:t>01</a:t>
              </a:r>
              <a:endParaRPr lang="en-US" sz="2800" b="1" dirty="0">
                <a:solidFill>
                  <a:schemeClr val="bg1"/>
                </a:solidFill>
                <a:latin typeface="+mj-lt"/>
              </a:endParaRPr>
            </a:p>
          </p:txBody>
        </p:sp>
      </p:grpSp>
      <p:grpSp>
        <p:nvGrpSpPr>
          <p:cNvPr id="3" name="Group 129"/>
          <p:cNvGrpSpPr>
            <a:grpSpLocks noChangeAspect="1"/>
          </p:cNvGrpSpPr>
          <p:nvPr/>
        </p:nvGrpSpPr>
        <p:grpSpPr>
          <a:xfrm>
            <a:off x="7944924" y="4883840"/>
            <a:ext cx="1512607" cy="1513869"/>
            <a:chOff x="2779491" y="2517212"/>
            <a:chExt cx="648499" cy="649042"/>
          </a:xfrm>
        </p:grpSpPr>
        <p:sp>
          <p:nvSpPr>
            <p:cNvPr id="14" name="Oval 96"/>
            <p:cNvSpPr>
              <a:spLocks noChangeAspect="1"/>
            </p:cNvSpPr>
            <p:nvPr/>
          </p:nvSpPr>
          <p:spPr>
            <a:xfrm>
              <a:off x="2779491" y="2517212"/>
              <a:ext cx="648499" cy="64904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mj-lt"/>
              </a:endParaRPr>
            </a:p>
          </p:txBody>
        </p:sp>
        <p:sp>
          <p:nvSpPr>
            <p:cNvPr id="15" name="Oval 110"/>
            <p:cNvSpPr>
              <a:spLocks noChangeAspect="1"/>
            </p:cNvSpPr>
            <p:nvPr/>
          </p:nvSpPr>
          <p:spPr>
            <a:xfrm>
              <a:off x="2854318" y="2592102"/>
              <a:ext cx="498845" cy="499263"/>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rPr>
                <a:t>02</a:t>
              </a:r>
              <a:endParaRPr lang="en-US" sz="2800" b="1" dirty="0">
                <a:latin typeface="+mj-lt"/>
              </a:endParaRPr>
            </a:p>
          </p:txBody>
        </p:sp>
      </p:grpSp>
      <p:sp>
        <p:nvSpPr>
          <p:cNvPr id="18" name="Text Placeholder 3"/>
          <p:cNvSpPr txBox="1">
            <a:spLocks/>
          </p:cNvSpPr>
          <p:nvPr/>
        </p:nvSpPr>
        <p:spPr>
          <a:xfrm>
            <a:off x="1957313" y="3305766"/>
            <a:ext cx="2761649" cy="98488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ru-RU" dirty="0" smtClean="0">
                <a:solidFill>
                  <a:schemeClr val="tx1"/>
                </a:solidFill>
              </a:rPr>
              <a:t>Составляют примерно  40-50% </a:t>
            </a:r>
          </a:p>
          <a:p>
            <a:r>
              <a:rPr lang="ru-RU" dirty="0" smtClean="0">
                <a:solidFill>
                  <a:schemeClr val="tx1"/>
                </a:solidFill>
              </a:rPr>
              <a:t>от общего числа всех замечаний  по итогам первичного анализа</a:t>
            </a:r>
          </a:p>
        </p:txBody>
      </p:sp>
      <p:sp>
        <p:nvSpPr>
          <p:cNvPr id="19" name="Text Placeholder 3"/>
          <p:cNvSpPr txBox="1">
            <a:spLocks/>
          </p:cNvSpPr>
          <p:nvPr/>
        </p:nvSpPr>
        <p:spPr>
          <a:xfrm>
            <a:off x="7316618" y="3305765"/>
            <a:ext cx="2761649" cy="98488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ru-RU" dirty="0" smtClean="0">
                <a:solidFill>
                  <a:schemeClr val="tx1"/>
                </a:solidFill>
              </a:rPr>
              <a:t>Составляют примерно 50-60% </a:t>
            </a:r>
          </a:p>
          <a:p>
            <a:r>
              <a:rPr lang="ru-RU" dirty="0" smtClean="0">
                <a:solidFill>
                  <a:schemeClr val="tx1"/>
                </a:solidFill>
              </a:rPr>
              <a:t>от общего числа всех замечаний  по итогам первичного анализа</a:t>
            </a:r>
            <a:endParaRPr lang="en-US" dirty="0">
              <a:solidFill>
                <a:schemeClr val="tx1"/>
              </a:solidFill>
            </a:endParaRPr>
          </a:p>
        </p:txBody>
      </p:sp>
      <p:sp>
        <p:nvSpPr>
          <p:cNvPr id="20" name="Прямоугольник 19"/>
          <p:cNvSpPr/>
          <p:nvPr/>
        </p:nvSpPr>
        <p:spPr>
          <a:xfrm>
            <a:off x="291149" y="1777962"/>
            <a:ext cx="6096000" cy="1200329"/>
          </a:xfrm>
          <a:prstGeom prst="rect">
            <a:avLst/>
          </a:prstGeom>
        </p:spPr>
        <p:txBody>
          <a:bodyPr>
            <a:spAutoFit/>
          </a:bodyPr>
          <a:lstStyle/>
          <a:p>
            <a:pPr algn="ctr"/>
            <a:r>
              <a:rPr lang="ru-RU" b="1" dirty="0" smtClean="0">
                <a:solidFill>
                  <a:schemeClr val="tx2">
                    <a:lumMod val="50000"/>
                  </a:schemeClr>
                </a:solidFill>
              </a:rPr>
              <a:t>Технические </a:t>
            </a:r>
          </a:p>
          <a:p>
            <a:pPr algn="ctr"/>
            <a:r>
              <a:rPr lang="ru-RU" b="1" dirty="0" smtClean="0">
                <a:solidFill>
                  <a:schemeClr val="tx2">
                    <a:lumMod val="50000"/>
                  </a:schemeClr>
                </a:solidFill>
              </a:rPr>
              <a:t>(по итогам анализа структуры </a:t>
            </a:r>
          </a:p>
          <a:p>
            <a:pPr algn="ctr"/>
            <a:r>
              <a:rPr lang="ru-RU" b="1" dirty="0" smtClean="0">
                <a:solidFill>
                  <a:schemeClr val="tx2">
                    <a:lumMod val="50000"/>
                  </a:schemeClr>
                </a:solidFill>
              </a:rPr>
              <a:t>проекта ТС и типовых </a:t>
            </a:r>
          </a:p>
          <a:p>
            <a:pPr algn="ctr"/>
            <a:r>
              <a:rPr lang="ru-RU" b="1" dirty="0" smtClean="0">
                <a:solidFill>
                  <a:schemeClr val="tx2">
                    <a:lumMod val="50000"/>
                  </a:schemeClr>
                </a:solidFill>
              </a:rPr>
              <a:t>наименований значений)</a:t>
            </a:r>
          </a:p>
        </p:txBody>
      </p:sp>
      <p:sp>
        <p:nvSpPr>
          <p:cNvPr id="21" name="Прямоугольник 20"/>
          <p:cNvSpPr/>
          <p:nvPr/>
        </p:nvSpPr>
        <p:spPr>
          <a:xfrm>
            <a:off x="5654719" y="1779983"/>
            <a:ext cx="6096000" cy="923330"/>
          </a:xfrm>
          <a:prstGeom prst="rect">
            <a:avLst/>
          </a:prstGeom>
        </p:spPr>
        <p:txBody>
          <a:bodyPr>
            <a:spAutoFit/>
          </a:bodyPr>
          <a:lstStyle/>
          <a:p>
            <a:pPr algn="ctr"/>
            <a:r>
              <a:rPr lang="ru-RU" b="1" dirty="0" smtClean="0">
                <a:solidFill>
                  <a:schemeClr val="accent2">
                    <a:lumMod val="50000"/>
                  </a:schemeClr>
                </a:solidFill>
              </a:rPr>
              <a:t>Содержательные </a:t>
            </a:r>
          </a:p>
          <a:p>
            <a:pPr algn="ctr"/>
            <a:r>
              <a:rPr lang="ru-RU" b="1" dirty="0" smtClean="0">
                <a:solidFill>
                  <a:schemeClr val="accent2">
                    <a:lumMod val="50000"/>
                  </a:schemeClr>
                </a:solidFill>
              </a:rPr>
              <a:t>(по итогам анализа</a:t>
            </a:r>
          </a:p>
          <a:p>
            <a:pPr algn="ctr"/>
            <a:r>
              <a:rPr lang="ru-RU" b="1" dirty="0" smtClean="0">
                <a:solidFill>
                  <a:schemeClr val="accent2">
                    <a:lumMod val="50000"/>
                  </a:schemeClr>
                </a:solidFill>
              </a:rPr>
              <a:t> содержания проекта ТС)</a:t>
            </a:r>
          </a:p>
        </p:txBody>
      </p:sp>
      <p:sp>
        <p:nvSpPr>
          <p:cNvPr id="16" name="Title 35"/>
          <p:cNvSpPr txBox="1">
            <a:spLocks/>
          </p:cNvSpPr>
          <p:nvPr/>
        </p:nvSpPr>
        <p:spPr>
          <a:xfrm>
            <a:off x="872965" y="552573"/>
            <a:ext cx="7518400" cy="471365"/>
          </a:xfrm>
          <a:prstGeom prst="rect">
            <a:avLst/>
          </a:prstGeom>
        </p:spPr>
        <p:txBody>
          <a:bodyPr vert="horz" wrap="none" lIns="0" tIns="0" rIns="0" bIns="0" rtlCol="0" anchor="ctr">
            <a:noAutofit/>
          </a:bodyPr>
          <a:lstStyle/>
          <a:p>
            <a:pPr lvl="0">
              <a:lnSpc>
                <a:spcPct val="90000"/>
              </a:lnSpc>
              <a:spcBef>
                <a:spcPct val="0"/>
              </a:spcBef>
            </a:pPr>
            <a:r>
              <a:rPr lang="ru-RU" sz="3200" b="1" cap="all" dirty="0" smtClean="0">
                <a:solidFill>
                  <a:schemeClr val="tx1">
                    <a:lumMod val="85000"/>
                    <a:lumOff val="15000"/>
                  </a:schemeClr>
                </a:solidFill>
                <a:latin typeface="+mj-lt"/>
                <a:ea typeface="+mj-ea"/>
                <a:cs typeface="+mj-cs"/>
              </a:rPr>
              <a:t>Виды ошибок/недостатков, </a:t>
            </a:r>
            <a:br>
              <a:rPr lang="ru-RU" sz="3200" b="1" cap="all" dirty="0" smtClean="0">
                <a:solidFill>
                  <a:schemeClr val="tx1">
                    <a:lumMod val="85000"/>
                    <a:lumOff val="15000"/>
                  </a:schemeClr>
                </a:solidFill>
                <a:latin typeface="+mj-lt"/>
                <a:ea typeface="+mj-ea"/>
                <a:cs typeface="+mj-cs"/>
              </a:rPr>
            </a:br>
            <a:r>
              <a:rPr lang="ru-RU" sz="3200" b="1" cap="all" dirty="0" smtClean="0">
                <a:solidFill>
                  <a:schemeClr val="tx1">
                    <a:lumMod val="85000"/>
                    <a:lumOff val="15000"/>
                  </a:schemeClr>
                </a:solidFill>
                <a:latin typeface="+mj-lt"/>
                <a:ea typeface="+mj-ea"/>
                <a:cs typeface="+mj-cs"/>
              </a:rPr>
              <a:t>выявленных при анализе ТЕХНОЛОГИЧЕСКИХ СХЕМ</a:t>
            </a:r>
            <a:endParaRPr lang="en-US" sz="3200" b="1" cap="all" dirty="0" smtClean="0">
              <a:solidFill>
                <a:schemeClr val="tx1">
                  <a:lumMod val="85000"/>
                  <a:lumOff val="15000"/>
                </a:schemeClr>
              </a:solidFill>
              <a:latin typeface="+mj-lt"/>
              <a:ea typeface="+mj-ea"/>
              <a:cs typeface="+mj-cs"/>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37"/>
          <p:cNvSpPr>
            <a:spLocks noGrp="1"/>
          </p:cNvSpPr>
          <p:nvPr>
            <p:ph type="sldNum" sz="quarter" idx="12"/>
          </p:nvPr>
        </p:nvSpPr>
        <p:spPr>
          <a:prstGeom prst="rect">
            <a:avLst/>
          </a:prstGeom>
        </p:spPr>
        <p:txBody>
          <a:bodyPr/>
          <a:lstStyle/>
          <a:p>
            <a:fld id="{C136B7D2-B98C-44FD-8D04-7EC62A564975}" type="slidenum">
              <a:rPr lang="en-US" smtClean="0"/>
              <a:pPr/>
              <a:t>5</a:t>
            </a:fld>
            <a:endParaRPr lang="en-US" dirty="0"/>
          </a:p>
        </p:txBody>
      </p:sp>
      <p:sp>
        <p:nvSpPr>
          <p:cNvPr id="35" name="Freeform 34"/>
          <p:cNvSpPr/>
          <p:nvPr/>
        </p:nvSpPr>
        <p:spPr>
          <a:xfrm>
            <a:off x="1026585" y="1848214"/>
            <a:ext cx="2360304" cy="944121"/>
          </a:xfrm>
          <a:custGeom>
            <a:avLst/>
            <a:gdLst>
              <a:gd name="connsiteX0" fmla="*/ 0 w 1770228"/>
              <a:gd name="connsiteY0" fmla="*/ 0 h 708091"/>
              <a:gd name="connsiteX1" fmla="*/ 1416183 w 1770228"/>
              <a:gd name="connsiteY1" fmla="*/ 0 h 708091"/>
              <a:gd name="connsiteX2" fmla="*/ 1770228 w 1770228"/>
              <a:gd name="connsiteY2" fmla="*/ 354046 h 708091"/>
              <a:gd name="connsiteX3" fmla="*/ 1416183 w 1770228"/>
              <a:gd name="connsiteY3" fmla="*/ 708091 h 708091"/>
              <a:gd name="connsiteX4" fmla="*/ 0 w 1770228"/>
              <a:gd name="connsiteY4" fmla="*/ 708091 h 708091"/>
              <a:gd name="connsiteX5" fmla="*/ 354046 w 1770228"/>
              <a:gd name="connsiteY5" fmla="*/ 354046 h 708091"/>
              <a:gd name="connsiteX6" fmla="*/ 0 w 1770228"/>
              <a:gd name="connsiteY6" fmla="*/ 0 h 70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0228" h="708091">
                <a:moveTo>
                  <a:pt x="0" y="0"/>
                </a:moveTo>
                <a:lnTo>
                  <a:pt x="1416183" y="0"/>
                </a:lnTo>
                <a:lnTo>
                  <a:pt x="1770228" y="354046"/>
                </a:lnTo>
                <a:lnTo>
                  <a:pt x="1416183" y="708091"/>
                </a:lnTo>
                <a:lnTo>
                  <a:pt x="0" y="708091"/>
                </a:lnTo>
                <a:lnTo>
                  <a:pt x="354046" y="354046"/>
                </a:lnTo>
                <a:lnTo>
                  <a:pt x="0" y="0"/>
                </a:lnTo>
                <a:close/>
              </a:path>
            </a:pathLst>
          </a:cu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7928" tIns="27939" rIns="472048" bIns="27939" numCol="1" spcCol="1693" anchor="ctr" anchorCtr="0">
            <a:noAutofit/>
          </a:bodyPr>
          <a:lstStyle/>
          <a:p>
            <a:pPr algn="ctr" defTabSz="1955751">
              <a:lnSpc>
                <a:spcPct val="90000"/>
              </a:lnSpc>
              <a:spcBef>
                <a:spcPct val="0"/>
              </a:spcBef>
              <a:spcAft>
                <a:spcPct val="35000"/>
              </a:spcAft>
            </a:pPr>
            <a:endParaRPr lang="en-US" sz="4400" dirty="0"/>
          </a:p>
        </p:txBody>
      </p:sp>
      <p:sp>
        <p:nvSpPr>
          <p:cNvPr id="39" name="Freeform 38"/>
          <p:cNvSpPr/>
          <p:nvPr/>
        </p:nvSpPr>
        <p:spPr>
          <a:xfrm>
            <a:off x="1026585" y="3129234"/>
            <a:ext cx="2360304" cy="944121"/>
          </a:xfrm>
          <a:custGeom>
            <a:avLst/>
            <a:gdLst>
              <a:gd name="connsiteX0" fmla="*/ 0 w 1770228"/>
              <a:gd name="connsiteY0" fmla="*/ 0 h 708091"/>
              <a:gd name="connsiteX1" fmla="*/ 1416183 w 1770228"/>
              <a:gd name="connsiteY1" fmla="*/ 0 h 708091"/>
              <a:gd name="connsiteX2" fmla="*/ 1770228 w 1770228"/>
              <a:gd name="connsiteY2" fmla="*/ 354046 h 708091"/>
              <a:gd name="connsiteX3" fmla="*/ 1416183 w 1770228"/>
              <a:gd name="connsiteY3" fmla="*/ 708091 h 708091"/>
              <a:gd name="connsiteX4" fmla="*/ 0 w 1770228"/>
              <a:gd name="connsiteY4" fmla="*/ 708091 h 708091"/>
              <a:gd name="connsiteX5" fmla="*/ 354046 w 1770228"/>
              <a:gd name="connsiteY5" fmla="*/ 354046 h 708091"/>
              <a:gd name="connsiteX6" fmla="*/ 0 w 1770228"/>
              <a:gd name="connsiteY6" fmla="*/ 0 h 70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0228" h="708091">
                <a:moveTo>
                  <a:pt x="0" y="0"/>
                </a:moveTo>
                <a:lnTo>
                  <a:pt x="1416183" y="0"/>
                </a:lnTo>
                <a:lnTo>
                  <a:pt x="1770228" y="354046"/>
                </a:lnTo>
                <a:lnTo>
                  <a:pt x="1416183" y="708091"/>
                </a:lnTo>
                <a:lnTo>
                  <a:pt x="0" y="708091"/>
                </a:lnTo>
                <a:lnTo>
                  <a:pt x="354046" y="354046"/>
                </a:lnTo>
                <a:lnTo>
                  <a:pt x="0" y="0"/>
                </a:lnTo>
                <a:close/>
              </a:path>
            </a:pathLst>
          </a:custGeom>
          <a:solidFill>
            <a:schemeClr val="accent3"/>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7928" tIns="27939" rIns="472048" bIns="27939" numCol="1" spcCol="1693" anchor="ctr" anchorCtr="0">
            <a:noAutofit/>
          </a:bodyPr>
          <a:lstStyle/>
          <a:p>
            <a:pPr algn="ctr" defTabSz="1955751">
              <a:lnSpc>
                <a:spcPct val="90000"/>
              </a:lnSpc>
              <a:spcBef>
                <a:spcPct val="0"/>
              </a:spcBef>
              <a:spcAft>
                <a:spcPct val="35000"/>
              </a:spcAft>
            </a:pPr>
            <a:endParaRPr lang="en-US" sz="4400" dirty="0"/>
          </a:p>
        </p:txBody>
      </p:sp>
      <p:sp>
        <p:nvSpPr>
          <p:cNvPr id="42" name="Freeform 41"/>
          <p:cNvSpPr/>
          <p:nvPr/>
        </p:nvSpPr>
        <p:spPr>
          <a:xfrm>
            <a:off x="1026585" y="4432724"/>
            <a:ext cx="2360304" cy="944121"/>
          </a:xfrm>
          <a:custGeom>
            <a:avLst/>
            <a:gdLst>
              <a:gd name="connsiteX0" fmla="*/ 0 w 1770228"/>
              <a:gd name="connsiteY0" fmla="*/ 0 h 708091"/>
              <a:gd name="connsiteX1" fmla="*/ 1416183 w 1770228"/>
              <a:gd name="connsiteY1" fmla="*/ 0 h 708091"/>
              <a:gd name="connsiteX2" fmla="*/ 1770228 w 1770228"/>
              <a:gd name="connsiteY2" fmla="*/ 354046 h 708091"/>
              <a:gd name="connsiteX3" fmla="*/ 1416183 w 1770228"/>
              <a:gd name="connsiteY3" fmla="*/ 708091 h 708091"/>
              <a:gd name="connsiteX4" fmla="*/ 0 w 1770228"/>
              <a:gd name="connsiteY4" fmla="*/ 708091 h 708091"/>
              <a:gd name="connsiteX5" fmla="*/ 354046 w 1770228"/>
              <a:gd name="connsiteY5" fmla="*/ 354046 h 708091"/>
              <a:gd name="connsiteX6" fmla="*/ 0 w 1770228"/>
              <a:gd name="connsiteY6" fmla="*/ 0 h 70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0228" h="708091">
                <a:moveTo>
                  <a:pt x="0" y="0"/>
                </a:moveTo>
                <a:lnTo>
                  <a:pt x="1416183" y="0"/>
                </a:lnTo>
                <a:lnTo>
                  <a:pt x="1770228" y="354046"/>
                </a:lnTo>
                <a:lnTo>
                  <a:pt x="1416183" y="708091"/>
                </a:lnTo>
                <a:lnTo>
                  <a:pt x="0" y="708091"/>
                </a:lnTo>
                <a:lnTo>
                  <a:pt x="354046" y="354046"/>
                </a:lnTo>
                <a:lnTo>
                  <a:pt x="0" y="0"/>
                </a:lnTo>
                <a:close/>
              </a:path>
            </a:pathLst>
          </a:custGeom>
          <a:solidFill>
            <a:schemeClr val="accent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7928" tIns="27939" rIns="472048" bIns="27939" numCol="1" spcCol="1693" anchor="ctr" anchorCtr="0">
            <a:noAutofit/>
          </a:bodyPr>
          <a:lstStyle/>
          <a:p>
            <a:pPr algn="ctr" defTabSz="1955751">
              <a:lnSpc>
                <a:spcPct val="90000"/>
              </a:lnSpc>
              <a:spcBef>
                <a:spcPct val="0"/>
              </a:spcBef>
              <a:spcAft>
                <a:spcPct val="35000"/>
              </a:spcAft>
            </a:pPr>
            <a:endParaRPr lang="en-US" sz="4400" dirty="0"/>
          </a:p>
        </p:txBody>
      </p:sp>
      <p:sp>
        <p:nvSpPr>
          <p:cNvPr id="46" name="Text Placeholder 3"/>
          <p:cNvSpPr txBox="1">
            <a:spLocks/>
          </p:cNvSpPr>
          <p:nvPr/>
        </p:nvSpPr>
        <p:spPr>
          <a:xfrm>
            <a:off x="5853249" y="2124364"/>
            <a:ext cx="5388976" cy="492443"/>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just"/>
            <a:r>
              <a:rPr lang="ru-RU" dirty="0" smtClean="0">
                <a:solidFill>
                  <a:schemeClr val="accent2">
                    <a:lumMod val="50000"/>
                  </a:schemeClr>
                </a:solidFill>
              </a:rPr>
              <a:t>Наименования столбцов и их количество по разделам не полностью соответствуют форме типовой ТС</a:t>
            </a:r>
          </a:p>
        </p:txBody>
      </p:sp>
      <p:sp>
        <p:nvSpPr>
          <p:cNvPr id="47" name="Text Placeholder 3"/>
          <p:cNvSpPr txBox="1">
            <a:spLocks/>
          </p:cNvSpPr>
          <p:nvPr/>
        </p:nvSpPr>
        <p:spPr>
          <a:xfrm>
            <a:off x="5853249" y="3379308"/>
            <a:ext cx="5388976" cy="492443"/>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just"/>
            <a:r>
              <a:rPr lang="ru-RU" dirty="0" smtClean="0">
                <a:solidFill>
                  <a:schemeClr val="accent3">
                    <a:lumMod val="50000"/>
                  </a:schemeClr>
                </a:solidFill>
              </a:rPr>
              <a:t>Наименования одних и тех же «</a:t>
            </a:r>
            <a:r>
              <a:rPr lang="ru-RU" dirty="0" err="1" smtClean="0">
                <a:solidFill>
                  <a:schemeClr val="accent3">
                    <a:lumMod val="50000"/>
                  </a:schemeClr>
                </a:solidFill>
              </a:rPr>
              <a:t>подуслуг</a:t>
            </a:r>
            <a:r>
              <a:rPr lang="ru-RU" dirty="0" smtClean="0">
                <a:solidFill>
                  <a:schemeClr val="accent3">
                    <a:lumMod val="50000"/>
                  </a:schemeClr>
                </a:solidFill>
              </a:rPr>
              <a:t>» и их количество различаются в разных разделах ТС</a:t>
            </a:r>
            <a:endParaRPr lang="ru-RU" dirty="0">
              <a:solidFill>
                <a:schemeClr val="accent3">
                  <a:lumMod val="50000"/>
                </a:schemeClr>
              </a:solidFill>
            </a:endParaRPr>
          </a:p>
        </p:txBody>
      </p:sp>
      <p:sp>
        <p:nvSpPr>
          <p:cNvPr id="49" name="Text Placeholder 3"/>
          <p:cNvSpPr txBox="1">
            <a:spLocks/>
          </p:cNvSpPr>
          <p:nvPr/>
        </p:nvSpPr>
        <p:spPr>
          <a:xfrm>
            <a:off x="5853249" y="4180585"/>
            <a:ext cx="5388976" cy="1477328"/>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just"/>
            <a:r>
              <a:rPr lang="ru-RU" dirty="0" smtClean="0">
                <a:solidFill>
                  <a:schemeClr val="accent4">
                    <a:lumMod val="50000"/>
                  </a:schemeClr>
                </a:solidFill>
              </a:rPr>
              <a:t>Наименования способов оценки качества (раздел 1), способов обращения (раздел 2), способов получения результата (раздел 2, раздел 6) и способов предоставления услуг в электронном виде (раздел 8) не соответствуют наименованиям перечней способов, содержащихся в Методических рекомендациях</a:t>
            </a:r>
            <a:endParaRPr lang="ru-RU" dirty="0">
              <a:solidFill>
                <a:schemeClr val="accent4">
                  <a:lumMod val="50000"/>
                </a:schemeClr>
              </a:solidFill>
            </a:endParaRPr>
          </a:p>
        </p:txBody>
      </p:sp>
      <p:sp>
        <p:nvSpPr>
          <p:cNvPr id="53" name="Freeform 45"/>
          <p:cNvSpPr>
            <a:spLocks noEditPoints="1"/>
          </p:cNvSpPr>
          <p:nvPr/>
        </p:nvSpPr>
        <p:spPr bwMode="auto">
          <a:xfrm>
            <a:off x="5327908" y="2182296"/>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54" name="Freeform 45"/>
          <p:cNvSpPr>
            <a:spLocks noEditPoints="1"/>
          </p:cNvSpPr>
          <p:nvPr/>
        </p:nvSpPr>
        <p:spPr bwMode="auto">
          <a:xfrm>
            <a:off x="5327908" y="3409521"/>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55" name="Freeform 45"/>
          <p:cNvSpPr>
            <a:spLocks noEditPoints="1"/>
          </p:cNvSpPr>
          <p:nvPr/>
        </p:nvSpPr>
        <p:spPr bwMode="auto">
          <a:xfrm>
            <a:off x="5327908" y="4713556"/>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4"/>
          </a:solidFill>
          <a:ln w="9525">
            <a:noFill/>
            <a:round/>
            <a:headEnd/>
            <a:tailEnd/>
          </a:ln>
        </p:spPr>
        <p:txBody>
          <a:bodyPr vert="horz" wrap="square" lIns="121917" tIns="60958" rIns="121917" bIns="60958" numCol="1" anchor="t" anchorCtr="0" compatLnSpc="1">
            <a:prstTxWarp prst="textNoShape">
              <a:avLst/>
            </a:prstTxWarp>
          </a:bodyPr>
          <a:lstStyle/>
          <a:p>
            <a:endParaRPr lang="en-US" dirty="0"/>
          </a:p>
        </p:txBody>
      </p:sp>
      <p:grpSp>
        <p:nvGrpSpPr>
          <p:cNvPr id="2" name="Group 64"/>
          <p:cNvGrpSpPr/>
          <p:nvPr/>
        </p:nvGrpSpPr>
        <p:grpSpPr>
          <a:xfrm>
            <a:off x="3080051" y="1928464"/>
            <a:ext cx="1959053" cy="783621"/>
            <a:chOff x="2310038" y="2193576"/>
            <a:chExt cx="1469290" cy="587716"/>
          </a:xfrm>
        </p:grpSpPr>
        <p:sp>
          <p:nvSpPr>
            <p:cNvPr id="36" name="Freeform 35"/>
            <p:cNvSpPr/>
            <p:nvPr/>
          </p:nvSpPr>
          <p:spPr>
            <a:xfrm>
              <a:off x="2310038" y="2193576"/>
              <a:ext cx="1469290" cy="587716"/>
            </a:xfrm>
            <a:custGeom>
              <a:avLst/>
              <a:gdLst>
                <a:gd name="connsiteX0" fmla="*/ 0 w 1469290"/>
                <a:gd name="connsiteY0" fmla="*/ 0 h 587716"/>
                <a:gd name="connsiteX1" fmla="*/ 1175432 w 1469290"/>
                <a:gd name="connsiteY1" fmla="*/ 0 h 587716"/>
                <a:gd name="connsiteX2" fmla="*/ 1469290 w 1469290"/>
                <a:gd name="connsiteY2" fmla="*/ 293858 h 587716"/>
                <a:gd name="connsiteX3" fmla="*/ 1175432 w 1469290"/>
                <a:gd name="connsiteY3" fmla="*/ 587716 h 587716"/>
                <a:gd name="connsiteX4" fmla="*/ 0 w 1469290"/>
                <a:gd name="connsiteY4" fmla="*/ 587716 h 587716"/>
                <a:gd name="connsiteX5" fmla="*/ 293858 w 1469290"/>
                <a:gd name="connsiteY5" fmla="*/ 293858 h 587716"/>
                <a:gd name="connsiteX6" fmla="*/ 0 w 1469290"/>
                <a:gd name="connsiteY6" fmla="*/ 0 h 587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9290" h="587716">
                  <a:moveTo>
                    <a:pt x="0" y="0"/>
                  </a:moveTo>
                  <a:lnTo>
                    <a:pt x="1175432" y="0"/>
                  </a:lnTo>
                  <a:lnTo>
                    <a:pt x="1469290" y="293858"/>
                  </a:lnTo>
                  <a:lnTo>
                    <a:pt x="1175432" y="587716"/>
                  </a:lnTo>
                  <a:lnTo>
                    <a:pt x="0" y="587716"/>
                  </a:lnTo>
                  <a:lnTo>
                    <a:pt x="293858" y="293858"/>
                  </a:lnTo>
                  <a:lnTo>
                    <a:pt x="0" y="0"/>
                  </a:lnTo>
                  <a:close/>
                </a:path>
              </a:pathLst>
            </a:custGeom>
            <a:solidFill>
              <a:schemeClr val="bg1">
                <a:lumMod val="85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8148" tIns="17145" rIns="293858" bIns="17145" numCol="1" spcCol="1270" anchor="ctr" anchorCtr="0">
              <a:noAutofit/>
            </a:bodyPr>
            <a:lstStyle/>
            <a:p>
              <a:pPr algn="ctr" defTabSz="1600160">
                <a:lnSpc>
                  <a:spcPct val="90000"/>
                </a:lnSpc>
                <a:spcBef>
                  <a:spcPct val="0"/>
                </a:spcBef>
                <a:spcAft>
                  <a:spcPct val="35000"/>
                </a:spcAft>
              </a:pPr>
              <a:endParaRPr lang="en-US" sz="3600" dirty="0"/>
            </a:p>
          </p:txBody>
        </p:sp>
        <p:sp>
          <p:nvSpPr>
            <p:cNvPr id="61" name="Text Placeholder 3"/>
            <p:cNvSpPr txBox="1">
              <a:spLocks/>
            </p:cNvSpPr>
            <p:nvPr/>
          </p:nvSpPr>
          <p:spPr>
            <a:xfrm>
              <a:off x="3029527" y="2395101"/>
              <a:ext cx="78147" cy="184666"/>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1600" b="1" dirty="0" smtClean="0">
                  <a:solidFill>
                    <a:schemeClr val="bg1">
                      <a:lumMod val="50000"/>
                    </a:schemeClr>
                  </a:solidFill>
                </a:rPr>
                <a:t>1</a:t>
              </a:r>
              <a:endParaRPr lang="en-US" sz="1600" b="1" dirty="0" smtClean="0">
                <a:solidFill>
                  <a:schemeClr val="bg1">
                    <a:lumMod val="50000"/>
                  </a:schemeClr>
                </a:solidFill>
              </a:endParaRPr>
            </a:p>
          </p:txBody>
        </p:sp>
      </p:grpSp>
      <p:grpSp>
        <p:nvGrpSpPr>
          <p:cNvPr id="3" name="Group 65"/>
          <p:cNvGrpSpPr/>
          <p:nvPr/>
        </p:nvGrpSpPr>
        <p:grpSpPr>
          <a:xfrm>
            <a:off x="3080051" y="3209483"/>
            <a:ext cx="1959053" cy="783621"/>
            <a:chOff x="2310038" y="3000800"/>
            <a:chExt cx="1469290" cy="587716"/>
          </a:xfrm>
        </p:grpSpPr>
        <p:sp>
          <p:nvSpPr>
            <p:cNvPr id="40" name="Freeform 39"/>
            <p:cNvSpPr/>
            <p:nvPr/>
          </p:nvSpPr>
          <p:spPr>
            <a:xfrm>
              <a:off x="2310038" y="3000800"/>
              <a:ext cx="1469290" cy="587716"/>
            </a:xfrm>
            <a:custGeom>
              <a:avLst/>
              <a:gdLst>
                <a:gd name="connsiteX0" fmla="*/ 0 w 1469290"/>
                <a:gd name="connsiteY0" fmla="*/ 0 h 587716"/>
                <a:gd name="connsiteX1" fmla="*/ 1175432 w 1469290"/>
                <a:gd name="connsiteY1" fmla="*/ 0 h 587716"/>
                <a:gd name="connsiteX2" fmla="*/ 1469290 w 1469290"/>
                <a:gd name="connsiteY2" fmla="*/ 293858 h 587716"/>
                <a:gd name="connsiteX3" fmla="*/ 1175432 w 1469290"/>
                <a:gd name="connsiteY3" fmla="*/ 587716 h 587716"/>
                <a:gd name="connsiteX4" fmla="*/ 0 w 1469290"/>
                <a:gd name="connsiteY4" fmla="*/ 587716 h 587716"/>
                <a:gd name="connsiteX5" fmla="*/ 293858 w 1469290"/>
                <a:gd name="connsiteY5" fmla="*/ 293858 h 587716"/>
                <a:gd name="connsiteX6" fmla="*/ 0 w 1469290"/>
                <a:gd name="connsiteY6" fmla="*/ 0 h 587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9290" h="587716">
                  <a:moveTo>
                    <a:pt x="0" y="0"/>
                  </a:moveTo>
                  <a:lnTo>
                    <a:pt x="1175432" y="0"/>
                  </a:lnTo>
                  <a:lnTo>
                    <a:pt x="1469290" y="293858"/>
                  </a:lnTo>
                  <a:lnTo>
                    <a:pt x="1175432" y="587716"/>
                  </a:lnTo>
                  <a:lnTo>
                    <a:pt x="0" y="587716"/>
                  </a:lnTo>
                  <a:lnTo>
                    <a:pt x="293858" y="293858"/>
                  </a:lnTo>
                  <a:lnTo>
                    <a:pt x="0" y="0"/>
                  </a:lnTo>
                  <a:close/>
                </a:path>
              </a:pathLst>
            </a:custGeom>
            <a:solidFill>
              <a:schemeClr val="bg1">
                <a:lumMod val="85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8148" tIns="17145" rIns="293858" bIns="17145" numCol="1" spcCol="1270" anchor="ctr" anchorCtr="0">
              <a:noAutofit/>
            </a:bodyPr>
            <a:lstStyle/>
            <a:p>
              <a:pPr algn="ctr" defTabSz="1600160">
                <a:lnSpc>
                  <a:spcPct val="90000"/>
                </a:lnSpc>
                <a:spcBef>
                  <a:spcPct val="0"/>
                </a:spcBef>
                <a:spcAft>
                  <a:spcPct val="35000"/>
                </a:spcAft>
              </a:pPr>
              <a:endParaRPr lang="en-US" sz="3600" dirty="0"/>
            </a:p>
          </p:txBody>
        </p:sp>
        <p:sp>
          <p:nvSpPr>
            <p:cNvPr id="62" name="Text Placeholder 3"/>
            <p:cNvSpPr txBox="1">
              <a:spLocks/>
            </p:cNvSpPr>
            <p:nvPr/>
          </p:nvSpPr>
          <p:spPr>
            <a:xfrm>
              <a:off x="3023554" y="3202325"/>
              <a:ext cx="78146" cy="184666"/>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1600" b="1" dirty="0" smtClean="0">
                  <a:solidFill>
                    <a:schemeClr val="bg1">
                      <a:lumMod val="50000"/>
                    </a:schemeClr>
                  </a:solidFill>
                </a:rPr>
                <a:t>2</a:t>
              </a:r>
              <a:endParaRPr lang="en-US" sz="1600" b="1" dirty="0" smtClean="0">
                <a:solidFill>
                  <a:schemeClr val="bg1">
                    <a:lumMod val="50000"/>
                  </a:schemeClr>
                </a:solidFill>
              </a:endParaRPr>
            </a:p>
          </p:txBody>
        </p:sp>
      </p:grpSp>
      <p:grpSp>
        <p:nvGrpSpPr>
          <p:cNvPr id="4" name="Group 67"/>
          <p:cNvGrpSpPr/>
          <p:nvPr/>
        </p:nvGrpSpPr>
        <p:grpSpPr>
          <a:xfrm>
            <a:off x="3080051" y="4512972"/>
            <a:ext cx="1959053" cy="783621"/>
            <a:chOff x="2310038" y="3824877"/>
            <a:chExt cx="1469290" cy="587716"/>
          </a:xfrm>
        </p:grpSpPr>
        <p:sp>
          <p:nvSpPr>
            <p:cNvPr id="43" name="Freeform 42"/>
            <p:cNvSpPr/>
            <p:nvPr/>
          </p:nvSpPr>
          <p:spPr>
            <a:xfrm>
              <a:off x="2310038" y="3824877"/>
              <a:ext cx="1469290" cy="587716"/>
            </a:xfrm>
            <a:custGeom>
              <a:avLst/>
              <a:gdLst>
                <a:gd name="connsiteX0" fmla="*/ 0 w 1469290"/>
                <a:gd name="connsiteY0" fmla="*/ 0 h 587716"/>
                <a:gd name="connsiteX1" fmla="*/ 1175432 w 1469290"/>
                <a:gd name="connsiteY1" fmla="*/ 0 h 587716"/>
                <a:gd name="connsiteX2" fmla="*/ 1469290 w 1469290"/>
                <a:gd name="connsiteY2" fmla="*/ 293858 h 587716"/>
                <a:gd name="connsiteX3" fmla="*/ 1175432 w 1469290"/>
                <a:gd name="connsiteY3" fmla="*/ 587716 h 587716"/>
                <a:gd name="connsiteX4" fmla="*/ 0 w 1469290"/>
                <a:gd name="connsiteY4" fmla="*/ 587716 h 587716"/>
                <a:gd name="connsiteX5" fmla="*/ 293858 w 1469290"/>
                <a:gd name="connsiteY5" fmla="*/ 293858 h 587716"/>
                <a:gd name="connsiteX6" fmla="*/ 0 w 1469290"/>
                <a:gd name="connsiteY6" fmla="*/ 0 h 587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9290" h="587716">
                  <a:moveTo>
                    <a:pt x="0" y="0"/>
                  </a:moveTo>
                  <a:lnTo>
                    <a:pt x="1175432" y="0"/>
                  </a:lnTo>
                  <a:lnTo>
                    <a:pt x="1469290" y="293858"/>
                  </a:lnTo>
                  <a:lnTo>
                    <a:pt x="1175432" y="587716"/>
                  </a:lnTo>
                  <a:lnTo>
                    <a:pt x="0" y="587716"/>
                  </a:lnTo>
                  <a:lnTo>
                    <a:pt x="293858" y="293858"/>
                  </a:lnTo>
                  <a:lnTo>
                    <a:pt x="0" y="0"/>
                  </a:lnTo>
                  <a:close/>
                </a:path>
              </a:pathLst>
            </a:custGeom>
            <a:solidFill>
              <a:schemeClr val="bg1">
                <a:lumMod val="85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8148" tIns="17145" rIns="293858" bIns="17145" numCol="1" spcCol="1270" anchor="ctr" anchorCtr="0">
              <a:noAutofit/>
            </a:bodyPr>
            <a:lstStyle/>
            <a:p>
              <a:pPr algn="ctr" defTabSz="1600160">
                <a:lnSpc>
                  <a:spcPct val="90000"/>
                </a:lnSpc>
                <a:spcBef>
                  <a:spcPct val="0"/>
                </a:spcBef>
                <a:spcAft>
                  <a:spcPct val="35000"/>
                </a:spcAft>
              </a:pPr>
              <a:endParaRPr lang="en-US" sz="3600" dirty="0"/>
            </a:p>
          </p:txBody>
        </p:sp>
        <p:sp>
          <p:nvSpPr>
            <p:cNvPr id="63" name="Text Placeholder 3"/>
            <p:cNvSpPr txBox="1">
              <a:spLocks/>
            </p:cNvSpPr>
            <p:nvPr/>
          </p:nvSpPr>
          <p:spPr>
            <a:xfrm>
              <a:off x="3005583" y="4026402"/>
              <a:ext cx="78147" cy="184666"/>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ru-RU" sz="1600" b="1" dirty="0" smtClean="0">
                  <a:solidFill>
                    <a:schemeClr val="bg1">
                      <a:lumMod val="50000"/>
                    </a:schemeClr>
                  </a:solidFill>
                </a:rPr>
                <a:t>3</a:t>
              </a:r>
              <a:endParaRPr lang="en-US" sz="1600" b="1" dirty="0" smtClean="0">
                <a:solidFill>
                  <a:schemeClr val="bg1">
                    <a:lumMod val="50000"/>
                  </a:schemeClr>
                </a:solidFill>
              </a:endParaRPr>
            </a:p>
          </p:txBody>
        </p:sp>
      </p:grpSp>
      <p:sp>
        <p:nvSpPr>
          <p:cNvPr id="44" name="Freeform 229"/>
          <p:cNvSpPr>
            <a:spLocks noEditPoints="1"/>
          </p:cNvSpPr>
          <p:nvPr/>
        </p:nvSpPr>
        <p:spPr bwMode="auto">
          <a:xfrm>
            <a:off x="1930190" y="4585649"/>
            <a:ext cx="608293" cy="631020"/>
          </a:xfrm>
          <a:custGeom>
            <a:avLst/>
            <a:gdLst/>
            <a:ahLst/>
            <a:cxnLst>
              <a:cxn ang="0">
                <a:pos x="68" y="64"/>
              </a:cxn>
              <a:cxn ang="0">
                <a:pos x="65" y="68"/>
              </a:cxn>
              <a:cxn ang="0">
                <a:pos x="28" y="68"/>
              </a:cxn>
              <a:cxn ang="0">
                <a:pos x="25" y="64"/>
              </a:cxn>
              <a:cxn ang="0">
                <a:pos x="25" y="58"/>
              </a:cxn>
              <a:cxn ang="0">
                <a:pos x="4" y="58"/>
              </a:cxn>
              <a:cxn ang="0">
                <a:pos x="0" y="54"/>
              </a:cxn>
              <a:cxn ang="0">
                <a:pos x="0" y="3"/>
              </a:cxn>
              <a:cxn ang="0">
                <a:pos x="4" y="0"/>
              </a:cxn>
              <a:cxn ang="0">
                <a:pos x="45" y="0"/>
              </a:cxn>
              <a:cxn ang="0">
                <a:pos x="49" y="3"/>
              </a:cxn>
              <a:cxn ang="0">
                <a:pos x="49" y="16"/>
              </a:cxn>
              <a:cxn ang="0">
                <a:pos x="50" y="17"/>
              </a:cxn>
              <a:cxn ang="0">
                <a:pos x="66" y="32"/>
              </a:cxn>
              <a:cxn ang="0">
                <a:pos x="68" y="39"/>
              </a:cxn>
              <a:cxn ang="0">
                <a:pos x="68" y="64"/>
              </a:cxn>
              <a:cxn ang="0">
                <a:pos x="39" y="6"/>
              </a:cxn>
              <a:cxn ang="0">
                <a:pos x="38" y="5"/>
              </a:cxn>
              <a:cxn ang="0">
                <a:pos x="11" y="5"/>
              </a:cxn>
              <a:cxn ang="0">
                <a:pos x="10" y="6"/>
              </a:cxn>
              <a:cxn ang="0">
                <a:pos x="10" y="8"/>
              </a:cxn>
              <a:cxn ang="0">
                <a:pos x="11" y="9"/>
              </a:cxn>
              <a:cxn ang="0">
                <a:pos x="38" y="9"/>
              </a:cxn>
              <a:cxn ang="0">
                <a:pos x="39" y="8"/>
              </a:cxn>
              <a:cxn ang="0">
                <a:pos x="39" y="6"/>
              </a:cxn>
              <a:cxn ang="0">
                <a:pos x="64" y="63"/>
              </a:cxn>
              <a:cxn ang="0">
                <a:pos x="64" y="39"/>
              </a:cxn>
              <a:cxn ang="0">
                <a:pos x="48" y="39"/>
              </a:cxn>
              <a:cxn ang="0">
                <a:pos x="44" y="35"/>
              </a:cxn>
              <a:cxn ang="0">
                <a:pos x="44" y="19"/>
              </a:cxn>
              <a:cxn ang="0">
                <a:pos x="30" y="19"/>
              </a:cxn>
              <a:cxn ang="0">
                <a:pos x="30" y="63"/>
              </a:cxn>
              <a:cxn ang="0">
                <a:pos x="64" y="63"/>
              </a:cxn>
              <a:cxn ang="0">
                <a:pos x="60" y="34"/>
              </a:cxn>
              <a:cxn ang="0">
                <a:pos x="49" y="22"/>
              </a:cxn>
              <a:cxn ang="0">
                <a:pos x="49" y="34"/>
              </a:cxn>
              <a:cxn ang="0">
                <a:pos x="60" y="34"/>
              </a:cxn>
            </a:cxnLst>
            <a:rect l="0" t="0" r="r" b="b"/>
            <a:pathLst>
              <a:path w="68" h="68">
                <a:moveTo>
                  <a:pt x="68" y="64"/>
                </a:moveTo>
                <a:cubicBezTo>
                  <a:pt x="68" y="66"/>
                  <a:pt x="67" y="68"/>
                  <a:pt x="65" y="68"/>
                </a:cubicBezTo>
                <a:cubicBezTo>
                  <a:pt x="28" y="68"/>
                  <a:pt x="28" y="68"/>
                  <a:pt x="28" y="68"/>
                </a:cubicBezTo>
                <a:cubicBezTo>
                  <a:pt x="26" y="68"/>
                  <a:pt x="25" y="66"/>
                  <a:pt x="25" y="64"/>
                </a:cubicBezTo>
                <a:cubicBezTo>
                  <a:pt x="25" y="58"/>
                  <a:pt x="25" y="58"/>
                  <a:pt x="25" y="58"/>
                </a:cubicBezTo>
                <a:cubicBezTo>
                  <a:pt x="4" y="58"/>
                  <a:pt x="4" y="58"/>
                  <a:pt x="4" y="58"/>
                </a:cubicBezTo>
                <a:cubicBezTo>
                  <a:pt x="2" y="58"/>
                  <a:pt x="0" y="56"/>
                  <a:pt x="0" y="54"/>
                </a:cubicBezTo>
                <a:cubicBezTo>
                  <a:pt x="0" y="3"/>
                  <a:pt x="0" y="3"/>
                  <a:pt x="0" y="3"/>
                </a:cubicBezTo>
                <a:cubicBezTo>
                  <a:pt x="0" y="1"/>
                  <a:pt x="2" y="0"/>
                  <a:pt x="4" y="0"/>
                </a:cubicBezTo>
                <a:cubicBezTo>
                  <a:pt x="45" y="0"/>
                  <a:pt x="45" y="0"/>
                  <a:pt x="45" y="0"/>
                </a:cubicBezTo>
                <a:cubicBezTo>
                  <a:pt x="47" y="0"/>
                  <a:pt x="49" y="1"/>
                  <a:pt x="49" y="3"/>
                </a:cubicBezTo>
                <a:cubicBezTo>
                  <a:pt x="49" y="16"/>
                  <a:pt x="49" y="16"/>
                  <a:pt x="49" y="16"/>
                </a:cubicBezTo>
                <a:cubicBezTo>
                  <a:pt x="50" y="16"/>
                  <a:pt x="50" y="16"/>
                  <a:pt x="50" y="17"/>
                </a:cubicBezTo>
                <a:cubicBezTo>
                  <a:pt x="66" y="32"/>
                  <a:pt x="66" y="32"/>
                  <a:pt x="66" y="32"/>
                </a:cubicBezTo>
                <a:cubicBezTo>
                  <a:pt x="67" y="34"/>
                  <a:pt x="68" y="37"/>
                  <a:pt x="68" y="39"/>
                </a:cubicBezTo>
                <a:lnTo>
                  <a:pt x="68" y="64"/>
                </a:lnTo>
                <a:close/>
                <a:moveTo>
                  <a:pt x="39" y="6"/>
                </a:moveTo>
                <a:cubicBezTo>
                  <a:pt x="39" y="5"/>
                  <a:pt x="39" y="5"/>
                  <a:pt x="38" y="5"/>
                </a:cubicBezTo>
                <a:cubicBezTo>
                  <a:pt x="11" y="5"/>
                  <a:pt x="11" y="5"/>
                  <a:pt x="11" y="5"/>
                </a:cubicBezTo>
                <a:cubicBezTo>
                  <a:pt x="11" y="5"/>
                  <a:pt x="10" y="5"/>
                  <a:pt x="10" y="6"/>
                </a:cubicBezTo>
                <a:cubicBezTo>
                  <a:pt x="10" y="8"/>
                  <a:pt x="10" y="8"/>
                  <a:pt x="10" y="8"/>
                </a:cubicBezTo>
                <a:cubicBezTo>
                  <a:pt x="10" y="9"/>
                  <a:pt x="11" y="9"/>
                  <a:pt x="11" y="9"/>
                </a:cubicBezTo>
                <a:cubicBezTo>
                  <a:pt x="38" y="9"/>
                  <a:pt x="38" y="9"/>
                  <a:pt x="38" y="9"/>
                </a:cubicBezTo>
                <a:cubicBezTo>
                  <a:pt x="39" y="9"/>
                  <a:pt x="39" y="9"/>
                  <a:pt x="39" y="8"/>
                </a:cubicBezTo>
                <a:lnTo>
                  <a:pt x="39" y="6"/>
                </a:lnTo>
                <a:close/>
                <a:moveTo>
                  <a:pt x="64" y="63"/>
                </a:moveTo>
                <a:cubicBezTo>
                  <a:pt x="64" y="39"/>
                  <a:pt x="64" y="39"/>
                  <a:pt x="64" y="39"/>
                </a:cubicBezTo>
                <a:cubicBezTo>
                  <a:pt x="48" y="39"/>
                  <a:pt x="48" y="39"/>
                  <a:pt x="48" y="39"/>
                </a:cubicBezTo>
                <a:cubicBezTo>
                  <a:pt x="46" y="39"/>
                  <a:pt x="44" y="37"/>
                  <a:pt x="44" y="35"/>
                </a:cubicBezTo>
                <a:cubicBezTo>
                  <a:pt x="44" y="19"/>
                  <a:pt x="44" y="19"/>
                  <a:pt x="44" y="19"/>
                </a:cubicBezTo>
                <a:cubicBezTo>
                  <a:pt x="30" y="19"/>
                  <a:pt x="30" y="19"/>
                  <a:pt x="30" y="19"/>
                </a:cubicBezTo>
                <a:cubicBezTo>
                  <a:pt x="30" y="63"/>
                  <a:pt x="30" y="63"/>
                  <a:pt x="30" y="63"/>
                </a:cubicBezTo>
                <a:lnTo>
                  <a:pt x="64" y="63"/>
                </a:lnTo>
                <a:close/>
                <a:moveTo>
                  <a:pt x="60" y="34"/>
                </a:moveTo>
                <a:cubicBezTo>
                  <a:pt x="49" y="22"/>
                  <a:pt x="49" y="22"/>
                  <a:pt x="49" y="22"/>
                </a:cubicBezTo>
                <a:cubicBezTo>
                  <a:pt x="49" y="34"/>
                  <a:pt x="49" y="34"/>
                  <a:pt x="49" y="34"/>
                </a:cubicBezTo>
                <a:lnTo>
                  <a:pt x="60" y="34"/>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Freeform 6"/>
          <p:cNvSpPr>
            <a:spLocks noEditPoints="1"/>
          </p:cNvSpPr>
          <p:nvPr/>
        </p:nvSpPr>
        <p:spPr bwMode="auto">
          <a:xfrm>
            <a:off x="1995658" y="2074460"/>
            <a:ext cx="474587" cy="514833"/>
          </a:xfrm>
          <a:custGeom>
            <a:avLst/>
            <a:gdLst/>
            <a:ahLst/>
            <a:cxnLst>
              <a:cxn ang="0">
                <a:pos x="64" y="48"/>
              </a:cxn>
              <a:cxn ang="0">
                <a:pos x="61" y="50"/>
              </a:cxn>
              <a:cxn ang="0">
                <a:pos x="2" y="50"/>
              </a:cxn>
              <a:cxn ang="0">
                <a:pos x="0" y="48"/>
              </a:cxn>
              <a:cxn ang="0">
                <a:pos x="0" y="43"/>
              </a:cxn>
              <a:cxn ang="0">
                <a:pos x="2" y="41"/>
              </a:cxn>
              <a:cxn ang="0">
                <a:pos x="61" y="41"/>
              </a:cxn>
              <a:cxn ang="0">
                <a:pos x="64" y="43"/>
              </a:cxn>
              <a:cxn ang="0">
                <a:pos x="64" y="48"/>
              </a:cxn>
              <a:cxn ang="0">
                <a:pos x="59" y="20"/>
              </a:cxn>
              <a:cxn ang="0">
                <a:pos x="57" y="23"/>
              </a:cxn>
              <a:cxn ang="0">
                <a:pos x="7" y="23"/>
              </a:cxn>
              <a:cxn ang="0">
                <a:pos x="4" y="20"/>
              </a:cxn>
              <a:cxn ang="0">
                <a:pos x="4" y="16"/>
              </a:cxn>
              <a:cxn ang="0">
                <a:pos x="7" y="13"/>
              </a:cxn>
              <a:cxn ang="0">
                <a:pos x="57" y="13"/>
              </a:cxn>
              <a:cxn ang="0">
                <a:pos x="59" y="16"/>
              </a:cxn>
              <a:cxn ang="0">
                <a:pos x="59" y="20"/>
              </a:cxn>
              <a:cxn ang="0">
                <a:pos x="50" y="34"/>
              </a:cxn>
              <a:cxn ang="0">
                <a:pos x="48" y="36"/>
              </a:cxn>
              <a:cxn ang="0">
                <a:pos x="16" y="36"/>
              </a:cxn>
              <a:cxn ang="0">
                <a:pos x="13" y="34"/>
              </a:cxn>
              <a:cxn ang="0">
                <a:pos x="13" y="29"/>
              </a:cxn>
              <a:cxn ang="0">
                <a:pos x="16" y="27"/>
              </a:cxn>
              <a:cxn ang="0">
                <a:pos x="48" y="27"/>
              </a:cxn>
              <a:cxn ang="0">
                <a:pos x="50" y="29"/>
              </a:cxn>
              <a:cxn ang="0">
                <a:pos x="50" y="34"/>
              </a:cxn>
              <a:cxn ang="0">
                <a:pos x="45" y="7"/>
              </a:cxn>
              <a:cxn ang="0">
                <a:pos x="43" y="9"/>
              </a:cxn>
              <a:cxn ang="0">
                <a:pos x="20" y="9"/>
              </a:cxn>
              <a:cxn ang="0">
                <a:pos x="18" y="7"/>
              </a:cxn>
              <a:cxn ang="0">
                <a:pos x="18" y="2"/>
              </a:cxn>
              <a:cxn ang="0">
                <a:pos x="20" y="0"/>
              </a:cxn>
              <a:cxn ang="0">
                <a:pos x="43" y="0"/>
              </a:cxn>
              <a:cxn ang="0">
                <a:pos x="45" y="2"/>
              </a:cxn>
              <a:cxn ang="0">
                <a:pos x="45" y="7"/>
              </a:cxn>
            </a:cxnLst>
            <a:rect l="0" t="0" r="r" b="b"/>
            <a:pathLst>
              <a:path w="64" h="50">
                <a:moveTo>
                  <a:pt x="64" y="48"/>
                </a:moveTo>
                <a:cubicBezTo>
                  <a:pt x="64" y="49"/>
                  <a:pt x="63" y="50"/>
                  <a:pt x="61" y="50"/>
                </a:cubicBezTo>
                <a:cubicBezTo>
                  <a:pt x="2" y="50"/>
                  <a:pt x="2" y="50"/>
                  <a:pt x="2" y="50"/>
                </a:cubicBezTo>
                <a:cubicBezTo>
                  <a:pt x="1" y="50"/>
                  <a:pt x="0" y="49"/>
                  <a:pt x="0" y="48"/>
                </a:cubicBezTo>
                <a:cubicBezTo>
                  <a:pt x="0" y="43"/>
                  <a:pt x="0" y="43"/>
                  <a:pt x="0" y="43"/>
                </a:cubicBezTo>
                <a:cubicBezTo>
                  <a:pt x="0" y="42"/>
                  <a:pt x="1" y="41"/>
                  <a:pt x="2" y="41"/>
                </a:cubicBezTo>
                <a:cubicBezTo>
                  <a:pt x="61" y="41"/>
                  <a:pt x="61" y="41"/>
                  <a:pt x="61" y="41"/>
                </a:cubicBezTo>
                <a:cubicBezTo>
                  <a:pt x="63" y="41"/>
                  <a:pt x="64" y="42"/>
                  <a:pt x="64" y="43"/>
                </a:cubicBezTo>
                <a:lnTo>
                  <a:pt x="64" y="48"/>
                </a:lnTo>
                <a:close/>
                <a:moveTo>
                  <a:pt x="59" y="20"/>
                </a:moveTo>
                <a:cubicBezTo>
                  <a:pt x="59" y="22"/>
                  <a:pt x="58" y="23"/>
                  <a:pt x="57" y="23"/>
                </a:cubicBezTo>
                <a:cubicBezTo>
                  <a:pt x="7" y="23"/>
                  <a:pt x="7" y="23"/>
                  <a:pt x="7" y="23"/>
                </a:cubicBezTo>
                <a:cubicBezTo>
                  <a:pt x="5" y="23"/>
                  <a:pt x="4" y="22"/>
                  <a:pt x="4" y="20"/>
                </a:cubicBezTo>
                <a:cubicBezTo>
                  <a:pt x="4" y="16"/>
                  <a:pt x="4" y="16"/>
                  <a:pt x="4" y="16"/>
                </a:cubicBezTo>
                <a:cubicBezTo>
                  <a:pt x="4" y="14"/>
                  <a:pt x="5" y="13"/>
                  <a:pt x="7" y="13"/>
                </a:cubicBezTo>
                <a:cubicBezTo>
                  <a:pt x="57" y="13"/>
                  <a:pt x="57" y="13"/>
                  <a:pt x="57" y="13"/>
                </a:cubicBezTo>
                <a:cubicBezTo>
                  <a:pt x="58" y="13"/>
                  <a:pt x="59" y="14"/>
                  <a:pt x="59" y="16"/>
                </a:cubicBezTo>
                <a:lnTo>
                  <a:pt x="59" y="20"/>
                </a:lnTo>
                <a:close/>
                <a:moveTo>
                  <a:pt x="50" y="34"/>
                </a:moveTo>
                <a:cubicBezTo>
                  <a:pt x="50" y="35"/>
                  <a:pt x="49" y="36"/>
                  <a:pt x="48" y="36"/>
                </a:cubicBezTo>
                <a:cubicBezTo>
                  <a:pt x="16" y="36"/>
                  <a:pt x="16" y="36"/>
                  <a:pt x="16" y="36"/>
                </a:cubicBezTo>
                <a:cubicBezTo>
                  <a:pt x="15" y="36"/>
                  <a:pt x="13" y="35"/>
                  <a:pt x="13" y="34"/>
                </a:cubicBezTo>
                <a:cubicBezTo>
                  <a:pt x="13" y="29"/>
                  <a:pt x="13" y="29"/>
                  <a:pt x="13" y="29"/>
                </a:cubicBezTo>
                <a:cubicBezTo>
                  <a:pt x="13" y="28"/>
                  <a:pt x="15" y="27"/>
                  <a:pt x="16" y="27"/>
                </a:cubicBezTo>
                <a:cubicBezTo>
                  <a:pt x="48" y="27"/>
                  <a:pt x="48" y="27"/>
                  <a:pt x="48" y="27"/>
                </a:cubicBezTo>
                <a:cubicBezTo>
                  <a:pt x="49" y="27"/>
                  <a:pt x="50" y="28"/>
                  <a:pt x="50" y="29"/>
                </a:cubicBezTo>
                <a:lnTo>
                  <a:pt x="50" y="34"/>
                </a:lnTo>
                <a:close/>
                <a:moveTo>
                  <a:pt x="45" y="7"/>
                </a:moveTo>
                <a:cubicBezTo>
                  <a:pt x="45" y="8"/>
                  <a:pt x="44" y="9"/>
                  <a:pt x="43" y="9"/>
                </a:cubicBezTo>
                <a:cubicBezTo>
                  <a:pt x="20" y="9"/>
                  <a:pt x="20" y="9"/>
                  <a:pt x="20" y="9"/>
                </a:cubicBezTo>
                <a:cubicBezTo>
                  <a:pt x="19" y="9"/>
                  <a:pt x="18" y="8"/>
                  <a:pt x="18" y="7"/>
                </a:cubicBezTo>
                <a:cubicBezTo>
                  <a:pt x="18" y="2"/>
                  <a:pt x="18" y="2"/>
                  <a:pt x="18" y="2"/>
                </a:cubicBezTo>
                <a:cubicBezTo>
                  <a:pt x="18" y="1"/>
                  <a:pt x="19" y="0"/>
                  <a:pt x="20" y="0"/>
                </a:cubicBezTo>
                <a:cubicBezTo>
                  <a:pt x="43" y="0"/>
                  <a:pt x="43" y="0"/>
                  <a:pt x="43" y="0"/>
                </a:cubicBezTo>
                <a:cubicBezTo>
                  <a:pt x="44" y="0"/>
                  <a:pt x="45" y="1"/>
                  <a:pt x="45" y="2"/>
                </a:cubicBezTo>
                <a:lnTo>
                  <a:pt x="45" y="7"/>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79"/>
          <p:cNvSpPr>
            <a:spLocks noEditPoints="1"/>
          </p:cNvSpPr>
          <p:nvPr/>
        </p:nvSpPr>
        <p:spPr bwMode="auto">
          <a:xfrm>
            <a:off x="1897602" y="3330054"/>
            <a:ext cx="681824" cy="528283"/>
          </a:xfrm>
          <a:custGeom>
            <a:avLst/>
            <a:gdLst/>
            <a:ahLst/>
            <a:cxnLst>
              <a:cxn ang="0">
                <a:pos x="9" y="9"/>
              </a:cxn>
              <a:cxn ang="0">
                <a:pos x="0" y="8"/>
              </a:cxn>
              <a:cxn ang="0">
                <a:pos x="2" y="0"/>
              </a:cxn>
              <a:cxn ang="0">
                <a:pos x="10" y="1"/>
              </a:cxn>
              <a:cxn ang="0">
                <a:pos x="10" y="23"/>
              </a:cxn>
              <a:cxn ang="0">
                <a:pos x="2" y="24"/>
              </a:cxn>
              <a:cxn ang="0">
                <a:pos x="0" y="15"/>
              </a:cxn>
              <a:cxn ang="0">
                <a:pos x="9" y="14"/>
              </a:cxn>
              <a:cxn ang="0">
                <a:pos x="10" y="23"/>
              </a:cxn>
              <a:cxn ang="0">
                <a:pos x="9" y="38"/>
              </a:cxn>
              <a:cxn ang="0">
                <a:pos x="0" y="37"/>
              </a:cxn>
              <a:cxn ang="0">
                <a:pos x="2" y="29"/>
              </a:cxn>
              <a:cxn ang="0">
                <a:pos x="10" y="30"/>
              </a:cxn>
              <a:cxn ang="0">
                <a:pos x="10" y="52"/>
              </a:cxn>
              <a:cxn ang="0">
                <a:pos x="2" y="53"/>
              </a:cxn>
              <a:cxn ang="0">
                <a:pos x="0" y="44"/>
              </a:cxn>
              <a:cxn ang="0">
                <a:pos x="9" y="43"/>
              </a:cxn>
              <a:cxn ang="0">
                <a:pos x="10" y="52"/>
              </a:cxn>
              <a:cxn ang="0">
                <a:pos x="67" y="9"/>
              </a:cxn>
              <a:cxn ang="0">
                <a:pos x="15" y="8"/>
              </a:cxn>
              <a:cxn ang="0">
                <a:pos x="16" y="0"/>
              </a:cxn>
              <a:cxn ang="0">
                <a:pos x="68" y="1"/>
              </a:cxn>
              <a:cxn ang="0">
                <a:pos x="68" y="23"/>
              </a:cxn>
              <a:cxn ang="0">
                <a:pos x="16" y="24"/>
              </a:cxn>
              <a:cxn ang="0">
                <a:pos x="15" y="15"/>
              </a:cxn>
              <a:cxn ang="0">
                <a:pos x="67" y="14"/>
              </a:cxn>
              <a:cxn ang="0">
                <a:pos x="68" y="23"/>
              </a:cxn>
              <a:cxn ang="0">
                <a:pos x="67" y="38"/>
              </a:cxn>
              <a:cxn ang="0">
                <a:pos x="15" y="37"/>
              </a:cxn>
              <a:cxn ang="0">
                <a:pos x="16" y="29"/>
              </a:cxn>
              <a:cxn ang="0">
                <a:pos x="68" y="30"/>
              </a:cxn>
              <a:cxn ang="0">
                <a:pos x="68" y="52"/>
              </a:cxn>
              <a:cxn ang="0">
                <a:pos x="16" y="53"/>
              </a:cxn>
              <a:cxn ang="0">
                <a:pos x="15" y="44"/>
              </a:cxn>
              <a:cxn ang="0">
                <a:pos x="67" y="43"/>
              </a:cxn>
              <a:cxn ang="0">
                <a:pos x="68" y="52"/>
              </a:cxn>
            </a:cxnLst>
            <a:rect l="0" t="0" r="r" b="b"/>
            <a:pathLst>
              <a:path w="68" h="53">
                <a:moveTo>
                  <a:pt x="10" y="8"/>
                </a:moveTo>
                <a:cubicBezTo>
                  <a:pt x="10" y="9"/>
                  <a:pt x="10" y="9"/>
                  <a:pt x="9" y="9"/>
                </a:cubicBezTo>
                <a:cubicBezTo>
                  <a:pt x="2" y="9"/>
                  <a:pt x="2" y="9"/>
                  <a:pt x="2" y="9"/>
                </a:cubicBezTo>
                <a:cubicBezTo>
                  <a:pt x="1" y="9"/>
                  <a:pt x="0" y="9"/>
                  <a:pt x="0" y="8"/>
                </a:cubicBezTo>
                <a:cubicBezTo>
                  <a:pt x="0" y="1"/>
                  <a:pt x="0" y="1"/>
                  <a:pt x="0" y="1"/>
                </a:cubicBezTo>
                <a:cubicBezTo>
                  <a:pt x="0" y="0"/>
                  <a:pt x="1" y="0"/>
                  <a:pt x="2" y="0"/>
                </a:cubicBezTo>
                <a:cubicBezTo>
                  <a:pt x="9" y="0"/>
                  <a:pt x="9" y="0"/>
                  <a:pt x="9" y="0"/>
                </a:cubicBezTo>
                <a:cubicBezTo>
                  <a:pt x="10" y="0"/>
                  <a:pt x="10" y="0"/>
                  <a:pt x="10" y="1"/>
                </a:cubicBezTo>
                <a:lnTo>
                  <a:pt x="10" y="8"/>
                </a:lnTo>
                <a:close/>
                <a:moveTo>
                  <a:pt x="10" y="23"/>
                </a:moveTo>
                <a:cubicBezTo>
                  <a:pt x="10" y="23"/>
                  <a:pt x="10" y="24"/>
                  <a:pt x="9" y="24"/>
                </a:cubicBezTo>
                <a:cubicBezTo>
                  <a:pt x="2" y="24"/>
                  <a:pt x="2" y="24"/>
                  <a:pt x="2" y="24"/>
                </a:cubicBezTo>
                <a:cubicBezTo>
                  <a:pt x="1" y="24"/>
                  <a:pt x="0" y="23"/>
                  <a:pt x="0" y="23"/>
                </a:cubicBezTo>
                <a:cubicBezTo>
                  <a:pt x="0" y="15"/>
                  <a:pt x="0" y="15"/>
                  <a:pt x="0" y="15"/>
                </a:cubicBezTo>
                <a:cubicBezTo>
                  <a:pt x="0" y="15"/>
                  <a:pt x="1" y="14"/>
                  <a:pt x="2" y="14"/>
                </a:cubicBezTo>
                <a:cubicBezTo>
                  <a:pt x="9" y="14"/>
                  <a:pt x="9" y="14"/>
                  <a:pt x="9" y="14"/>
                </a:cubicBezTo>
                <a:cubicBezTo>
                  <a:pt x="10" y="14"/>
                  <a:pt x="10" y="15"/>
                  <a:pt x="10" y="15"/>
                </a:cubicBezTo>
                <a:lnTo>
                  <a:pt x="10" y="23"/>
                </a:lnTo>
                <a:close/>
                <a:moveTo>
                  <a:pt x="10" y="37"/>
                </a:moveTo>
                <a:cubicBezTo>
                  <a:pt x="10" y="38"/>
                  <a:pt x="10" y="38"/>
                  <a:pt x="9" y="38"/>
                </a:cubicBezTo>
                <a:cubicBezTo>
                  <a:pt x="2" y="38"/>
                  <a:pt x="2" y="38"/>
                  <a:pt x="2" y="38"/>
                </a:cubicBezTo>
                <a:cubicBezTo>
                  <a:pt x="1" y="38"/>
                  <a:pt x="0" y="38"/>
                  <a:pt x="0" y="37"/>
                </a:cubicBezTo>
                <a:cubicBezTo>
                  <a:pt x="0" y="30"/>
                  <a:pt x="0" y="30"/>
                  <a:pt x="0" y="30"/>
                </a:cubicBezTo>
                <a:cubicBezTo>
                  <a:pt x="0" y="29"/>
                  <a:pt x="1" y="29"/>
                  <a:pt x="2" y="29"/>
                </a:cubicBezTo>
                <a:cubicBezTo>
                  <a:pt x="9" y="29"/>
                  <a:pt x="9" y="29"/>
                  <a:pt x="9" y="29"/>
                </a:cubicBezTo>
                <a:cubicBezTo>
                  <a:pt x="10" y="29"/>
                  <a:pt x="10" y="29"/>
                  <a:pt x="10" y="30"/>
                </a:cubicBezTo>
                <a:lnTo>
                  <a:pt x="10" y="37"/>
                </a:lnTo>
                <a:close/>
                <a:moveTo>
                  <a:pt x="10" y="52"/>
                </a:moveTo>
                <a:cubicBezTo>
                  <a:pt x="10" y="52"/>
                  <a:pt x="10" y="53"/>
                  <a:pt x="9" y="53"/>
                </a:cubicBezTo>
                <a:cubicBezTo>
                  <a:pt x="2" y="53"/>
                  <a:pt x="2" y="53"/>
                  <a:pt x="2" y="53"/>
                </a:cubicBezTo>
                <a:cubicBezTo>
                  <a:pt x="1" y="53"/>
                  <a:pt x="0" y="52"/>
                  <a:pt x="0" y="52"/>
                </a:cubicBezTo>
                <a:cubicBezTo>
                  <a:pt x="0" y="44"/>
                  <a:pt x="0" y="44"/>
                  <a:pt x="0" y="44"/>
                </a:cubicBezTo>
                <a:cubicBezTo>
                  <a:pt x="0" y="44"/>
                  <a:pt x="1" y="43"/>
                  <a:pt x="2" y="43"/>
                </a:cubicBezTo>
                <a:cubicBezTo>
                  <a:pt x="9" y="43"/>
                  <a:pt x="9" y="43"/>
                  <a:pt x="9" y="43"/>
                </a:cubicBezTo>
                <a:cubicBezTo>
                  <a:pt x="10" y="43"/>
                  <a:pt x="10" y="44"/>
                  <a:pt x="10" y="44"/>
                </a:cubicBezTo>
                <a:lnTo>
                  <a:pt x="10" y="52"/>
                </a:lnTo>
                <a:close/>
                <a:moveTo>
                  <a:pt x="68" y="8"/>
                </a:moveTo>
                <a:cubicBezTo>
                  <a:pt x="68" y="9"/>
                  <a:pt x="68" y="9"/>
                  <a:pt x="67" y="9"/>
                </a:cubicBezTo>
                <a:cubicBezTo>
                  <a:pt x="16" y="9"/>
                  <a:pt x="16" y="9"/>
                  <a:pt x="16" y="9"/>
                </a:cubicBezTo>
                <a:cubicBezTo>
                  <a:pt x="16" y="9"/>
                  <a:pt x="15" y="9"/>
                  <a:pt x="15" y="8"/>
                </a:cubicBezTo>
                <a:cubicBezTo>
                  <a:pt x="15" y="1"/>
                  <a:pt x="15" y="1"/>
                  <a:pt x="15" y="1"/>
                </a:cubicBezTo>
                <a:cubicBezTo>
                  <a:pt x="15" y="0"/>
                  <a:pt x="16" y="0"/>
                  <a:pt x="16" y="0"/>
                </a:cubicBezTo>
                <a:cubicBezTo>
                  <a:pt x="67" y="0"/>
                  <a:pt x="67" y="0"/>
                  <a:pt x="67" y="0"/>
                </a:cubicBezTo>
                <a:cubicBezTo>
                  <a:pt x="68" y="0"/>
                  <a:pt x="68" y="0"/>
                  <a:pt x="68" y="1"/>
                </a:cubicBezTo>
                <a:lnTo>
                  <a:pt x="68" y="8"/>
                </a:lnTo>
                <a:close/>
                <a:moveTo>
                  <a:pt x="68" y="23"/>
                </a:moveTo>
                <a:cubicBezTo>
                  <a:pt x="68" y="23"/>
                  <a:pt x="68" y="24"/>
                  <a:pt x="67" y="24"/>
                </a:cubicBezTo>
                <a:cubicBezTo>
                  <a:pt x="16" y="24"/>
                  <a:pt x="16" y="24"/>
                  <a:pt x="16" y="24"/>
                </a:cubicBezTo>
                <a:cubicBezTo>
                  <a:pt x="16" y="24"/>
                  <a:pt x="15" y="23"/>
                  <a:pt x="15" y="23"/>
                </a:cubicBezTo>
                <a:cubicBezTo>
                  <a:pt x="15" y="15"/>
                  <a:pt x="15" y="15"/>
                  <a:pt x="15" y="15"/>
                </a:cubicBezTo>
                <a:cubicBezTo>
                  <a:pt x="15" y="15"/>
                  <a:pt x="16" y="14"/>
                  <a:pt x="16" y="14"/>
                </a:cubicBezTo>
                <a:cubicBezTo>
                  <a:pt x="67" y="14"/>
                  <a:pt x="67" y="14"/>
                  <a:pt x="67" y="14"/>
                </a:cubicBezTo>
                <a:cubicBezTo>
                  <a:pt x="68" y="14"/>
                  <a:pt x="68" y="15"/>
                  <a:pt x="68" y="15"/>
                </a:cubicBezTo>
                <a:lnTo>
                  <a:pt x="68" y="23"/>
                </a:lnTo>
                <a:close/>
                <a:moveTo>
                  <a:pt x="68" y="37"/>
                </a:moveTo>
                <a:cubicBezTo>
                  <a:pt x="68" y="38"/>
                  <a:pt x="68" y="38"/>
                  <a:pt x="67" y="38"/>
                </a:cubicBezTo>
                <a:cubicBezTo>
                  <a:pt x="16" y="38"/>
                  <a:pt x="16" y="38"/>
                  <a:pt x="16" y="38"/>
                </a:cubicBezTo>
                <a:cubicBezTo>
                  <a:pt x="16" y="38"/>
                  <a:pt x="15" y="38"/>
                  <a:pt x="15" y="37"/>
                </a:cubicBezTo>
                <a:cubicBezTo>
                  <a:pt x="15" y="30"/>
                  <a:pt x="15" y="30"/>
                  <a:pt x="15" y="30"/>
                </a:cubicBezTo>
                <a:cubicBezTo>
                  <a:pt x="15" y="29"/>
                  <a:pt x="16" y="29"/>
                  <a:pt x="16" y="29"/>
                </a:cubicBezTo>
                <a:cubicBezTo>
                  <a:pt x="67" y="29"/>
                  <a:pt x="67" y="29"/>
                  <a:pt x="67" y="29"/>
                </a:cubicBezTo>
                <a:cubicBezTo>
                  <a:pt x="68" y="29"/>
                  <a:pt x="68" y="29"/>
                  <a:pt x="68" y="30"/>
                </a:cubicBezTo>
                <a:lnTo>
                  <a:pt x="68" y="37"/>
                </a:lnTo>
                <a:close/>
                <a:moveTo>
                  <a:pt x="68" y="52"/>
                </a:moveTo>
                <a:cubicBezTo>
                  <a:pt x="68" y="52"/>
                  <a:pt x="68" y="53"/>
                  <a:pt x="67" y="53"/>
                </a:cubicBezTo>
                <a:cubicBezTo>
                  <a:pt x="16" y="53"/>
                  <a:pt x="16" y="53"/>
                  <a:pt x="16" y="53"/>
                </a:cubicBezTo>
                <a:cubicBezTo>
                  <a:pt x="16" y="53"/>
                  <a:pt x="15" y="52"/>
                  <a:pt x="15" y="52"/>
                </a:cubicBezTo>
                <a:cubicBezTo>
                  <a:pt x="15" y="44"/>
                  <a:pt x="15" y="44"/>
                  <a:pt x="15" y="44"/>
                </a:cubicBezTo>
                <a:cubicBezTo>
                  <a:pt x="15" y="44"/>
                  <a:pt x="16" y="43"/>
                  <a:pt x="16" y="43"/>
                </a:cubicBezTo>
                <a:cubicBezTo>
                  <a:pt x="67" y="43"/>
                  <a:pt x="67" y="43"/>
                  <a:pt x="67" y="43"/>
                </a:cubicBezTo>
                <a:cubicBezTo>
                  <a:pt x="68" y="43"/>
                  <a:pt x="68" y="44"/>
                  <a:pt x="68" y="44"/>
                </a:cubicBezTo>
                <a:lnTo>
                  <a:pt x="68" y="5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Title 35"/>
          <p:cNvSpPr txBox="1">
            <a:spLocks/>
          </p:cNvSpPr>
          <p:nvPr/>
        </p:nvSpPr>
        <p:spPr>
          <a:xfrm>
            <a:off x="872965" y="552573"/>
            <a:ext cx="7518400" cy="471365"/>
          </a:xfrm>
          <a:prstGeom prst="rect">
            <a:avLst/>
          </a:prstGeom>
        </p:spPr>
        <p:txBody>
          <a:bodyPr vert="horz" wrap="none" lIns="0" tIns="0" rIns="0" bIns="0" rtlCol="0" anchor="ctr">
            <a:noAutofit/>
          </a:bodyPr>
          <a:lstStyle/>
          <a:p>
            <a:pPr lvl="0">
              <a:lnSpc>
                <a:spcPct val="90000"/>
              </a:lnSpc>
              <a:spcBef>
                <a:spcPct val="0"/>
              </a:spcBef>
            </a:pPr>
            <a:r>
              <a:rPr lang="ru-RU" sz="3200" b="1" cap="all" dirty="0" smtClean="0">
                <a:solidFill>
                  <a:schemeClr val="tx1">
                    <a:lumMod val="85000"/>
                    <a:lumOff val="15000"/>
                  </a:schemeClr>
                </a:solidFill>
                <a:latin typeface="+mj-lt"/>
                <a:ea typeface="+mj-ea"/>
                <a:cs typeface="+mj-cs"/>
              </a:rPr>
              <a:t>Виды технических ошибок, </a:t>
            </a:r>
            <a:br>
              <a:rPr lang="ru-RU" sz="3200" b="1" cap="all" dirty="0" smtClean="0">
                <a:solidFill>
                  <a:schemeClr val="tx1">
                    <a:lumMod val="85000"/>
                    <a:lumOff val="15000"/>
                  </a:schemeClr>
                </a:solidFill>
                <a:latin typeface="+mj-lt"/>
                <a:ea typeface="+mj-ea"/>
                <a:cs typeface="+mj-cs"/>
              </a:rPr>
            </a:br>
            <a:r>
              <a:rPr lang="ru-RU" sz="3200" b="1" cap="all" dirty="0" smtClean="0">
                <a:solidFill>
                  <a:schemeClr val="tx1">
                    <a:lumMod val="85000"/>
                    <a:lumOff val="15000"/>
                  </a:schemeClr>
                </a:solidFill>
                <a:latin typeface="+mj-lt"/>
                <a:ea typeface="+mj-ea"/>
                <a:cs typeface="+mj-cs"/>
              </a:rPr>
              <a:t>допускаемых в проектах Технологических схем</a:t>
            </a:r>
            <a:endParaRPr lang="en-US" sz="3200" b="1" cap="all" dirty="0" smtClean="0">
              <a:solidFill>
                <a:schemeClr val="tx1">
                  <a:lumMod val="85000"/>
                  <a:lumOff val="15000"/>
                </a:schemeClr>
              </a:solidFill>
              <a:latin typeface="+mj-lt"/>
              <a:ea typeface="+mj-ea"/>
              <a:cs typeface="+mj-cs"/>
            </a:endParaRPr>
          </a:p>
        </p:txBody>
      </p:sp>
    </p:spTree>
  </p:cSld>
  <p:clrMapOvr>
    <a:masterClrMapping/>
  </p:clrMapOvr>
  <p:transition>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p:cNvSpPr>
            <a:spLocks noGrp="1"/>
          </p:cNvSpPr>
          <p:nvPr>
            <p:ph type="sldNum" sz="quarter" idx="12"/>
          </p:nvPr>
        </p:nvSpPr>
        <p:spPr>
          <a:prstGeom prst="rect">
            <a:avLst/>
          </a:prstGeom>
        </p:spPr>
        <p:txBody>
          <a:bodyPr/>
          <a:lstStyle/>
          <a:p>
            <a:fld id="{C136B7D2-B98C-44FD-8D04-7EC62A564975}" type="slidenum">
              <a:rPr lang="en-US" smtClean="0"/>
              <a:pPr/>
              <a:t>6</a:t>
            </a:fld>
            <a:endParaRPr lang="en-US" dirty="0"/>
          </a:p>
        </p:txBody>
      </p:sp>
      <p:sp>
        <p:nvSpPr>
          <p:cNvPr id="17" name="Freeform 76"/>
          <p:cNvSpPr>
            <a:spLocks/>
          </p:cNvSpPr>
          <p:nvPr/>
        </p:nvSpPr>
        <p:spPr bwMode="auto">
          <a:xfrm>
            <a:off x="6636032" y="3112697"/>
            <a:ext cx="2277533" cy="2275417"/>
          </a:xfrm>
          <a:custGeom>
            <a:avLst/>
            <a:gdLst/>
            <a:ahLst/>
            <a:cxnLst>
              <a:cxn ang="0">
                <a:pos x="183" y="603"/>
              </a:cxn>
              <a:cxn ang="0">
                <a:pos x="256" y="638"/>
              </a:cxn>
              <a:cxn ang="0">
                <a:pos x="218" y="731"/>
              </a:cxn>
              <a:cxn ang="0">
                <a:pos x="386" y="731"/>
              </a:cxn>
              <a:cxn ang="0">
                <a:pos x="347" y="638"/>
              </a:cxn>
              <a:cxn ang="0">
                <a:pos x="420" y="603"/>
              </a:cxn>
              <a:cxn ang="0">
                <a:pos x="603" y="603"/>
              </a:cxn>
              <a:cxn ang="0">
                <a:pos x="603" y="420"/>
              </a:cxn>
              <a:cxn ang="0">
                <a:pos x="639" y="347"/>
              </a:cxn>
              <a:cxn ang="0">
                <a:pos x="731" y="385"/>
              </a:cxn>
              <a:cxn ang="0">
                <a:pos x="731" y="217"/>
              </a:cxn>
              <a:cxn ang="0">
                <a:pos x="639" y="256"/>
              </a:cxn>
              <a:cxn ang="0">
                <a:pos x="603" y="183"/>
              </a:cxn>
              <a:cxn ang="0">
                <a:pos x="603" y="0"/>
              </a:cxn>
              <a:cxn ang="0">
                <a:pos x="420" y="0"/>
              </a:cxn>
              <a:cxn ang="0">
                <a:pos x="347" y="35"/>
              </a:cxn>
              <a:cxn ang="0">
                <a:pos x="386" y="128"/>
              </a:cxn>
              <a:cxn ang="0">
                <a:pos x="218" y="128"/>
              </a:cxn>
              <a:cxn ang="0">
                <a:pos x="256" y="35"/>
              </a:cxn>
              <a:cxn ang="0">
                <a:pos x="183" y="0"/>
              </a:cxn>
              <a:cxn ang="0">
                <a:pos x="0" y="0"/>
              </a:cxn>
              <a:cxn ang="0">
                <a:pos x="0" y="183"/>
              </a:cxn>
              <a:cxn ang="0">
                <a:pos x="35" y="256"/>
              </a:cxn>
              <a:cxn ang="0">
                <a:pos x="128" y="217"/>
              </a:cxn>
              <a:cxn ang="0">
                <a:pos x="128" y="385"/>
              </a:cxn>
              <a:cxn ang="0">
                <a:pos x="35" y="347"/>
              </a:cxn>
              <a:cxn ang="0">
                <a:pos x="0" y="420"/>
              </a:cxn>
              <a:cxn ang="0">
                <a:pos x="0" y="603"/>
              </a:cxn>
              <a:cxn ang="0">
                <a:pos x="183" y="603"/>
              </a:cxn>
            </a:cxnLst>
            <a:rect l="0" t="0" r="r" b="b"/>
            <a:pathLst>
              <a:path w="819" h="819">
                <a:moveTo>
                  <a:pt x="183" y="603"/>
                </a:moveTo>
                <a:cubicBezTo>
                  <a:pt x="249" y="603"/>
                  <a:pt x="265" y="619"/>
                  <a:pt x="256" y="638"/>
                </a:cubicBezTo>
                <a:cubicBezTo>
                  <a:pt x="239" y="675"/>
                  <a:pt x="210" y="680"/>
                  <a:pt x="218" y="731"/>
                </a:cubicBezTo>
                <a:cubicBezTo>
                  <a:pt x="231" y="819"/>
                  <a:pt x="372" y="819"/>
                  <a:pt x="386" y="731"/>
                </a:cubicBezTo>
                <a:cubicBezTo>
                  <a:pt x="394" y="680"/>
                  <a:pt x="364" y="675"/>
                  <a:pt x="347" y="638"/>
                </a:cubicBezTo>
                <a:cubicBezTo>
                  <a:pt x="339" y="619"/>
                  <a:pt x="354" y="603"/>
                  <a:pt x="420" y="603"/>
                </a:cubicBezTo>
                <a:cubicBezTo>
                  <a:pt x="603" y="603"/>
                  <a:pt x="603" y="603"/>
                  <a:pt x="603" y="603"/>
                </a:cubicBezTo>
                <a:cubicBezTo>
                  <a:pt x="603" y="420"/>
                  <a:pt x="603" y="420"/>
                  <a:pt x="603" y="420"/>
                </a:cubicBezTo>
                <a:cubicBezTo>
                  <a:pt x="603" y="354"/>
                  <a:pt x="619" y="338"/>
                  <a:pt x="639" y="347"/>
                </a:cubicBezTo>
                <a:cubicBezTo>
                  <a:pt x="675" y="364"/>
                  <a:pt x="680" y="393"/>
                  <a:pt x="731" y="385"/>
                </a:cubicBezTo>
                <a:cubicBezTo>
                  <a:pt x="819" y="372"/>
                  <a:pt x="819" y="231"/>
                  <a:pt x="731" y="217"/>
                </a:cubicBezTo>
                <a:cubicBezTo>
                  <a:pt x="680" y="209"/>
                  <a:pt x="675" y="239"/>
                  <a:pt x="639" y="256"/>
                </a:cubicBezTo>
                <a:cubicBezTo>
                  <a:pt x="619" y="264"/>
                  <a:pt x="603" y="249"/>
                  <a:pt x="603" y="183"/>
                </a:cubicBezTo>
                <a:cubicBezTo>
                  <a:pt x="603" y="0"/>
                  <a:pt x="603" y="0"/>
                  <a:pt x="603" y="0"/>
                </a:cubicBezTo>
                <a:cubicBezTo>
                  <a:pt x="420" y="0"/>
                  <a:pt x="420" y="0"/>
                  <a:pt x="420" y="0"/>
                </a:cubicBezTo>
                <a:cubicBezTo>
                  <a:pt x="354" y="0"/>
                  <a:pt x="339" y="16"/>
                  <a:pt x="347" y="35"/>
                </a:cubicBezTo>
                <a:cubicBezTo>
                  <a:pt x="364" y="72"/>
                  <a:pt x="394" y="76"/>
                  <a:pt x="386" y="128"/>
                </a:cubicBezTo>
                <a:cubicBezTo>
                  <a:pt x="372" y="216"/>
                  <a:pt x="231" y="216"/>
                  <a:pt x="218" y="128"/>
                </a:cubicBezTo>
                <a:cubicBezTo>
                  <a:pt x="210" y="76"/>
                  <a:pt x="239" y="72"/>
                  <a:pt x="256" y="35"/>
                </a:cubicBezTo>
                <a:cubicBezTo>
                  <a:pt x="265" y="16"/>
                  <a:pt x="249" y="0"/>
                  <a:pt x="183" y="0"/>
                </a:cubicBezTo>
                <a:cubicBezTo>
                  <a:pt x="0" y="0"/>
                  <a:pt x="0" y="0"/>
                  <a:pt x="0" y="0"/>
                </a:cubicBezTo>
                <a:cubicBezTo>
                  <a:pt x="0" y="183"/>
                  <a:pt x="0" y="183"/>
                  <a:pt x="0" y="183"/>
                </a:cubicBezTo>
                <a:cubicBezTo>
                  <a:pt x="0" y="249"/>
                  <a:pt x="16" y="264"/>
                  <a:pt x="35" y="256"/>
                </a:cubicBezTo>
                <a:cubicBezTo>
                  <a:pt x="72" y="239"/>
                  <a:pt x="77" y="209"/>
                  <a:pt x="128" y="217"/>
                </a:cubicBezTo>
                <a:cubicBezTo>
                  <a:pt x="216" y="231"/>
                  <a:pt x="216" y="372"/>
                  <a:pt x="128" y="385"/>
                </a:cubicBezTo>
                <a:cubicBezTo>
                  <a:pt x="77" y="393"/>
                  <a:pt x="72" y="364"/>
                  <a:pt x="35" y="347"/>
                </a:cubicBezTo>
                <a:cubicBezTo>
                  <a:pt x="16" y="338"/>
                  <a:pt x="0" y="354"/>
                  <a:pt x="0" y="420"/>
                </a:cubicBezTo>
                <a:cubicBezTo>
                  <a:pt x="0" y="603"/>
                  <a:pt x="0" y="603"/>
                  <a:pt x="0" y="603"/>
                </a:cubicBezTo>
                <a:lnTo>
                  <a:pt x="183" y="603"/>
                </a:lnTo>
                <a:close/>
              </a:path>
            </a:pathLst>
          </a:custGeom>
          <a:solidFill>
            <a:schemeClr val="accent5"/>
          </a:solidFill>
          <a:ln w="19050">
            <a:solidFill>
              <a:schemeClr val="bg1"/>
            </a:solid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18" name="Freeform 77"/>
          <p:cNvSpPr>
            <a:spLocks/>
          </p:cNvSpPr>
          <p:nvPr/>
        </p:nvSpPr>
        <p:spPr bwMode="auto">
          <a:xfrm>
            <a:off x="8312139" y="2511564"/>
            <a:ext cx="2277533" cy="2275417"/>
          </a:xfrm>
          <a:custGeom>
            <a:avLst/>
            <a:gdLst/>
            <a:ahLst/>
            <a:cxnLst>
              <a:cxn ang="0">
                <a:pos x="183" y="216"/>
              </a:cxn>
              <a:cxn ang="0">
                <a:pos x="256" y="180"/>
              </a:cxn>
              <a:cxn ang="0">
                <a:pos x="217" y="88"/>
              </a:cxn>
              <a:cxn ang="0">
                <a:pos x="385" y="88"/>
              </a:cxn>
              <a:cxn ang="0">
                <a:pos x="347" y="180"/>
              </a:cxn>
              <a:cxn ang="0">
                <a:pos x="420" y="216"/>
              </a:cxn>
              <a:cxn ang="0">
                <a:pos x="603" y="216"/>
              </a:cxn>
              <a:cxn ang="0">
                <a:pos x="603" y="399"/>
              </a:cxn>
              <a:cxn ang="0">
                <a:pos x="638" y="472"/>
              </a:cxn>
              <a:cxn ang="0">
                <a:pos x="731" y="433"/>
              </a:cxn>
              <a:cxn ang="0">
                <a:pos x="731" y="601"/>
              </a:cxn>
              <a:cxn ang="0">
                <a:pos x="638" y="563"/>
              </a:cxn>
              <a:cxn ang="0">
                <a:pos x="603" y="636"/>
              </a:cxn>
              <a:cxn ang="0">
                <a:pos x="603" y="819"/>
              </a:cxn>
              <a:cxn ang="0">
                <a:pos x="420" y="819"/>
              </a:cxn>
              <a:cxn ang="0">
                <a:pos x="347" y="784"/>
              </a:cxn>
              <a:cxn ang="0">
                <a:pos x="385" y="691"/>
              </a:cxn>
              <a:cxn ang="0">
                <a:pos x="217" y="691"/>
              </a:cxn>
              <a:cxn ang="0">
                <a:pos x="256" y="784"/>
              </a:cxn>
              <a:cxn ang="0">
                <a:pos x="183" y="819"/>
              </a:cxn>
              <a:cxn ang="0">
                <a:pos x="0" y="819"/>
              </a:cxn>
              <a:cxn ang="0">
                <a:pos x="0" y="636"/>
              </a:cxn>
              <a:cxn ang="0">
                <a:pos x="35" y="563"/>
              </a:cxn>
              <a:cxn ang="0">
                <a:pos x="128" y="601"/>
              </a:cxn>
              <a:cxn ang="0">
                <a:pos x="128" y="433"/>
              </a:cxn>
              <a:cxn ang="0">
                <a:pos x="35" y="472"/>
              </a:cxn>
              <a:cxn ang="0">
                <a:pos x="0" y="399"/>
              </a:cxn>
              <a:cxn ang="0">
                <a:pos x="0" y="216"/>
              </a:cxn>
              <a:cxn ang="0">
                <a:pos x="183" y="216"/>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09"/>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09"/>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chemeClr val="accent6"/>
          </a:solidFill>
          <a:ln w="19050">
            <a:solidFill>
              <a:schemeClr val="bg1"/>
            </a:solid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2124" name="Freeform 76"/>
          <p:cNvSpPr>
            <a:spLocks/>
          </p:cNvSpPr>
          <p:nvPr/>
        </p:nvSpPr>
        <p:spPr bwMode="auto">
          <a:xfrm>
            <a:off x="3278730" y="3112697"/>
            <a:ext cx="2277533" cy="2275417"/>
          </a:xfrm>
          <a:custGeom>
            <a:avLst/>
            <a:gdLst/>
            <a:ahLst/>
            <a:cxnLst>
              <a:cxn ang="0">
                <a:pos x="183" y="603"/>
              </a:cxn>
              <a:cxn ang="0">
                <a:pos x="256" y="638"/>
              </a:cxn>
              <a:cxn ang="0">
                <a:pos x="218" y="731"/>
              </a:cxn>
              <a:cxn ang="0">
                <a:pos x="386" y="731"/>
              </a:cxn>
              <a:cxn ang="0">
                <a:pos x="347" y="638"/>
              </a:cxn>
              <a:cxn ang="0">
                <a:pos x="420" y="603"/>
              </a:cxn>
              <a:cxn ang="0">
                <a:pos x="603" y="603"/>
              </a:cxn>
              <a:cxn ang="0">
                <a:pos x="603" y="420"/>
              </a:cxn>
              <a:cxn ang="0">
                <a:pos x="639" y="347"/>
              </a:cxn>
              <a:cxn ang="0">
                <a:pos x="731" y="385"/>
              </a:cxn>
              <a:cxn ang="0">
                <a:pos x="731" y="217"/>
              </a:cxn>
              <a:cxn ang="0">
                <a:pos x="639" y="256"/>
              </a:cxn>
              <a:cxn ang="0">
                <a:pos x="603" y="183"/>
              </a:cxn>
              <a:cxn ang="0">
                <a:pos x="603" y="0"/>
              </a:cxn>
              <a:cxn ang="0">
                <a:pos x="420" y="0"/>
              </a:cxn>
              <a:cxn ang="0">
                <a:pos x="347" y="35"/>
              </a:cxn>
              <a:cxn ang="0">
                <a:pos x="386" y="128"/>
              </a:cxn>
              <a:cxn ang="0">
                <a:pos x="218" y="128"/>
              </a:cxn>
              <a:cxn ang="0">
                <a:pos x="256" y="35"/>
              </a:cxn>
              <a:cxn ang="0">
                <a:pos x="183" y="0"/>
              </a:cxn>
              <a:cxn ang="0">
                <a:pos x="0" y="0"/>
              </a:cxn>
              <a:cxn ang="0">
                <a:pos x="0" y="183"/>
              </a:cxn>
              <a:cxn ang="0">
                <a:pos x="35" y="256"/>
              </a:cxn>
              <a:cxn ang="0">
                <a:pos x="128" y="217"/>
              </a:cxn>
              <a:cxn ang="0">
                <a:pos x="128" y="385"/>
              </a:cxn>
              <a:cxn ang="0">
                <a:pos x="35" y="347"/>
              </a:cxn>
              <a:cxn ang="0">
                <a:pos x="0" y="420"/>
              </a:cxn>
              <a:cxn ang="0">
                <a:pos x="0" y="603"/>
              </a:cxn>
              <a:cxn ang="0">
                <a:pos x="183" y="603"/>
              </a:cxn>
            </a:cxnLst>
            <a:rect l="0" t="0" r="r" b="b"/>
            <a:pathLst>
              <a:path w="819" h="819">
                <a:moveTo>
                  <a:pt x="183" y="603"/>
                </a:moveTo>
                <a:cubicBezTo>
                  <a:pt x="249" y="603"/>
                  <a:pt x="265" y="619"/>
                  <a:pt x="256" y="638"/>
                </a:cubicBezTo>
                <a:cubicBezTo>
                  <a:pt x="239" y="675"/>
                  <a:pt x="210" y="680"/>
                  <a:pt x="218" y="731"/>
                </a:cubicBezTo>
                <a:cubicBezTo>
                  <a:pt x="231" y="819"/>
                  <a:pt x="372" y="819"/>
                  <a:pt x="386" y="731"/>
                </a:cubicBezTo>
                <a:cubicBezTo>
                  <a:pt x="394" y="680"/>
                  <a:pt x="364" y="675"/>
                  <a:pt x="347" y="638"/>
                </a:cubicBezTo>
                <a:cubicBezTo>
                  <a:pt x="339" y="619"/>
                  <a:pt x="354" y="603"/>
                  <a:pt x="420" y="603"/>
                </a:cubicBezTo>
                <a:cubicBezTo>
                  <a:pt x="603" y="603"/>
                  <a:pt x="603" y="603"/>
                  <a:pt x="603" y="603"/>
                </a:cubicBezTo>
                <a:cubicBezTo>
                  <a:pt x="603" y="420"/>
                  <a:pt x="603" y="420"/>
                  <a:pt x="603" y="420"/>
                </a:cubicBezTo>
                <a:cubicBezTo>
                  <a:pt x="603" y="354"/>
                  <a:pt x="619" y="338"/>
                  <a:pt x="639" y="347"/>
                </a:cubicBezTo>
                <a:cubicBezTo>
                  <a:pt x="675" y="364"/>
                  <a:pt x="680" y="393"/>
                  <a:pt x="731" y="385"/>
                </a:cubicBezTo>
                <a:cubicBezTo>
                  <a:pt x="819" y="372"/>
                  <a:pt x="819" y="231"/>
                  <a:pt x="731" y="217"/>
                </a:cubicBezTo>
                <a:cubicBezTo>
                  <a:pt x="680" y="209"/>
                  <a:pt x="675" y="239"/>
                  <a:pt x="639" y="256"/>
                </a:cubicBezTo>
                <a:cubicBezTo>
                  <a:pt x="619" y="264"/>
                  <a:pt x="603" y="249"/>
                  <a:pt x="603" y="183"/>
                </a:cubicBezTo>
                <a:cubicBezTo>
                  <a:pt x="603" y="0"/>
                  <a:pt x="603" y="0"/>
                  <a:pt x="603" y="0"/>
                </a:cubicBezTo>
                <a:cubicBezTo>
                  <a:pt x="420" y="0"/>
                  <a:pt x="420" y="0"/>
                  <a:pt x="420" y="0"/>
                </a:cubicBezTo>
                <a:cubicBezTo>
                  <a:pt x="354" y="0"/>
                  <a:pt x="339" y="16"/>
                  <a:pt x="347" y="35"/>
                </a:cubicBezTo>
                <a:cubicBezTo>
                  <a:pt x="364" y="72"/>
                  <a:pt x="394" y="76"/>
                  <a:pt x="386" y="128"/>
                </a:cubicBezTo>
                <a:cubicBezTo>
                  <a:pt x="372" y="216"/>
                  <a:pt x="231" y="216"/>
                  <a:pt x="218" y="128"/>
                </a:cubicBezTo>
                <a:cubicBezTo>
                  <a:pt x="210" y="76"/>
                  <a:pt x="239" y="72"/>
                  <a:pt x="256" y="35"/>
                </a:cubicBezTo>
                <a:cubicBezTo>
                  <a:pt x="265" y="16"/>
                  <a:pt x="249" y="0"/>
                  <a:pt x="183" y="0"/>
                </a:cubicBezTo>
                <a:cubicBezTo>
                  <a:pt x="0" y="0"/>
                  <a:pt x="0" y="0"/>
                  <a:pt x="0" y="0"/>
                </a:cubicBezTo>
                <a:cubicBezTo>
                  <a:pt x="0" y="183"/>
                  <a:pt x="0" y="183"/>
                  <a:pt x="0" y="183"/>
                </a:cubicBezTo>
                <a:cubicBezTo>
                  <a:pt x="0" y="249"/>
                  <a:pt x="16" y="264"/>
                  <a:pt x="35" y="256"/>
                </a:cubicBezTo>
                <a:cubicBezTo>
                  <a:pt x="72" y="239"/>
                  <a:pt x="77" y="209"/>
                  <a:pt x="128" y="217"/>
                </a:cubicBezTo>
                <a:cubicBezTo>
                  <a:pt x="216" y="231"/>
                  <a:pt x="216" y="372"/>
                  <a:pt x="128" y="385"/>
                </a:cubicBezTo>
                <a:cubicBezTo>
                  <a:pt x="77" y="393"/>
                  <a:pt x="72" y="364"/>
                  <a:pt x="35" y="347"/>
                </a:cubicBezTo>
                <a:cubicBezTo>
                  <a:pt x="16" y="338"/>
                  <a:pt x="0" y="354"/>
                  <a:pt x="0" y="420"/>
                </a:cubicBezTo>
                <a:cubicBezTo>
                  <a:pt x="0" y="603"/>
                  <a:pt x="0" y="603"/>
                  <a:pt x="0" y="603"/>
                </a:cubicBezTo>
                <a:lnTo>
                  <a:pt x="183" y="603"/>
                </a:lnTo>
                <a:close/>
              </a:path>
            </a:pathLst>
          </a:custGeom>
          <a:solidFill>
            <a:schemeClr val="accent2"/>
          </a:solidFill>
          <a:ln w="19050">
            <a:solidFill>
              <a:schemeClr val="bg1"/>
            </a:solid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2125" name="Freeform 77"/>
          <p:cNvSpPr>
            <a:spLocks/>
          </p:cNvSpPr>
          <p:nvPr/>
        </p:nvSpPr>
        <p:spPr bwMode="auto">
          <a:xfrm>
            <a:off x="1602330" y="2511564"/>
            <a:ext cx="2277533" cy="2275417"/>
          </a:xfrm>
          <a:custGeom>
            <a:avLst/>
            <a:gdLst/>
            <a:ahLst/>
            <a:cxnLst>
              <a:cxn ang="0">
                <a:pos x="183" y="216"/>
              </a:cxn>
              <a:cxn ang="0">
                <a:pos x="256" y="180"/>
              </a:cxn>
              <a:cxn ang="0">
                <a:pos x="217" y="88"/>
              </a:cxn>
              <a:cxn ang="0">
                <a:pos x="385" y="88"/>
              </a:cxn>
              <a:cxn ang="0">
                <a:pos x="347" y="180"/>
              </a:cxn>
              <a:cxn ang="0">
                <a:pos x="420" y="216"/>
              </a:cxn>
              <a:cxn ang="0">
                <a:pos x="603" y="216"/>
              </a:cxn>
              <a:cxn ang="0">
                <a:pos x="603" y="399"/>
              </a:cxn>
              <a:cxn ang="0">
                <a:pos x="638" y="472"/>
              </a:cxn>
              <a:cxn ang="0">
                <a:pos x="731" y="433"/>
              </a:cxn>
              <a:cxn ang="0">
                <a:pos x="731" y="601"/>
              </a:cxn>
              <a:cxn ang="0">
                <a:pos x="638" y="563"/>
              </a:cxn>
              <a:cxn ang="0">
                <a:pos x="603" y="636"/>
              </a:cxn>
              <a:cxn ang="0">
                <a:pos x="603" y="819"/>
              </a:cxn>
              <a:cxn ang="0">
                <a:pos x="420" y="819"/>
              </a:cxn>
              <a:cxn ang="0">
                <a:pos x="347" y="784"/>
              </a:cxn>
              <a:cxn ang="0">
                <a:pos x="385" y="691"/>
              </a:cxn>
              <a:cxn ang="0">
                <a:pos x="217" y="691"/>
              </a:cxn>
              <a:cxn ang="0">
                <a:pos x="256" y="784"/>
              </a:cxn>
              <a:cxn ang="0">
                <a:pos x="183" y="819"/>
              </a:cxn>
              <a:cxn ang="0">
                <a:pos x="0" y="819"/>
              </a:cxn>
              <a:cxn ang="0">
                <a:pos x="0" y="636"/>
              </a:cxn>
              <a:cxn ang="0">
                <a:pos x="35" y="563"/>
              </a:cxn>
              <a:cxn ang="0">
                <a:pos x="128" y="601"/>
              </a:cxn>
              <a:cxn ang="0">
                <a:pos x="128" y="433"/>
              </a:cxn>
              <a:cxn ang="0">
                <a:pos x="35" y="472"/>
              </a:cxn>
              <a:cxn ang="0">
                <a:pos x="0" y="399"/>
              </a:cxn>
              <a:cxn ang="0">
                <a:pos x="0" y="216"/>
              </a:cxn>
              <a:cxn ang="0">
                <a:pos x="183" y="216"/>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09"/>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09"/>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chemeClr val="accent1"/>
          </a:solidFill>
          <a:ln w="19050">
            <a:solidFill>
              <a:schemeClr val="bg1"/>
            </a:solid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92" name="Text Placeholder 3"/>
          <p:cNvSpPr txBox="1">
            <a:spLocks/>
          </p:cNvSpPr>
          <p:nvPr/>
        </p:nvSpPr>
        <p:spPr>
          <a:xfrm>
            <a:off x="2263726" y="3694654"/>
            <a:ext cx="416781" cy="492443"/>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3200" dirty="0" smtClean="0">
                <a:solidFill>
                  <a:schemeClr val="bg1"/>
                </a:solidFill>
              </a:rPr>
              <a:t>01</a:t>
            </a:r>
          </a:p>
        </p:txBody>
      </p:sp>
      <p:sp>
        <p:nvSpPr>
          <p:cNvPr id="95" name="Text Placeholder 3"/>
          <p:cNvSpPr txBox="1">
            <a:spLocks/>
          </p:cNvSpPr>
          <p:nvPr/>
        </p:nvSpPr>
        <p:spPr>
          <a:xfrm>
            <a:off x="3930674" y="3694654"/>
            <a:ext cx="416781" cy="492443"/>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3200" dirty="0" smtClean="0">
                <a:solidFill>
                  <a:schemeClr val="bg1"/>
                </a:solidFill>
              </a:rPr>
              <a:t>02</a:t>
            </a:r>
          </a:p>
        </p:txBody>
      </p:sp>
      <p:sp>
        <p:nvSpPr>
          <p:cNvPr id="16" name="Freeform 77"/>
          <p:cNvSpPr>
            <a:spLocks/>
          </p:cNvSpPr>
          <p:nvPr/>
        </p:nvSpPr>
        <p:spPr bwMode="auto">
          <a:xfrm>
            <a:off x="4959925" y="2511564"/>
            <a:ext cx="2277533" cy="2275417"/>
          </a:xfrm>
          <a:custGeom>
            <a:avLst/>
            <a:gdLst/>
            <a:ahLst/>
            <a:cxnLst>
              <a:cxn ang="0">
                <a:pos x="183" y="216"/>
              </a:cxn>
              <a:cxn ang="0">
                <a:pos x="256" y="180"/>
              </a:cxn>
              <a:cxn ang="0">
                <a:pos x="217" y="88"/>
              </a:cxn>
              <a:cxn ang="0">
                <a:pos x="385" y="88"/>
              </a:cxn>
              <a:cxn ang="0">
                <a:pos x="347" y="180"/>
              </a:cxn>
              <a:cxn ang="0">
                <a:pos x="420" y="216"/>
              </a:cxn>
              <a:cxn ang="0">
                <a:pos x="603" y="216"/>
              </a:cxn>
              <a:cxn ang="0">
                <a:pos x="603" y="399"/>
              </a:cxn>
              <a:cxn ang="0">
                <a:pos x="638" y="472"/>
              </a:cxn>
              <a:cxn ang="0">
                <a:pos x="731" y="433"/>
              </a:cxn>
              <a:cxn ang="0">
                <a:pos x="731" y="601"/>
              </a:cxn>
              <a:cxn ang="0">
                <a:pos x="638" y="563"/>
              </a:cxn>
              <a:cxn ang="0">
                <a:pos x="603" y="636"/>
              </a:cxn>
              <a:cxn ang="0">
                <a:pos x="603" y="819"/>
              </a:cxn>
              <a:cxn ang="0">
                <a:pos x="420" y="819"/>
              </a:cxn>
              <a:cxn ang="0">
                <a:pos x="347" y="784"/>
              </a:cxn>
              <a:cxn ang="0">
                <a:pos x="385" y="691"/>
              </a:cxn>
              <a:cxn ang="0">
                <a:pos x="217" y="691"/>
              </a:cxn>
              <a:cxn ang="0">
                <a:pos x="256" y="784"/>
              </a:cxn>
              <a:cxn ang="0">
                <a:pos x="183" y="819"/>
              </a:cxn>
              <a:cxn ang="0">
                <a:pos x="0" y="819"/>
              </a:cxn>
              <a:cxn ang="0">
                <a:pos x="0" y="636"/>
              </a:cxn>
              <a:cxn ang="0">
                <a:pos x="35" y="563"/>
              </a:cxn>
              <a:cxn ang="0">
                <a:pos x="128" y="601"/>
              </a:cxn>
              <a:cxn ang="0">
                <a:pos x="128" y="433"/>
              </a:cxn>
              <a:cxn ang="0">
                <a:pos x="35" y="472"/>
              </a:cxn>
              <a:cxn ang="0">
                <a:pos x="0" y="399"/>
              </a:cxn>
              <a:cxn ang="0">
                <a:pos x="0" y="216"/>
              </a:cxn>
              <a:cxn ang="0">
                <a:pos x="183" y="216"/>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09"/>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09"/>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chemeClr val="accent3"/>
          </a:solidFill>
          <a:ln w="19050">
            <a:solidFill>
              <a:schemeClr val="bg1"/>
            </a:solidFill>
            <a:round/>
            <a:headEnd/>
            <a:tailEnd/>
          </a:ln>
        </p:spPr>
        <p:txBody>
          <a:bodyPr vert="horz" wrap="square" lIns="121917" tIns="60958" rIns="121917" bIns="60958" numCol="1" anchor="t" anchorCtr="0" compatLnSpc="1">
            <a:prstTxWarp prst="textNoShape">
              <a:avLst/>
            </a:prstTxWarp>
          </a:bodyPr>
          <a:lstStyle/>
          <a:p>
            <a:endParaRPr lang="en-US" dirty="0"/>
          </a:p>
        </p:txBody>
      </p:sp>
      <p:sp>
        <p:nvSpPr>
          <p:cNvPr id="93" name="Text Placeholder 3"/>
          <p:cNvSpPr txBox="1">
            <a:spLocks/>
          </p:cNvSpPr>
          <p:nvPr/>
        </p:nvSpPr>
        <p:spPr>
          <a:xfrm>
            <a:off x="5616720" y="3694654"/>
            <a:ext cx="416781" cy="492443"/>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a:spcBef>
                <a:spcPct val="20000"/>
              </a:spcBef>
              <a:defRPr/>
            </a:pPr>
            <a:r>
              <a:rPr lang="en-US" sz="3200" dirty="0" smtClean="0">
                <a:solidFill>
                  <a:schemeClr val="bg1"/>
                </a:solidFill>
              </a:rPr>
              <a:t>03</a:t>
            </a:r>
          </a:p>
        </p:txBody>
      </p:sp>
      <p:sp>
        <p:nvSpPr>
          <p:cNvPr id="94" name="Text Placeholder 3"/>
          <p:cNvSpPr txBox="1">
            <a:spLocks/>
          </p:cNvSpPr>
          <p:nvPr/>
        </p:nvSpPr>
        <p:spPr>
          <a:xfrm>
            <a:off x="7323451" y="3694654"/>
            <a:ext cx="416781" cy="492443"/>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rtl="1">
              <a:spcBef>
                <a:spcPct val="20000"/>
              </a:spcBef>
              <a:defRPr/>
            </a:pPr>
            <a:r>
              <a:rPr lang="en-US" sz="3200" dirty="0" smtClean="0">
                <a:solidFill>
                  <a:schemeClr val="bg1"/>
                </a:solidFill>
              </a:rPr>
              <a:t>04</a:t>
            </a:r>
          </a:p>
        </p:txBody>
      </p:sp>
      <p:sp>
        <p:nvSpPr>
          <p:cNvPr id="19" name="Text Placeholder 3"/>
          <p:cNvSpPr txBox="1">
            <a:spLocks/>
          </p:cNvSpPr>
          <p:nvPr/>
        </p:nvSpPr>
        <p:spPr>
          <a:xfrm>
            <a:off x="8933871" y="3724418"/>
            <a:ext cx="416781" cy="492443"/>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70" rtl="1">
              <a:spcBef>
                <a:spcPct val="20000"/>
              </a:spcBef>
              <a:defRPr/>
            </a:pPr>
            <a:r>
              <a:rPr lang="en-US" sz="3200" dirty="0" smtClean="0">
                <a:solidFill>
                  <a:schemeClr val="bg1"/>
                </a:solidFill>
              </a:rPr>
              <a:t>05</a:t>
            </a:r>
          </a:p>
        </p:txBody>
      </p:sp>
      <p:sp>
        <p:nvSpPr>
          <p:cNvPr id="21" name="TextBox 20"/>
          <p:cNvSpPr txBox="1"/>
          <p:nvPr/>
        </p:nvSpPr>
        <p:spPr>
          <a:xfrm>
            <a:off x="1257013" y="1321494"/>
            <a:ext cx="2386409" cy="1107992"/>
          </a:xfrm>
          <a:prstGeom prst="rect">
            <a:avLst/>
          </a:prstGeom>
          <a:noFill/>
        </p:spPr>
        <p:txBody>
          <a:bodyPr wrap="square" lIns="121917" tIns="60958" rIns="121917" bIns="60958" rtlCol="0">
            <a:spAutoFit/>
          </a:bodyPr>
          <a:lstStyle/>
          <a:p>
            <a:pPr lvl="0" algn="ctr"/>
            <a:r>
              <a:rPr lang="ru-RU" sz="1600" b="1" dirty="0" smtClean="0">
                <a:solidFill>
                  <a:schemeClr val="accent1"/>
                </a:solidFill>
              </a:rPr>
              <a:t>Поля, подлежащие обязательному заполнению, остаются пустыми</a:t>
            </a:r>
          </a:p>
        </p:txBody>
      </p:sp>
      <p:sp>
        <p:nvSpPr>
          <p:cNvPr id="22" name="TextBox 21"/>
          <p:cNvSpPr txBox="1"/>
          <p:nvPr/>
        </p:nvSpPr>
        <p:spPr>
          <a:xfrm>
            <a:off x="2497540" y="5388114"/>
            <a:ext cx="3302759" cy="861770"/>
          </a:xfrm>
          <a:prstGeom prst="rect">
            <a:avLst/>
          </a:prstGeom>
          <a:noFill/>
        </p:spPr>
        <p:txBody>
          <a:bodyPr wrap="square" lIns="121917" tIns="60958" rIns="121917" bIns="60958" rtlCol="0">
            <a:spAutoFit/>
          </a:bodyPr>
          <a:lstStyle/>
          <a:p>
            <a:pPr lvl="0" algn="ctr"/>
            <a:r>
              <a:rPr lang="ru-RU" sz="1600" b="1" dirty="0" smtClean="0">
                <a:solidFill>
                  <a:schemeClr val="accent2"/>
                </a:solidFill>
              </a:rPr>
              <a:t>Информация, указываемая</a:t>
            </a:r>
          </a:p>
          <a:p>
            <a:pPr lvl="0" algn="ctr"/>
            <a:r>
              <a:rPr lang="ru-RU" sz="1600" b="1" dirty="0" smtClean="0">
                <a:solidFill>
                  <a:schemeClr val="accent2"/>
                </a:solidFill>
              </a:rPr>
              <a:t> в полях, не является исчерпывающей</a:t>
            </a:r>
          </a:p>
        </p:txBody>
      </p:sp>
      <p:sp>
        <p:nvSpPr>
          <p:cNvPr id="23" name="TextBox 22"/>
          <p:cNvSpPr txBox="1"/>
          <p:nvPr/>
        </p:nvSpPr>
        <p:spPr>
          <a:xfrm>
            <a:off x="4107976" y="1321494"/>
            <a:ext cx="3343702" cy="1107992"/>
          </a:xfrm>
          <a:prstGeom prst="rect">
            <a:avLst/>
          </a:prstGeom>
          <a:noFill/>
        </p:spPr>
        <p:txBody>
          <a:bodyPr wrap="square" lIns="121917" tIns="60958" rIns="121917" bIns="60958" rtlCol="0">
            <a:spAutoFit/>
          </a:bodyPr>
          <a:lstStyle/>
          <a:p>
            <a:pPr lvl="0" algn="ctr"/>
            <a:r>
              <a:rPr lang="ru-RU" sz="1600" b="1" dirty="0" smtClean="0">
                <a:solidFill>
                  <a:schemeClr val="accent3"/>
                </a:solidFill>
              </a:rPr>
              <a:t>Содержание  информации, указываемой в полях,</a:t>
            </a:r>
          </a:p>
          <a:p>
            <a:pPr lvl="0" algn="ctr"/>
            <a:r>
              <a:rPr lang="ru-RU" sz="1600" b="1" dirty="0" smtClean="0">
                <a:solidFill>
                  <a:schemeClr val="accent3"/>
                </a:solidFill>
              </a:rPr>
              <a:t>не отвечает требованиям Методических рекомендаций</a:t>
            </a:r>
          </a:p>
        </p:txBody>
      </p:sp>
      <p:sp>
        <p:nvSpPr>
          <p:cNvPr id="24" name="TextBox 23"/>
          <p:cNvSpPr txBox="1"/>
          <p:nvPr/>
        </p:nvSpPr>
        <p:spPr>
          <a:xfrm>
            <a:off x="5882185" y="5388114"/>
            <a:ext cx="3316406" cy="1107992"/>
          </a:xfrm>
          <a:prstGeom prst="rect">
            <a:avLst/>
          </a:prstGeom>
          <a:noFill/>
        </p:spPr>
        <p:txBody>
          <a:bodyPr wrap="square" lIns="121917" tIns="60958" rIns="121917" bIns="60958" rtlCol="0">
            <a:spAutoFit/>
          </a:bodyPr>
          <a:lstStyle/>
          <a:p>
            <a:pPr lvl="0" algn="ctr"/>
            <a:r>
              <a:rPr lang="ru-RU" sz="1600" b="1" dirty="0" smtClean="0">
                <a:solidFill>
                  <a:schemeClr val="accent5"/>
                </a:solidFill>
              </a:rPr>
              <a:t>Информация, указываемая </a:t>
            </a:r>
          </a:p>
          <a:p>
            <a:pPr lvl="0" algn="ctr"/>
            <a:r>
              <a:rPr lang="ru-RU" sz="1600" b="1" dirty="0" smtClean="0">
                <a:solidFill>
                  <a:schemeClr val="accent5"/>
                </a:solidFill>
              </a:rPr>
              <a:t>в проекте ТС, содержит отсылочные нормы </a:t>
            </a:r>
          </a:p>
          <a:p>
            <a:pPr lvl="0" algn="ctr"/>
            <a:r>
              <a:rPr lang="ru-RU" sz="1600" b="1" dirty="0" smtClean="0">
                <a:solidFill>
                  <a:schemeClr val="accent5"/>
                </a:solidFill>
              </a:rPr>
              <a:t>на иные правовые акты</a:t>
            </a:r>
          </a:p>
        </p:txBody>
      </p:sp>
      <p:sp>
        <p:nvSpPr>
          <p:cNvPr id="25" name="TextBox 24"/>
          <p:cNvSpPr txBox="1"/>
          <p:nvPr/>
        </p:nvSpPr>
        <p:spPr>
          <a:xfrm>
            <a:off x="7478974" y="1321494"/>
            <a:ext cx="3507474" cy="1107992"/>
          </a:xfrm>
          <a:prstGeom prst="rect">
            <a:avLst/>
          </a:prstGeom>
          <a:noFill/>
        </p:spPr>
        <p:txBody>
          <a:bodyPr wrap="square" lIns="121917" tIns="60958" rIns="121917" bIns="60958" rtlCol="0">
            <a:spAutoFit/>
          </a:bodyPr>
          <a:lstStyle/>
          <a:p>
            <a:pPr lvl="0" algn="ctr"/>
            <a:r>
              <a:rPr lang="ru-RU" sz="1600" b="1" dirty="0" smtClean="0">
                <a:solidFill>
                  <a:schemeClr val="accent6"/>
                </a:solidFill>
              </a:rPr>
              <a:t>Информация, указываемая </a:t>
            </a:r>
          </a:p>
          <a:p>
            <a:pPr lvl="0" algn="ctr"/>
            <a:r>
              <a:rPr lang="ru-RU" sz="1600" b="1" dirty="0" smtClean="0">
                <a:solidFill>
                  <a:schemeClr val="accent6"/>
                </a:solidFill>
              </a:rPr>
              <a:t>в проекте ТС, является не актуальной и не соответствует законодательству</a:t>
            </a:r>
          </a:p>
        </p:txBody>
      </p:sp>
      <p:sp>
        <p:nvSpPr>
          <p:cNvPr id="27" name="Title 35"/>
          <p:cNvSpPr txBox="1">
            <a:spLocks/>
          </p:cNvSpPr>
          <p:nvPr/>
        </p:nvSpPr>
        <p:spPr>
          <a:xfrm>
            <a:off x="872965" y="552573"/>
            <a:ext cx="7518400" cy="471365"/>
          </a:xfrm>
          <a:prstGeom prst="rect">
            <a:avLst/>
          </a:prstGeom>
        </p:spPr>
        <p:txBody>
          <a:bodyPr vert="horz" wrap="none" lIns="0" tIns="0" rIns="0" bIns="0" rtlCol="0" anchor="ctr">
            <a:noAutofit/>
          </a:bodyPr>
          <a:lstStyle/>
          <a:p>
            <a:pPr lvl="0">
              <a:lnSpc>
                <a:spcPct val="90000"/>
              </a:lnSpc>
              <a:spcBef>
                <a:spcPct val="0"/>
              </a:spcBef>
            </a:pPr>
            <a:r>
              <a:rPr lang="ru-RU" sz="3200" b="1" cap="all" dirty="0" smtClean="0">
                <a:solidFill>
                  <a:schemeClr val="tx1">
                    <a:lumMod val="85000"/>
                    <a:lumOff val="15000"/>
                  </a:schemeClr>
                </a:solidFill>
                <a:latin typeface="+mj-lt"/>
                <a:ea typeface="+mj-ea"/>
                <a:cs typeface="+mj-cs"/>
              </a:rPr>
              <a:t>Виды содержательных ошибок, </a:t>
            </a:r>
            <a:br>
              <a:rPr lang="ru-RU" sz="3200" b="1" cap="all" dirty="0" smtClean="0">
                <a:solidFill>
                  <a:schemeClr val="tx1">
                    <a:lumMod val="85000"/>
                    <a:lumOff val="15000"/>
                  </a:schemeClr>
                </a:solidFill>
                <a:latin typeface="+mj-lt"/>
                <a:ea typeface="+mj-ea"/>
                <a:cs typeface="+mj-cs"/>
              </a:rPr>
            </a:br>
            <a:r>
              <a:rPr lang="ru-RU" sz="3200" b="1" cap="all" dirty="0" smtClean="0">
                <a:solidFill>
                  <a:schemeClr val="tx1">
                    <a:lumMod val="85000"/>
                    <a:lumOff val="15000"/>
                  </a:schemeClr>
                </a:solidFill>
                <a:latin typeface="+mj-lt"/>
                <a:ea typeface="+mj-ea"/>
                <a:cs typeface="+mj-cs"/>
              </a:rPr>
              <a:t>допускаемых в проектах Технологических схем</a:t>
            </a:r>
            <a:endParaRPr lang="en-US" sz="3200" b="1" cap="all" dirty="0" smtClean="0">
              <a:solidFill>
                <a:schemeClr val="tx1">
                  <a:lumMod val="85000"/>
                  <a:lumOff val="15000"/>
                </a:schemeClr>
              </a:solidFill>
              <a:latin typeface="+mj-lt"/>
              <a:ea typeface="+mj-ea"/>
              <a:cs typeface="+mj-cs"/>
            </a:endParaRPr>
          </a:p>
        </p:txBody>
      </p:sp>
    </p:spTree>
  </p:cSld>
  <p:clrMapOvr>
    <a:masterClrMapping/>
  </p:clrMapOvr>
  <p:transition>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Номер слайда 26"/>
          <p:cNvSpPr>
            <a:spLocks noGrp="1"/>
          </p:cNvSpPr>
          <p:nvPr>
            <p:ph type="sldNum" sz="quarter" idx="12"/>
          </p:nvPr>
        </p:nvSpPr>
        <p:spPr/>
        <p:txBody>
          <a:bodyPr/>
          <a:lstStyle/>
          <a:p>
            <a:fld id="{E31375A4-56A4-47D6-9801-1991572033F7}" type="slidenum">
              <a:rPr lang="ru-RU" smtClean="0">
                <a:solidFill>
                  <a:prstClr val="white"/>
                </a:solidFill>
              </a:rPr>
              <a:pPr/>
              <a:t>7</a:t>
            </a:fld>
            <a:endParaRPr lang="ru-RU" dirty="0">
              <a:solidFill>
                <a:prstClr val="white"/>
              </a:solidFill>
            </a:endParaRPr>
          </a:p>
        </p:txBody>
      </p:sp>
      <p:sp>
        <p:nvSpPr>
          <p:cNvPr id="4" name="Заголовок 1"/>
          <p:cNvSpPr>
            <a:spLocks noGrp="1"/>
          </p:cNvSpPr>
          <p:nvPr>
            <p:ph type="title"/>
          </p:nvPr>
        </p:nvSpPr>
        <p:spPr>
          <a:xfrm>
            <a:off x="845564" y="168671"/>
            <a:ext cx="10541725" cy="535577"/>
          </a:xfrm>
        </p:spPr>
        <p:txBody>
          <a:bodyPr>
            <a:noAutofit/>
          </a:bodyPr>
          <a:lstStyle/>
          <a:p>
            <a:pPr algn="ctr"/>
            <a:r>
              <a:rPr lang="ru-RU" sz="2200" b="1" dirty="0" smtClean="0">
                <a:solidFill>
                  <a:schemeClr val="tx2"/>
                </a:solidFill>
              </a:rPr>
              <a:t>Раздел 1</a:t>
            </a:r>
            <a:r>
              <a:rPr lang="en-US" sz="2200" b="1" dirty="0" smtClean="0">
                <a:solidFill>
                  <a:schemeClr val="tx2"/>
                </a:solidFill>
              </a:rPr>
              <a:t> </a:t>
            </a:r>
            <a:r>
              <a:rPr lang="ru-RU" sz="2200" b="1" dirty="0" smtClean="0">
                <a:solidFill>
                  <a:schemeClr val="tx2"/>
                </a:solidFill>
              </a:rPr>
              <a:t>«Общие сведения  о государственной услуге»</a:t>
            </a:r>
            <a:endParaRPr lang="ru-RU" sz="2200" b="1" dirty="0">
              <a:solidFill>
                <a:schemeClr val="tx2"/>
              </a:solidFill>
            </a:endParaRPr>
          </a:p>
        </p:txBody>
      </p:sp>
      <p:graphicFrame>
        <p:nvGraphicFramePr>
          <p:cNvPr id="5" name="Таблица 4"/>
          <p:cNvGraphicFramePr>
            <a:graphicFrameLocks noGrp="1"/>
          </p:cNvGraphicFramePr>
          <p:nvPr/>
        </p:nvGraphicFramePr>
        <p:xfrm>
          <a:off x="763583" y="878178"/>
          <a:ext cx="10855233" cy="5444246"/>
        </p:xfrm>
        <a:graphic>
          <a:graphicData uri="http://schemas.openxmlformats.org/drawingml/2006/table">
            <a:tbl>
              <a:tblPr/>
              <a:tblGrid>
                <a:gridCol w="487267"/>
                <a:gridCol w="2747646"/>
                <a:gridCol w="7620320"/>
              </a:tblGrid>
              <a:tr h="323606">
                <a:tc>
                  <a:txBody>
                    <a:bodyPr/>
                    <a:lstStyle/>
                    <a:p>
                      <a:pPr algn="ctr">
                        <a:spcAft>
                          <a:spcPts val="0"/>
                        </a:spcAft>
                      </a:pPr>
                      <a:r>
                        <a:rPr lang="ru-RU" sz="1600" b="1" dirty="0">
                          <a:latin typeface="Times New Roman"/>
                          <a:ea typeface="Times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600" b="1" dirty="0">
                          <a:latin typeface="Times New Roman"/>
                          <a:ea typeface="Times New Roman"/>
                        </a:rPr>
                        <a:t>Параметр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600" b="1" dirty="0">
                          <a:latin typeface="Times New Roman"/>
                          <a:ea typeface="Times New Roman"/>
                        </a:rPr>
                        <a:t>Значение параметра/состояние</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21130">
                <a:tc>
                  <a:txBody>
                    <a:bodyPr/>
                    <a:lstStyle/>
                    <a:p>
                      <a:pPr marL="342900" lvl="0" indent="-342900" algn="ctr">
                        <a:spcAft>
                          <a:spcPts val="0"/>
                        </a:spcAft>
                        <a:buFont typeface="+mj-lt"/>
                        <a:buNone/>
                        <a:tabLst>
                          <a:tab pos="457200" algn="l"/>
                        </a:tabLst>
                      </a:pPr>
                      <a:r>
                        <a:rPr lang="ru-RU" sz="1600" b="1" dirty="0" smtClean="0">
                          <a:latin typeface="Times New Roman"/>
                          <a:ea typeface="Times New Roman"/>
                        </a:rPr>
                        <a:t>1</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600" b="1" dirty="0">
                          <a:latin typeface="Times New Roman"/>
                          <a:ea typeface="Times New Roman"/>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ru-RU" sz="1600" b="1" dirty="0">
                          <a:latin typeface="Times New Roman"/>
                          <a:ea typeface="Times New Roman"/>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269175">
                <a:tc>
                  <a:txBody>
                    <a:bodyPr/>
                    <a:lstStyle/>
                    <a:p>
                      <a:pPr marL="0" lvl="0" indent="0" algn="ctr">
                        <a:spcAft>
                          <a:spcPts val="0"/>
                        </a:spcAft>
                        <a:buFont typeface="+mj-lt"/>
                        <a:buNone/>
                        <a:tabLst>
                          <a:tab pos="457200" algn="l"/>
                        </a:tabLst>
                      </a:pPr>
                      <a:r>
                        <a:rPr lang="ru-RU" sz="1600" b="1" dirty="0" smtClean="0">
                          <a:latin typeface="Times New Roman"/>
                          <a:ea typeface="Times New Roman"/>
                        </a:rPr>
                        <a:t>1</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spcAft>
                          <a:spcPts val="0"/>
                        </a:spcAft>
                      </a:pPr>
                      <a:r>
                        <a:rPr lang="ru-RU" sz="1600" b="1" dirty="0">
                          <a:latin typeface="Times New Roman"/>
                          <a:ea typeface="Times New Roman"/>
                        </a:rPr>
                        <a:t>Наименование органа, предоставляющего услугу</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spcAft>
                          <a:spcPts val="0"/>
                        </a:spcAft>
                      </a:pPr>
                      <a:r>
                        <a:rPr lang="ru-RU" sz="1600" dirty="0" smtClean="0">
                          <a:latin typeface="Times New Roman"/>
                          <a:ea typeface="Times New Roman"/>
                        </a:rPr>
                        <a:t>Федеральная служба судебных приставов Российской Федерации</a:t>
                      </a:r>
                      <a:endParaRPr lang="ru-RU" sz="16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25633">
                <a:tc>
                  <a:txBody>
                    <a:bodyPr/>
                    <a:lstStyle/>
                    <a:p>
                      <a:pPr marL="0" lvl="0" indent="0" algn="ctr">
                        <a:spcAft>
                          <a:spcPts val="0"/>
                        </a:spcAft>
                        <a:buFont typeface="+mj-lt"/>
                        <a:buNone/>
                        <a:tabLst>
                          <a:tab pos="457200" algn="l"/>
                        </a:tabLst>
                      </a:pPr>
                      <a:r>
                        <a:rPr lang="ru-RU" sz="1600" b="1" dirty="0" smtClean="0">
                          <a:latin typeface="Times New Roman"/>
                          <a:ea typeface="Times New Roman"/>
                        </a:rPr>
                        <a:t>2</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spcAft>
                          <a:spcPts val="0"/>
                        </a:spcAft>
                      </a:pPr>
                      <a:r>
                        <a:rPr lang="ru-RU" sz="1600" b="1" dirty="0">
                          <a:latin typeface="Times New Roman"/>
                          <a:ea typeface="Times New Roman"/>
                        </a:rPr>
                        <a:t>Номер услуги в федеральном реестре</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spcAft>
                          <a:spcPts val="0"/>
                        </a:spcAft>
                      </a:pPr>
                      <a:r>
                        <a:rPr lang="ru-RU" sz="1600" dirty="0" smtClean="0">
                          <a:latin typeface="Times New Roman"/>
                          <a:ea typeface="Times New Roman"/>
                        </a:rPr>
                        <a:t>10001449665</a:t>
                      </a:r>
                      <a:endParaRPr lang="ru-RU" sz="16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42901">
                <a:tc>
                  <a:txBody>
                    <a:bodyPr/>
                    <a:lstStyle/>
                    <a:p>
                      <a:pPr marL="0" lvl="0" indent="0" algn="ctr">
                        <a:spcAft>
                          <a:spcPts val="0"/>
                        </a:spcAft>
                        <a:buFont typeface="+mj-lt"/>
                        <a:buNone/>
                        <a:tabLst>
                          <a:tab pos="457200" algn="l"/>
                        </a:tabLst>
                      </a:pPr>
                      <a:r>
                        <a:rPr lang="ru-RU" sz="1600" b="1" dirty="0" smtClean="0">
                          <a:latin typeface="Times New Roman"/>
                          <a:ea typeface="Times New Roman"/>
                        </a:rPr>
                        <a:t>3</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spcAft>
                          <a:spcPts val="0"/>
                        </a:spcAft>
                      </a:pPr>
                      <a:r>
                        <a:rPr lang="ru-RU" sz="1600" b="1" dirty="0">
                          <a:latin typeface="Times New Roman"/>
                          <a:ea typeface="Times New Roman"/>
                        </a:rPr>
                        <a:t>Полное наименование услуги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spcAft>
                          <a:spcPts val="0"/>
                        </a:spcAft>
                      </a:pPr>
                      <a:r>
                        <a:rPr lang="ru-RU" sz="1600" dirty="0" smtClean="0">
                          <a:latin typeface="Times New Roman"/>
                          <a:ea typeface="Times New Roman"/>
                        </a:rPr>
                        <a:t>Предоставление информации по находящимся на исполнении исполнительным производствам в отношении физического и юридического лица</a:t>
                      </a:r>
                      <a:endParaRPr lang="ru-RU" sz="16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30629">
                <a:tc>
                  <a:txBody>
                    <a:bodyPr/>
                    <a:lstStyle/>
                    <a:p>
                      <a:pPr marL="0" lvl="0" indent="0" algn="ctr">
                        <a:spcAft>
                          <a:spcPts val="0"/>
                        </a:spcAft>
                        <a:buFont typeface="+mj-lt"/>
                        <a:buNone/>
                        <a:tabLst>
                          <a:tab pos="457200" algn="l"/>
                        </a:tabLst>
                      </a:pPr>
                      <a:r>
                        <a:rPr lang="ru-RU" sz="1600" b="1" dirty="0" smtClean="0">
                          <a:latin typeface="Times New Roman"/>
                          <a:ea typeface="Times New Roman"/>
                        </a:rPr>
                        <a:t>4</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spcAft>
                          <a:spcPts val="0"/>
                        </a:spcAft>
                      </a:pPr>
                      <a:r>
                        <a:rPr lang="ru-RU" sz="1600" b="1" dirty="0">
                          <a:latin typeface="Times New Roman"/>
                          <a:ea typeface="Times New Roman"/>
                        </a:rPr>
                        <a:t>Краткое наименование услуги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spcAft>
                          <a:spcPts val="0"/>
                        </a:spcAft>
                      </a:pPr>
                      <a:r>
                        <a:rPr lang="ru-RU" sz="1600" dirty="0" smtClean="0">
                          <a:latin typeface="Times New Roman"/>
                          <a:ea typeface="Times New Roman"/>
                        </a:rPr>
                        <a:t>Предоставление информации по находящимся на исполнении исполнительным производствам в отношении физического и юридического лица</a:t>
                      </a:r>
                      <a:endParaRPr lang="ru-RU" sz="16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849086">
                <a:tc>
                  <a:txBody>
                    <a:bodyPr/>
                    <a:lstStyle/>
                    <a:p>
                      <a:pPr marL="0" lvl="0" indent="0" algn="ctr">
                        <a:spcAft>
                          <a:spcPts val="0"/>
                        </a:spcAft>
                        <a:buFont typeface="+mj-lt"/>
                        <a:buNone/>
                        <a:tabLst>
                          <a:tab pos="457200" algn="l"/>
                        </a:tabLst>
                      </a:pPr>
                      <a:r>
                        <a:rPr lang="ru-RU" sz="1600" b="1" dirty="0" smtClean="0">
                          <a:latin typeface="Times New Roman"/>
                          <a:ea typeface="Times New Roman"/>
                        </a:rPr>
                        <a:t>5</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spcAft>
                          <a:spcPts val="0"/>
                        </a:spcAft>
                      </a:pPr>
                      <a:r>
                        <a:rPr lang="ru-RU" sz="1600" b="1" dirty="0">
                          <a:latin typeface="Times New Roman"/>
                          <a:ea typeface="Times New Roman"/>
                        </a:rPr>
                        <a:t>Административный регламент предоставления </a:t>
                      </a:r>
                      <a:r>
                        <a:rPr lang="ru-RU" sz="1600" b="1" dirty="0" smtClean="0">
                          <a:latin typeface="Times New Roman"/>
                          <a:ea typeface="Times New Roman"/>
                        </a:rPr>
                        <a:t>услуги</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spcAft>
                          <a:spcPts val="0"/>
                        </a:spcAft>
                      </a:pPr>
                      <a:r>
                        <a:rPr lang="ru-RU" sz="1600" dirty="0" smtClean="0">
                          <a:latin typeface="Times New Roman"/>
                          <a:ea typeface="Times New Roman"/>
                        </a:rPr>
                        <a:t>Приказ Минюста России от 23.04.2014 № 86 «Об утверждении Административного регламента Федеральной службы судебных приставов по предоставлению государственной услуги по предоставлению информации по находящимся на исполнении исполнительным производствам в отношении физического и юридического лица»</a:t>
                      </a:r>
                      <a:endParaRPr lang="ru-RU" sz="16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731520">
                <a:tc>
                  <a:txBody>
                    <a:bodyPr/>
                    <a:lstStyle/>
                    <a:p>
                      <a:pPr marL="0" lvl="0" indent="0" algn="ctr">
                        <a:spcAft>
                          <a:spcPts val="0"/>
                        </a:spcAft>
                        <a:buFont typeface="+mj-lt"/>
                        <a:buNone/>
                        <a:tabLst>
                          <a:tab pos="457200" algn="l"/>
                        </a:tabLst>
                      </a:pPr>
                      <a:r>
                        <a:rPr lang="ru-RU" sz="1600" b="1" dirty="0" smtClean="0">
                          <a:latin typeface="Times New Roman"/>
                          <a:ea typeface="Times New Roman"/>
                        </a:rPr>
                        <a:t>6</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spcAft>
                          <a:spcPts val="0"/>
                        </a:spcAft>
                      </a:pPr>
                      <a:r>
                        <a:rPr lang="ru-RU" sz="1600" b="1" dirty="0">
                          <a:latin typeface="Times New Roman"/>
                          <a:ea typeface="Times New Roman"/>
                        </a:rPr>
                        <a:t>Перечень «</a:t>
                      </a:r>
                      <a:r>
                        <a:rPr lang="ru-RU" sz="1600" b="1" dirty="0" err="1">
                          <a:latin typeface="Times New Roman"/>
                          <a:ea typeface="Times New Roman"/>
                        </a:rPr>
                        <a:t>подуслуг</a:t>
                      </a:r>
                      <a:r>
                        <a:rPr lang="ru-RU" sz="1600" b="1" dirty="0">
                          <a:latin typeface="Times New Roman"/>
                          <a:ea typeface="Times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spcAft>
                          <a:spcPts val="0"/>
                        </a:spcAft>
                      </a:pPr>
                      <a:r>
                        <a:rPr lang="ru-RU" sz="1600" dirty="0" smtClean="0">
                          <a:latin typeface="Times New Roman"/>
                          <a:ea typeface="Times New Roman"/>
                        </a:rPr>
                        <a:t>1.Предоставление информации о ходе исполнительного производства</a:t>
                      </a:r>
                    </a:p>
                    <a:p>
                      <a:pPr algn="just">
                        <a:spcAft>
                          <a:spcPts val="0"/>
                        </a:spcAft>
                      </a:pPr>
                      <a:r>
                        <a:rPr lang="ru-RU" sz="1600" dirty="0" smtClean="0">
                          <a:latin typeface="Times New Roman"/>
                          <a:ea typeface="Times New Roman"/>
                        </a:rPr>
                        <a:t>2.Предоставление информации о наличии (отсутствии) исполнительного производства на исполнении</a:t>
                      </a:r>
                      <a:endParaRPr lang="ru-RU" sz="16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731520">
                <a:tc>
                  <a:txBody>
                    <a:bodyPr/>
                    <a:lstStyle/>
                    <a:p>
                      <a:pPr marL="0" lvl="0" indent="0" algn="ctr">
                        <a:spcAft>
                          <a:spcPts val="0"/>
                        </a:spcAft>
                        <a:buFont typeface="+mj-lt"/>
                        <a:buNone/>
                        <a:tabLst>
                          <a:tab pos="457200" algn="l"/>
                        </a:tabLst>
                      </a:pPr>
                      <a:r>
                        <a:rPr lang="ru-RU" sz="1600" b="1" dirty="0" smtClean="0">
                          <a:latin typeface="Times New Roman"/>
                          <a:ea typeface="Times New Roman"/>
                        </a:rPr>
                        <a:t>7</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spcAft>
                          <a:spcPts val="0"/>
                        </a:spcAft>
                      </a:pPr>
                      <a:r>
                        <a:rPr lang="ru-RU" sz="1600" b="1" dirty="0">
                          <a:latin typeface="Times New Roman"/>
                          <a:ea typeface="Times New Roman"/>
                        </a:rPr>
                        <a:t>Способы оценки качества </a:t>
                      </a:r>
                      <a:r>
                        <a:rPr lang="ru-RU" sz="1600" b="1" dirty="0" smtClean="0">
                          <a:latin typeface="Times New Roman"/>
                          <a:ea typeface="Times New Roman"/>
                        </a:rPr>
                        <a:t>предоставления</a:t>
                      </a:r>
                      <a:r>
                        <a:rPr lang="ru-RU" sz="1600" b="1" baseline="0" dirty="0" smtClean="0">
                          <a:latin typeface="Times New Roman"/>
                          <a:ea typeface="Times New Roman"/>
                        </a:rPr>
                        <a:t> </a:t>
                      </a:r>
                      <a:r>
                        <a:rPr lang="ru-RU" sz="1600" b="1" dirty="0" smtClean="0">
                          <a:latin typeface="Times New Roman"/>
                          <a:ea typeface="Times New Roman"/>
                        </a:rPr>
                        <a:t>услуги</a:t>
                      </a:r>
                      <a:endParaRPr lang="ru-RU" sz="1600" b="1"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spcAft>
                          <a:spcPts val="0"/>
                        </a:spcAft>
                      </a:pPr>
                      <a:r>
                        <a:rPr lang="ru-RU" sz="1600" dirty="0" smtClean="0">
                          <a:latin typeface="Times New Roman"/>
                          <a:ea typeface="Times New Roman"/>
                        </a:rPr>
                        <a:t>1. Радиотелефонная связь (</a:t>
                      </a:r>
                      <a:r>
                        <a:rPr lang="ru-RU" sz="1600" dirty="0" err="1" smtClean="0">
                          <a:latin typeface="Times New Roman"/>
                          <a:ea typeface="Times New Roman"/>
                        </a:rPr>
                        <a:t>смс-опрос</a:t>
                      </a:r>
                      <a:r>
                        <a:rPr lang="ru-RU" sz="1600" dirty="0" smtClean="0">
                          <a:latin typeface="Times New Roman"/>
                          <a:ea typeface="Times New Roman"/>
                        </a:rPr>
                        <a:t>)</a:t>
                      </a:r>
                    </a:p>
                    <a:p>
                      <a:pPr algn="just">
                        <a:spcAft>
                          <a:spcPts val="0"/>
                        </a:spcAft>
                      </a:pPr>
                      <a:r>
                        <a:rPr lang="ru-RU" sz="1600" dirty="0" smtClean="0">
                          <a:latin typeface="Times New Roman"/>
                          <a:ea typeface="Times New Roman"/>
                        </a:rPr>
                        <a:t>2. Радиотелефонная связь (телефонный опрос)</a:t>
                      </a:r>
                    </a:p>
                    <a:p>
                      <a:pPr algn="just">
                        <a:spcAft>
                          <a:spcPts val="0"/>
                        </a:spcAft>
                      </a:pPr>
                      <a:r>
                        <a:rPr lang="ru-RU" sz="1600" dirty="0" smtClean="0">
                          <a:latin typeface="Times New Roman"/>
                          <a:ea typeface="Times New Roman"/>
                        </a:rPr>
                        <a:t>3. Терминальные устройства в МФЦ</a:t>
                      </a:r>
                    </a:p>
                    <a:p>
                      <a:pPr algn="just">
                        <a:spcAft>
                          <a:spcPts val="0"/>
                        </a:spcAft>
                      </a:pPr>
                      <a:r>
                        <a:rPr lang="ru-RU" sz="1600" dirty="0" smtClean="0">
                          <a:latin typeface="Times New Roman"/>
                          <a:ea typeface="Times New Roman"/>
                        </a:rPr>
                        <a:t>4. Единый портал государственных услуг</a:t>
                      </a:r>
                      <a:endParaRPr lang="ru-RU" sz="16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ound Same Side Corner Rectangle 60"/>
          <p:cNvSpPr/>
          <p:nvPr/>
        </p:nvSpPr>
        <p:spPr>
          <a:xfrm rot="16200000" flipH="1">
            <a:off x="8854386" y="-274086"/>
            <a:ext cx="1654559" cy="5020671"/>
          </a:xfrm>
          <a:prstGeom prst="round2SameRect">
            <a:avLst>
              <a:gd name="adj1" fmla="val 22204"/>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39" name="Title 38"/>
          <p:cNvSpPr>
            <a:spLocks noGrp="1"/>
          </p:cNvSpPr>
          <p:nvPr>
            <p:ph type="title"/>
          </p:nvPr>
        </p:nvSpPr>
        <p:spPr>
          <a:prstGeom prst="rect">
            <a:avLst/>
          </a:prstGeom>
        </p:spPr>
        <p:txBody>
          <a:bodyPr/>
          <a:lstStyle/>
          <a:p>
            <a:pPr lvl="0"/>
            <a:r>
              <a:rPr lang="ru-RU" dirty="0" smtClean="0"/>
              <a:t>Раздел 1. Общие сведения о государственной услуге</a:t>
            </a:r>
            <a:endParaRPr lang="en-US" dirty="0"/>
          </a:p>
        </p:txBody>
      </p:sp>
      <p:sp>
        <p:nvSpPr>
          <p:cNvPr id="22" name="Slide Number Placeholder 21"/>
          <p:cNvSpPr>
            <a:spLocks noGrp="1"/>
          </p:cNvSpPr>
          <p:nvPr>
            <p:ph type="sldNum" sz="quarter" idx="12"/>
          </p:nvPr>
        </p:nvSpPr>
        <p:spPr>
          <a:prstGeom prst="rect">
            <a:avLst/>
          </a:prstGeom>
        </p:spPr>
        <p:txBody>
          <a:bodyPr/>
          <a:lstStyle/>
          <a:p>
            <a:fld id="{C136B7D2-B98C-44FD-8D04-7EC62A564975}" type="slidenum">
              <a:rPr lang="en-US" smtClean="0"/>
              <a:pPr/>
              <a:t>8</a:t>
            </a:fld>
            <a:endParaRPr lang="en-US" dirty="0"/>
          </a:p>
        </p:txBody>
      </p:sp>
      <p:sp>
        <p:nvSpPr>
          <p:cNvPr id="41" name="Round Same Side Corner Rectangle 40"/>
          <p:cNvSpPr/>
          <p:nvPr/>
        </p:nvSpPr>
        <p:spPr>
          <a:xfrm rot="5400000">
            <a:off x="1683053" y="-274086"/>
            <a:ext cx="1654559" cy="5020671"/>
          </a:xfrm>
          <a:prstGeom prst="round2SameRect">
            <a:avLst>
              <a:gd name="adj1" fmla="val 22204"/>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50" name="Bent Arrow 49"/>
          <p:cNvSpPr/>
          <p:nvPr/>
        </p:nvSpPr>
        <p:spPr>
          <a:xfrm rot="5400000">
            <a:off x="3016175" y="4030720"/>
            <a:ext cx="4885016" cy="1029647"/>
          </a:xfrm>
          <a:prstGeom prst="bentArrow">
            <a:avLst>
              <a:gd name="adj1" fmla="val 17673"/>
              <a:gd name="adj2" fmla="val 5541"/>
              <a:gd name="adj3" fmla="val 0"/>
              <a:gd name="adj4" fmla="val 513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solidFill>
                <a:schemeClr val="tx1"/>
              </a:solidFill>
            </a:endParaRPr>
          </a:p>
        </p:txBody>
      </p:sp>
      <p:sp>
        <p:nvSpPr>
          <p:cNvPr id="52" name="Bent Arrow 51"/>
          <p:cNvSpPr/>
          <p:nvPr/>
        </p:nvSpPr>
        <p:spPr>
          <a:xfrm rot="16200000" flipH="1">
            <a:off x="4290809" y="4031009"/>
            <a:ext cx="4885016" cy="1029647"/>
          </a:xfrm>
          <a:prstGeom prst="bentArrow">
            <a:avLst>
              <a:gd name="adj1" fmla="val 17673"/>
              <a:gd name="adj2" fmla="val 5541"/>
              <a:gd name="adj3" fmla="val 0"/>
              <a:gd name="adj4" fmla="val 513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solidFill>
                <a:schemeClr val="tx1"/>
              </a:solidFill>
            </a:endParaRPr>
          </a:p>
        </p:txBody>
      </p:sp>
      <p:sp>
        <p:nvSpPr>
          <p:cNvPr id="53" name="Bent Arrow 52"/>
          <p:cNvSpPr/>
          <p:nvPr/>
        </p:nvSpPr>
        <p:spPr>
          <a:xfrm rot="5400000">
            <a:off x="3897803" y="5247583"/>
            <a:ext cx="2507288" cy="1029647"/>
          </a:xfrm>
          <a:prstGeom prst="bentArrow">
            <a:avLst>
              <a:gd name="adj1" fmla="val 17673"/>
              <a:gd name="adj2" fmla="val 5541"/>
              <a:gd name="adj3" fmla="val 0"/>
              <a:gd name="adj4" fmla="val 5133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solidFill>
                <a:schemeClr val="tx1"/>
              </a:solidFill>
            </a:endParaRPr>
          </a:p>
        </p:txBody>
      </p:sp>
      <p:sp>
        <p:nvSpPr>
          <p:cNvPr id="54" name="Bent Arrow 53"/>
          <p:cNvSpPr/>
          <p:nvPr/>
        </p:nvSpPr>
        <p:spPr>
          <a:xfrm rot="16200000" flipH="1">
            <a:off x="5786911" y="5247584"/>
            <a:ext cx="2507288" cy="1029647"/>
          </a:xfrm>
          <a:prstGeom prst="bentArrow">
            <a:avLst>
              <a:gd name="adj1" fmla="val 17673"/>
              <a:gd name="adj2" fmla="val 5541"/>
              <a:gd name="adj3" fmla="val 0"/>
              <a:gd name="adj4" fmla="val 5133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solidFill>
                <a:schemeClr val="tx1"/>
              </a:solidFill>
            </a:endParaRPr>
          </a:p>
        </p:txBody>
      </p:sp>
      <p:sp>
        <p:nvSpPr>
          <p:cNvPr id="62" name="Round Same Side Corner Rectangle 61"/>
          <p:cNvSpPr/>
          <p:nvPr/>
        </p:nvSpPr>
        <p:spPr>
          <a:xfrm rot="16200000" flipH="1">
            <a:off x="8854386" y="2142249"/>
            <a:ext cx="1654559" cy="5020671"/>
          </a:xfrm>
          <a:prstGeom prst="round2SameRect">
            <a:avLst>
              <a:gd name="adj1" fmla="val 22204"/>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63" name="Round Same Side Corner Rectangle 62"/>
          <p:cNvSpPr/>
          <p:nvPr/>
        </p:nvSpPr>
        <p:spPr>
          <a:xfrm rot="5400000">
            <a:off x="1683053" y="2142249"/>
            <a:ext cx="1654559" cy="5020671"/>
          </a:xfrm>
          <a:prstGeom prst="round2SameRect">
            <a:avLst>
              <a:gd name="adj1" fmla="val 22204"/>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dirty="0"/>
          </a:p>
        </p:txBody>
      </p:sp>
      <p:sp>
        <p:nvSpPr>
          <p:cNvPr id="23" name="TextBox 22"/>
          <p:cNvSpPr txBox="1"/>
          <p:nvPr/>
        </p:nvSpPr>
        <p:spPr>
          <a:xfrm>
            <a:off x="130630" y="1592918"/>
            <a:ext cx="3749040" cy="1231106"/>
          </a:xfrm>
          <a:prstGeom prst="rect">
            <a:avLst/>
          </a:prstGeom>
          <a:noFill/>
        </p:spPr>
        <p:txBody>
          <a:bodyPr wrap="square" lIns="0" tIns="0" rIns="0" bIns="0" rtlCol="0" anchor="ctr">
            <a:spAutoFit/>
          </a:bodyPr>
          <a:lstStyle/>
          <a:p>
            <a:pPr algn="ctr"/>
            <a:r>
              <a:rPr lang="ru-RU" sz="1600" b="1" dirty="0" smtClean="0">
                <a:solidFill>
                  <a:schemeClr val="bg1"/>
                </a:solidFill>
                <a:latin typeface="+mj-lt"/>
              </a:rPr>
              <a:t>В поле «Наименование органа, предоставляющего услугу» наряду </a:t>
            </a:r>
          </a:p>
          <a:p>
            <a:pPr algn="ctr"/>
            <a:r>
              <a:rPr lang="ru-RU" sz="1600" b="1" dirty="0" smtClean="0">
                <a:solidFill>
                  <a:schemeClr val="bg1"/>
                </a:solidFill>
                <a:latin typeface="+mj-lt"/>
              </a:rPr>
              <a:t>с наименованием самого органа, указывается МФЦ, а также наименования организаций</a:t>
            </a:r>
            <a:endParaRPr lang="en-US" sz="1600" b="1" dirty="0">
              <a:solidFill>
                <a:schemeClr val="bg1"/>
              </a:solidFill>
              <a:latin typeface="+mj-lt"/>
            </a:endParaRPr>
          </a:p>
        </p:txBody>
      </p:sp>
      <p:sp>
        <p:nvSpPr>
          <p:cNvPr id="26" name="TextBox 25"/>
          <p:cNvSpPr txBox="1"/>
          <p:nvPr/>
        </p:nvSpPr>
        <p:spPr>
          <a:xfrm>
            <a:off x="1" y="4369228"/>
            <a:ext cx="3722914" cy="553998"/>
          </a:xfrm>
          <a:prstGeom prst="rect">
            <a:avLst/>
          </a:prstGeom>
          <a:noFill/>
        </p:spPr>
        <p:txBody>
          <a:bodyPr wrap="square" lIns="0" tIns="0" rIns="0" bIns="0" rtlCol="0" anchor="ctr">
            <a:spAutoFit/>
          </a:bodyPr>
          <a:lstStyle/>
          <a:p>
            <a:pPr algn="ctr"/>
            <a:r>
              <a:rPr lang="ru-RU" b="1" dirty="0" smtClean="0">
                <a:solidFill>
                  <a:schemeClr val="bg1"/>
                </a:solidFill>
                <a:latin typeface="+mj-lt"/>
              </a:rPr>
              <a:t>Не заполнено поле </a:t>
            </a:r>
          </a:p>
          <a:p>
            <a:pPr algn="ctr"/>
            <a:r>
              <a:rPr lang="ru-RU" b="1" dirty="0" smtClean="0">
                <a:solidFill>
                  <a:schemeClr val="bg1"/>
                </a:solidFill>
                <a:latin typeface="+mj-lt"/>
              </a:rPr>
              <a:t>«Краткое наименование услуги»</a:t>
            </a:r>
            <a:endParaRPr lang="en-US" b="1" dirty="0" smtClean="0">
              <a:solidFill>
                <a:schemeClr val="bg1"/>
              </a:solidFill>
              <a:latin typeface="+mj-lt"/>
            </a:endParaRPr>
          </a:p>
        </p:txBody>
      </p:sp>
      <p:sp>
        <p:nvSpPr>
          <p:cNvPr id="29" name="TextBox 28"/>
          <p:cNvSpPr txBox="1"/>
          <p:nvPr/>
        </p:nvSpPr>
        <p:spPr>
          <a:xfrm>
            <a:off x="8307975" y="1900636"/>
            <a:ext cx="3675017" cy="553998"/>
          </a:xfrm>
          <a:prstGeom prst="rect">
            <a:avLst/>
          </a:prstGeom>
          <a:noFill/>
        </p:spPr>
        <p:txBody>
          <a:bodyPr wrap="square" lIns="0" tIns="0" rIns="0" bIns="0" rtlCol="0" anchor="ctr">
            <a:spAutoFit/>
          </a:bodyPr>
          <a:lstStyle/>
          <a:p>
            <a:pPr algn="ctr"/>
            <a:r>
              <a:rPr lang="ru-RU" b="1" dirty="0" smtClean="0">
                <a:solidFill>
                  <a:schemeClr val="bg1"/>
                </a:solidFill>
              </a:rPr>
              <a:t>Перечень «</a:t>
            </a:r>
            <a:r>
              <a:rPr lang="ru-RU" b="1" dirty="0" err="1" smtClean="0">
                <a:solidFill>
                  <a:schemeClr val="bg1"/>
                </a:solidFill>
              </a:rPr>
              <a:t>подуслуг</a:t>
            </a:r>
            <a:r>
              <a:rPr lang="ru-RU" b="1" dirty="0" smtClean="0">
                <a:solidFill>
                  <a:schemeClr val="bg1"/>
                </a:solidFill>
              </a:rPr>
              <a:t>» </a:t>
            </a:r>
          </a:p>
          <a:p>
            <a:pPr algn="ctr"/>
            <a:r>
              <a:rPr lang="ru-RU" b="1" dirty="0" smtClean="0">
                <a:solidFill>
                  <a:schemeClr val="bg1"/>
                </a:solidFill>
              </a:rPr>
              <a:t>не является исчерпывающим</a:t>
            </a:r>
            <a:endParaRPr lang="en-US" b="1" dirty="0" smtClean="0">
              <a:solidFill>
                <a:schemeClr val="bg1"/>
              </a:solidFill>
            </a:endParaRPr>
          </a:p>
        </p:txBody>
      </p:sp>
      <p:sp>
        <p:nvSpPr>
          <p:cNvPr id="32" name="TextBox 31"/>
          <p:cNvSpPr txBox="1"/>
          <p:nvPr/>
        </p:nvSpPr>
        <p:spPr>
          <a:xfrm>
            <a:off x="8281851" y="4343098"/>
            <a:ext cx="3701143" cy="553998"/>
          </a:xfrm>
          <a:prstGeom prst="rect">
            <a:avLst/>
          </a:prstGeom>
          <a:noFill/>
        </p:spPr>
        <p:txBody>
          <a:bodyPr wrap="square" lIns="0" tIns="0" rIns="0" bIns="0" rtlCol="0" anchor="ctr">
            <a:spAutoFit/>
          </a:bodyPr>
          <a:lstStyle/>
          <a:p>
            <a:pPr algn="ctr"/>
            <a:r>
              <a:rPr lang="ru-RU" b="1" dirty="0" smtClean="0">
                <a:solidFill>
                  <a:schemeClr val="bg1"/>
                </a:solidFill>
              </a:rPr>
              <a:t>Наименования «</a:t>
            </a:r>
            <a:r>
              <a:rPr lang="ru-RU" b="1" dirty="0" err="1" smtClean="0">
                <a:solidFill>
                  <a:schemeClr val="bg1"/>
                </a:solidFill>
              </a:rPr>
              <a:t>подуслуг</a:t>
            </a:r>
            <a:r>
              <a:rPr lang="ru-RU" b="1" dirty="0" smtClean="0">
                <a:solidFill>
                  <a:schemeClr val="bg1"/>
                </a:solidFill>
              </a:rPr>
              <a:t>»</a:t>
            </a:r>
          </a:p>
          <a:p>
            <a:pPr algn="ctr"/>
            <a:r>
              <a:rPr lang="ru-RU" b="1" dirty="0" smtClean="0">
                <a:solidFill>
                  <a:schemeClr val="bg1"/>
                </a:solidFill>
              </a:rPr>
              <a:t> являются не полными</a:t>
            </a:r>
          </a:p>
        </p:txBody>
      </p:sp>
      <p:sp>
        <p:nvSpPr>
          <p:cNvPr id="48" name="Sev01"/>
          <p:cNvSpPr>
            <a:spLocks noChangeAspect="1"/>
          </p:cNvSpPr>
          <p:nvPr/>
        </p:nvSpPr>
        <p:spPr>
          <a:xfrm>
            <a:off x="3931970" y="1747130"/>
            <a:ext cx="815598" cy="815596"/>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FontAwesome" pitchFamily="2" charset="0"/>
            </a:endParaRPr>
          </a:p>
        </p:txBody>
      </p:sp>
      <p:sp>
        <p:nvSpPr>
          <p:cNvPr id="49" name="Freeform 6"/>
          <p:cNvSpPr>
            <a:spLocks noEditPoints="1"/>
          </p:cNvSpPr>
          <p:nvPr/>
        </p:nvSpPr>
        <p:spPr bwMode="auto">
          <a:xfrm>
            <a:off x="4103418" y="1969958"/>
            <a:ext cx="472702" cy="369940"/>
          </a:xfrm>
          <a:custGeom>
            <a:avLst/>
            <a:gdLst/>
            <a:ahLst/>
            <a:cxnLst>
              <a:cxn ang="0">
                <a:pos x="64" y="48"/>
              </a:cxn>
              <a:cxn ang="0">
                <a:pos x="61" y="50"/>
              </a:cxn>
              <a:cxn ang="0">
                <a:pos x="2" y="50"/>
              </a:cxn>
              <a:cxn ang="0">
                <a:pos x="0" y="48"/>
              </a:cxn>
              <a:cxn ang="0">
                <a:pos x="0" y="43"/>
              </a:cxn>
              <a:cxn ang="0">
                <a:pos x="2" y="41"/>
              </a:cxn>
              <a:cxn ang="0">
                <a:pos x="61" y="41"/>
              </a:cxn>
              <a:cxn ang="0">
                <a:pos x="64" y="43"/>
              </a:cxn>
              <a:cxn ang="0">
                <a:pos x="64" y="48"/>
              </a:cxn>
              <a:cxn ang="0">
                <a:pos x="59" y="20"/>
              </a:cxn>
              <a:cxn ang="0">
                <a:pos x="57" y="23"/>
              </a:cxn>
              <a:cxn ang="0">
                <a:pos x="7" y="23"/>
              </a:cxn>
              <a:cxn ang="0">
                <a:pos x="4" y="20"/>
              </a:cxn>
              <a:cxn ang="0">
                <a:pos x="4" y="16"/>
              </a:cxn>
              <a:cxn ang="0">
                <a:pos x="7" y="13"/>
              </a:cxn>
              <a:cxn ang="0">
                <a:pos x="57" y="13"/>
              </a:cxn>
              <a:cxn ang="0">
                <a:pos x="59" y="16"/>
              </a:cxn>
              <a:cxn ang="0">
                <a:pos x="59" y="20"/>
              </a:cxn>
              <a:cxn ang="0">
                <a:pos x="50" y="34"/>
              </a:cxn>
              <a:cxn ang="0">
                <a:pos x="48" y="36"/>
              </a:cxn>
              <a:cxn ang="0">
                <a:pos x="16" y="36"/>
              </a:cxn>
              <a:cxn ang="0">
                <a:pos x="13" y="34"/>
              </a:cxn>
              <a:cxn ang="0">
                <a:pos x="13" y="29"/>
              </a:cxn>
              <a:cxn ang="0">
                <a:pos x="16" y="27"/>
              </a:cxn>
              <a:cxn ang="0">
                <a:pos x="48" y="27"/>
              </a:cxn>
              <a:cxn ang="0">
                <a:pos x="50" y="29"/>
              </a:cxn>
              <a:cxn ang="0">
                <a:pos x="50" y="34"/>
              </a:cxn>
              <a:cxn ang="0">
                <a:pos x="45" y="7"/>
              </a:cxn>
              <a:cxn ang="0">
                <a:pos x="43" y="9"/>
              </a:cxn>
              <a:cxn ang="0">
                <a:pos x="20" y="9"/>
              </a:cxn>
              <a:cxn ang="0">
                <a:pos x="18" y="7"/>
              </a:cxn>
              <a:cxn ang="0">
                <a:pos x="18" y="2"/>
              </a:cxn>
              <a:cxn ang="0">
                <a:pos x="20" y="0"/>
              </a:cxn>
              <a:cxn ang="0">
                <a:pos x="43" y="0"/>
              </a:cxn>
              <a:cxn ang="0">
                <a:pos x="45" y="2"/>
              </a:cxn>
              <a:cxn ang="0">
                <a:pos x="45" y="7"/>
              </a:cxn>
            </a:cxnLst>
            <a:rect l="0" t="0" r="r" b="b"/>
            <a:pathLst>
              <a:path w="64" h="50">
                <a:moveTo>
                  <a:pt x="64" y="48"/>
                </a:moveTo>
                <a:cubicBezTo>
                  <a:pt x="64" y="49"/>
                  <a:pt x="63" y="50"/>
                  <a:pt x="61" y="50"/>
                </a:cubicBezTo>
                <a:cubicBezTo>
                  <a:pt x="2" y="50"/>
                  <a:pt x="2" y="50"/>
                  <a:pt x="2" y="50"/>
                </a:cubicBezTo>
                <a:cubicBezTo>
                  <a:pt x="1" y="50"/>
                  <a:pt x="0" y="49"/>
                  <a:pt x="0" y="48"/>
                </a:cubicBezTo>
                <a:cubicBezTo>
                  <a:pt x="0" y="43"/>
                  <a:pt x="0" y="43"/>
                  <a:pt x="0" y="43"/>
                </a:cubicBezTo>
                <a:cubicBezTo>
                  <a:pt x="0" y="42"/>
                  <a:pt x="1" y="41"/>
                  <a:pt x="2" y="41"/>
                </a:cubicBezTo>
                <a:cubicBezTo>
                  <a:pt x="61" y="41"/>
                  <a:pt x="61" y="41"/>
                  <a:pt x="61" y="41"/>
                </a:cubicBezTo>
                <a:cubicBezTo>
                  <a:pt x="63" y="41"/>
                  <a:pt x="64" y="42"/>
                  <a:pt x="64" y="43"/>
                </a:cubicBezTo>
                <a:lnTo>
                  <a:pt x="64" y="48"/>
                </a:lnTo>
                <a:close/>
                <a:moveTo>
                  <a:pt x="59" y="20"/>
                </a:moveTo>
                <a:cubicBezTo>
                  <a:pt x="59" y="22"/>
                  <a:pt x="58" y="23"/>
                  <a:pt x="57" y="23"/>
                </a:cubicBezTo>
                <a:cubicBezTo>
                  <a:pt x="7" y="23"/>
                  <a:pt x="7" y="23"/>
                  <a:pt x="7" y="23"/>
                </a:cubicBezTo>
                <a:cubicBezTo>
                  <a:pt x="5" y="23"/>
                  <a:pt x="4" y="22"/>
                  <a:pt x="4" y="20"/>
                </a:cubicBezTo>
                <a:cubicBezTo>
                  <a:pt x="4" y="16"/>
                  <a:pt x="4" y="16"/>
                  <a:pt x="4" y="16"/>
                </a:cubicBezTo>
                <a:cubicBezTo>
                  <a:pt x="4" y="14"/>
                  <a:pt x="5" y="13"/>
                  <a:pt x="7" y="13"/>
                </a:cubicBezTo>
                <a:cubicBezTo>
                  <a:pt x="57" y="13"/>
                  <a:pt x="57" y="13"/>
                  <a:pt x="57" y="13"/>
                </a:cubicBezTo>
                <a:cubicBezTo>
                  <a:pt x="58" y="13"/>
                  <a:pt x="59" y="14"/>
                  <a:pt x="59" y="16"/>
                </a:cubicBezTo>
                <a:lnTo>
                  <a:pt x="59" y="20"/>
                </a:lnTo>
                <a:close/>
                <a:moveTo>
                  <a:pt x="50" y="34"/>
                </a:moveTo>
                <a:cubicBezTo>
                  <a:pt x="50" y="35"/>
                  <a:pt x="49" y="36"/>
                  <a:pt x="48" y="36"/>
                </a:cubicBezTo>
                <a:cubicBezTo>
                  <a:pt x="16" y="36"/>
                  <a:pt x="16" y="36"/>
                  <a:pt x="16" y="36"/>
                </a:cubicBezTo>
                <a:cubicBezTo>
                  <a:pt x="15" y="36"/>
                  <a:pt x="13" y="35"/>
                  <a:pt x="13" y="34"/>
                </a:cubicBezTo>
                <a:cubicBezTo>
                  <a:pt x="13" y="29"/>
                  <a:pt x="13" y="29"/>
                  <a:pt x="13" y="29"/>
                </a:cubicBezTo>
                <a:cubicBezTo>
                  <a:pt x="13" y="28"/>
                  <a:pt x="15" y="27"/>
                  <a:pt x="16" y="27"/>
                </a:cubicBezTo>
                <a:cubicBezTo>
                  <a:pt x="48" y="27"/>
                  <a:pt x="48" y="27"/>
                  <a:pt x="48" y="27"/>
                </a:cubicBezTo>
                <a:cubicBezTo>
                  <a:pt x="49" y="27"/>
                  <a:pt x="50" y="28"/>
                  <a:pt x="50" y="29"/>
                </a:cubicBezTo>
                <a:lnTo>
                  <a:pt x="50" y="34"/>
                </a:lnTo>
                <a:close/>
                <a:moveTo>
                  <a:pt x="45" y="7"/>
                </a:moveTo>
                <a:cubicBezTo>
                  <a:pt x="45" y="8"/>
                  <a:pt x="44" y="9"/>
                  <a:pt x="43" y="9"/>
                </a:cubicBezTo>
                <a:cubicBezTo>
                  <a:pt x="20" y="9"/>
                  <a:pt x="20" y="9"/>
                  <a:pt x="20" y="9"/>
                </a:cubicBezTo>
                <a:cubicBezTo>
                  <a:pt x="19" y="9"/>
                  <a:pt x="18" y="8"/>
                  <a:pt x="18" y="7"/>
                </a:cubicBezTo>
                <a:cubicBezTo>
                  <a:pt x="18" y="2"/>
                  <a:pt x="18" y="2"/>
                  <a:pt x="18" y="2"/>
                </a:cubicBezTo>
                <a:cubicBezTo>
                  <a:pt x="18" y="1"/>
                  <a:pt x="19" y="0"/>
                  <a:pt x="20" y="0"/>
                </a:cubicBezTo>
                <a:cubicBezTo>
                  <a:pt x="43" y="0"/>
                  <a:pt x="43" y="0"/>
                  <a:pt x="43" y="0"/>
                </a:cubicBezTo>
                <a:cubicBezTo>
                  <a:pt x="44" y="0"/>
                  <a:pt x="45" y="1"/>
                  <a:pt x="45" y="2"/>
                </a:cubicBezTo>
                <a:lnTo>
                  <a:pt x="45" y="7"/>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6" name="Sev01"/>
          <p:cNvSpPr>
            <a:spLocks noChangeAspect="1"/>
          </p:cNvSpPr>
          <p:nvPr/>
        </p:nvSpPr>
        <p:spPr>
          <a:xfrm>
            <a:off x="7441525" y="1768901"/>
            <a:ext cx="815598" cy="815596"/>
          </a:xfrm>
          <a:prstGeom prst="ellipse">
            <a:avLst/>
          </a:pr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FontAwesome" pitchFamily="2" charset="0"/>
            </a:endParaRPr>
          </a:p>
        </p:txBody>
      </p:sp>
      <p:sp>
        <p:nvSpPr>
          <p:cNvPr id="57" name="Freeform 79"/>
          <p:cNvSpPr>
            <a:spLocks noEditPoints="1"/>
          </p:cNvSpPr>
          <p:nvPr/>
        </p:nvSpPr>
        <p:spPr bwMode="auto">
          <a:xfrm>
            <a:off x="7658712" y="2035125"/>
            <a:ext cx="377153" cy="295052"/>
          </a:xfrm>
          <a:custGeom>
            <a:avLst/>
            <a:gdLst/>
            <a:ahLst/>
            <a:cxnLst>
              <a:cxn ang="0">
                <a:pos x="9" y="9"/>
              </a:cxn>
              <a:cxn ang="0">
                <a:pos x="0" y="8"/>
              </a:cxn>
              <a:cxn ang="0">
                <a:pos x="2" y="0"/>
              </a:cxn>
              <a:cxn ang="0">
                <a:pos x="10" y="1"/>
              </a:cxn>
              <a:cxn ang="0">
                <a:pos x="10" y="23"/>
              </a:cxn>
              <a:cxn ang="0">
                <a:pos x="2" y="24"/>
              </a:cxn>
              <a:cxn ang="0">
                <a:pos x="0" y="15"/>
              </a:cxn>
              <a:cxn ang="0">
                <a:pos x="9" y="14"/>
              </a:cxn>
              <a:cxn ang="0">
                <a:pos x="10" y="23"/>
              </a:cxn>
              <a:cxn ang="0">
                <a:pos x="9" y="38"/>
              </a:cxn>
              <a:cxn ang="0">
                <a:pos x="0" y="37"/>
              </a:cxn>
              <a:cxn ang="0">
                <a:pos x="2" y="29"/>
              </a:cxn>
              <a:cxn ang="0">
                <a:pos x="10" y="30"/>
              </a:cxn>
              <a:cxn ang="0">
                <a:pos x="10" y="52"/>
              </a:cxn>
              <a:cxn ang="0">
                <a:pos x="2" y="53"/>
              </a:cxn>
              <a:cxn ang="0">
                <a:pos x="0" y="44"/>
              </a:cxn>
              <a:cxn ang="0">
                <a:pos x="9" y="43"/>
              </a:cxn>
              <a:cxn ang="0">
                <a:pos x="10" y="52"/>
              </a:cxn>
              <a:cxn ang="0">
                <a:pos x="67" y="9"/>
              </a:cxn>
              <a:cxn ang="0">
                <a:pos x="15" y="8"/>
              </a:cxn>
              <a:cxn ang="0">
                <a:pos x="16" y="0"/>
              </a:cxn>
              <a:cxn ang="0">
                <a:pos x="68" y="1"/>
              </a:cxn>
              <a:cxn ang="0">
                <a:pos x="68" y="23"/>
              </a:cxn>
              <a:cxn ang="0">
                <a:pos x="16" y="24"/>
              </a:cxn>
              <a:cxn ang="0">
                <a:pos x="15" y="15"/>
              </a:cxn>
              <a:cxn ang="0">
                <a:pos x="67" y="14"/>
              </a:cxn>
              <a:cxn ang="0">
                <a:pos x="68" y="23"/>
              </a:cxn>
              <a:cxn ang="0">
                <a:pos x="67" y="38"/>
              </a:cxn>
              <a:cxn ang="0">
                <a:pos x="15" y="37"/>
              </a:cxn>
              <a:cxn ang="0">
                <a:pos x="16" y="29"/>
              </a:cxn>
              <a:cxn ang="0">
                <a:pos x="68" y="30"/>
              </a:cxn>
              <a:cxn ang="0">
                <a:pos x="68" y="52"/>
              </a:cxn>
              <a:cxn ang="0">
                <a:pos x="16" y="53"/>
              </a:cxn>
              <a:cxn ang="0">
                <a:pos x="15" y="44"/>
              </a:cxn>
              <a:cxn ang="0">
                <a:pos x="67" y="43"/>
              </a:cxn>
              <a:cxn ang="0">
                <a:pos x="68" y="52"/>
              </a:cxn>
            </a:cxnLst>
            <a:rect l="0" t="0" r="r" b="b"/>
            <a:pathLst>
              <a:path w="68" h="53">
                <a:moveTo>
                  <a:pt x="10" y="8"/>
                </a:moveTo>
                <a:cubicBezTo>
                  <a:pt x="10" y="9"/>
                  <a:pt x="10" y="9"/>
                  <a:pt x="9" y="9"/>
                </a:cubicBezTo>
                <a:cubicBezTo>
                  <a:pt x="2" y="9"/>
                  <a:pt x="2" y="9"/>
                  <a:pt x="2" y="9"/>
                </a:cubicBezTo>
                <a:cubicBezTo>
                  <a:pt x="1" y="9"/>
                  <a:pt x="0" y="9"/>
                  <a:pt x="0" y="8"/>
                </a:cubicBezTo>
                <a:cubicBezTo>
                  <a:pt x="0" y="1"/>
                  <a:pt x="0" y="1"/>
                  <a:pt x="0" y="1"/>
                </a:cubicBezTo>
                <a:cubicBezTo>
                  <a:pt x="0" y="0"/>
                  <a:pt x="1" y="0"/>
                  <a:pt x="2" y="0"/>
                </a:cubicBezTo>
                <a:cubicBezTo>
                  <a:pt x="9" y="0"/>
                  <a:pt x="9" y="0"/>
                  <a:pt x="9" y="0"/>
                </a:cubicBezTo>
                <a:cubicBezTo>
                  <a:pt x="10" y="0"/>
                  <a:pt x="10" y="0"/>
                  <a:pt x="10" y="1"/>
                </a:cubicBezTo>
                <a:lnTo>
                  <a:pt x="10" y="8"/>
                </a:lnTo>
                <a:close/>
                <a:moveTo>
                  <a:pt x="10" y="23"/>
                </a:moveTo>
                <a:cubicBezTo>
                  <a:pt x="10" y="23"/>
                  <a:pt x="10" y="24"/>
                  <a:pt x="9" y="24"/>
                </a:cubicBezTo>
                <a:cubicBezTo>
                  <a:pt x="2" y="24"/>
                  <a:pt x="2" y="24"/>
                  <a:pt x="2" y="24"/>
                </a:cubicBezTo>
                <a:cubicBezTo>
                  <a:pt x="1" y="24"/>
                  <a:pt x="0" y="23"/>
                  <a:pt x="0" y="23"/>
                </a:cubicBezTo>
                <a:cubicBezTo>
                  <a:pt x="0" y="15"/>
                  <a:pt x="0" y="15"/>
                  <a:pt x="0" y="15"/>
                </a:cubicBezTo>
                <a:cubicBezTo>
                  <a:pt x="0" y="15"/>
                  <a:pt x="1" y="14"/>
                  <a:pt x="2" y="14"/>
                </a:cubicBezTo>
                <a:cubicBezTo>
                  <a:pt x="9" y="14"/>
                  <a:pt x="9" y="14"/>
                  <a:pt x="9" y="14"/>
                </a:cubicBezTo>
                <a:cubicBezTo>
                  <a:pt x="10" y="14"/>
                  <a:pt x="10" y="15"/>
                  <a:pt x="10" y="15"/>
                </a:cubicBezTo>
                <a:lnTo>
                  <a:pt x="10" y="23"/>
                </a:lnTo>
                <a:close/>
                <a:moveTo>
                  <a:pt x="10" y="37"/>
                </a:moveTo>
                <a:cubicBezTo>
                  <a:pt x="10" y="38"/>
                  <a:pt x="10" y="38"/>
                  <a:pt x="9" y="38"/>
                </a:cubicBezTo>
                <a:cubicBezTo>
                  <a:pt x="2" y="38"/>
                  <a:pt x="2" y="38"/>
                  <a:pt x="2" y="38"/>
                </a:cubicBezTo>
                <a:cubicBezTo>
                  <a:pt x="1" y="38"/>
                  <a:pt x="0" y="38"/>
                  <a:pt x="0" y="37"/>
                </a:cubicBezTo>
                <a:cubicBezTo>
                  <a:pt x="0" y="30"/>
                  <a:pt x="0" y="30"/>
                  <a:pt x="0" y="30"/>
                </a:cubicBezTo>
                <a:cubicBezTo>
                  <a:pt x="0" y="29"/>
                  <a:pt x="1" y="29"/>
                  <a:pt x="2" y="29"/>
                </a:cubicBezTo>
                <a:cubicBezTo>
                  <a:pt x="9" y="29"/>
                  <a:pt x="9" y="29"/>
                  <a:pt x="9" y="29"/>
                </a:cubicBezTo>
                <a:cubicBezTo>
                  <a:pt x="10" y="29"/>
                  <a:pt x="10" y="29"/>
                  <a:pt x="10" y="30"/>
                </a:cubicBezTo>
                <a:lnTo>
                  <a:pt x="10" y="37"/>
                </a:lnTo>
                <a:close/>
                <a:moveTo>
                  <a:pt x="10" y="52"/>
                </a:moveTo>
                <a:cubicBezTo>
                  <a:pt x="10" y="52"/>
                  <a:pt x="10" y="53"/>
                  <a:pt x="9" y="53"/>
                </a:cubicBezTo>
                <a:cubicBezTo>
                  <a:pt x="2" y="53"/>
                  <a:pt x="2" y="53"/>
                  <a:pt x="2" y="53"/>
                </a:cubicBezTo>
                <a:cubicBezTo>
                  <a:pt x="1" y="53"/>
                  <a:pt x="0" y="52"/>
                  <a:pt x="0" y="52"/>
                </a:cubicBezTo>
                <a:cubicBezTo>
                  <a:pt x="0" y="44"/>
                  <a:pt x="0" y="44"/>
                  <a:pt x="0" y="44"/>
                </a:cubicBezTo>
                <a:cubicBezTo>
                  <a:pt x="0" y="44"/>
                  <a:pt x="1" y="43"/>
                  <a:pt x="2" y="43"/>
                </a:cubicBezTo>
                <a:cubicBezTo>
                  <a:pt x="9" y="43"/>
                  <a:pt x="9" y="43"/>
                  <a:pt x="9" y="43"/>
                </a:cubicBezTo>
                <a:cubicBezTo>
                  <a:pt x="10" y="43"/>
                  <a:pt x="10" y="44"/>
                  <a:pt x="10" y="44"/>
                </a:cubicBezTo>
                <a:lnTo>
                  <a:pt x="10" y="52"/>
                </a:lnTo>
                <a:close/>
                <a:moveTo>
                  <a:pt x="68" y="8"/>
                </a:moveTo>
                <a:cubicBezTo>
                  <a:pt x="68" y="9"/>
                  <a:pt x="68" y="9"/>
                  <a:pt x="67" y="9"/>
                </a:cubicBezTo>
                <a:cubicBezTo>
                  <a:pt x="16" y="9"/>
                  <a:pt x="16" y="9"/>
                  <a:pt x="16" y="9"/>
                </a:cubicBezTo>
                <a:cubicBezTo>
                  <a:pt x="16" y="9"/>
                  <a:pt x="15" y="9"/>
                  <a:pt x="15" y="8"/>
                </a:cubicBezTo>
                <a:cubicBezTo>
                  <a:pt x="15" y="1"/>
                  <a:pt x="15" y="1"/>
                  <a:pt x="15" y="1"/>
                </a:cubicBezTo>
                <a:cubicBezTo>
                  <a:pt x="15" y="0"/>
                  <a:pt x="16" y="0"/>
                  <a:pt x="16" y="0"/>
                </a:cubicBezTo>
                <a:cubicBezTo>
                  <a:pt x="67" y="0"/>
                  <a:pt x="67" y="0"/>
                  <a:pt x="67" y="0"/>
                </a:cubicBezTo>
                <a:cubicBezTo>
                  <a:pt x="68" y="0"/>
                  <a:pt x="68" y="0"/>
                  <a:pt x="68" y="1"/>
                </a:cubicBezTo>
                <a:lnTo>
                  <a:pt x="68" y="8"/>
                </a:lnTo>
                <a:close/>
                <a:moveTo>
                  <a:pt x="68" y="23"/>
                </a:moveTo>
                <a:cubicBezTo>
                  <a:pt x="68" y="23"/>
                  <a:pt x="68" y="24"/>
                  <a:pt x="67" y="24"/>
                </a:cubicBezTo>
                <a:cubicBezTo>
                  <a:pt x="16" y="24"/>
                  <a:pt x="16" y="24"/>
                  <a:pt x="16" y="24"/>
                </a:cubicBezTo>
                <a:cubicBezTo>
                  <a:pt x="16" y="24"/>
                  <a:pt x="15" y="23"/>
                  <a:pt x="15" y="23"/>
                </a:cubicBezTo>
                <a:cubicBezTo>
                  <a:pt x="15" y="15"/>
                  <a:pt x="15" y="15"/>
                  <a:pt x="15" y="15"/>
                </a:cubicBezTo>
                <a:cubicBezTo>
                  <a:pt x="15" y="15"/>
                  <a:pt x="16" y="14"/>
                  <a:pt x="16" y="14"/>
                </a:cubicBezTo>
                <a:cubicBezTo>
                  <a:pt x="67" y="14"/>
                  <a:pt x="67" y="14"/>
                  <a:pt x="67" y="14"/>
                </a:cubicBezTo>
                <a:cubicBezTo>
                  <a:pt x="68" y="14"/>
                  <a:pt x="68" y="15"/>
                  <a:pt x="68" y="15"/>
                </a:cubicBezTo>
                <a:lnTo>
                  <a:pt x="68" y="23"/>
                </a:lnTo>
                <a:close/>
                <a:moveTo>
                  <a:pt x="68" y="37"/>
                </a:moveTo>
                <a:cubicBezTo>
                  <a:pt x="68" y="38"/>
                  <a:pt x="68" y="38"/>
                  <a:pt x="67" y="38"/>
                </a:cubicBezTo>
                <a:cubicBezTo>
                  <a:pt x="16" y="38"/>
                  <a:pt x="16" y="38"/>
                  <a:pt x="16" y="38"/>
                </a:cubicBezTo>
                <a:cubicBezTo>
                  <a:pt x="16" y="38"/>
                  <a:pt x="15" y="38"/>
                  <a:pt x="15" y="37"/>
                </a:cubicBezTo>
                <a:cubicBezTo>
                  <a:pt x="15" y="30"/>
                  <a:pt x="15" y="30"/>
                  <a:pt x="15" y="30"/>
                </a:cubicBezTo>
                <a:cubicBezTo>
                  <a:pt x="15" y="29"/>
                  <a:pt x="16" y="29"/>
                  <a:pt x="16" y="29"/>
                </a:cubicBezTo>
                <a:cubicBezTo>
                  <a:pt x="67" y="29"/>
                  <a:pt x="67" y="29"/>
                  <a:pt x="67" y="29"/>
                </a:cubicBezTo>
                <a:cubicBezTo>
                  <a:pt x="68" y="29"/>
                  <a:pt x="68" y="29"/>
                  <a:pt x="68" y="30"/>
                </a:cubicBezTo>
                <a:lnTo>
                  <a:pt x="68" y="37"/>
                </a:lnTo>
                <a:close/>
                <a:moveTo>
                  <a:pt x="68" y="52"/>
                </a:moveTo>
                <a:cubicBezTo>
                  <a:pt x="68" y="52"/>
                  <a:pt x="68" y="53"/>
                  <a:pt x="67" y="53"/>
                </a:cubicBezTo>
                <a:cubicBezTo>
                  <a:pt x="16" y="53"/>
                  <a:pt x="16" y="53"/>
                  <a:pt x="16" y="53"/>
                </a:cubicBezTo>
                <a:cubicBezTo>
                  <a:pt x="16" y="53"/>
                  <a:pt x="15" y="52"/>
                  <a:pt x="15" y="52"/>
                </a:cubicBezTo>
                <a:cubicBezTo>
                  <a:pt x="15" y="44"/>
                  <a:pt x="15" y="44"/>
                  <a:pt x="15" y="44"/>
                </a:cubicBezTo>
                <a:cubicBezTo>
                  <a:pt x="15" y="44"/>
                  <a:pt x="16" y="43"/>
                  <a:pt x="16" y="43"/>
                </a:cubicBezTo>
                <a:cubicBezTo>
                  <a:pt x="67" y="43"/>
                  <a:pt x="67" y="43"/>
                  <a:pt x="67" y="43"/>
                </a:cubicBezTo>
                <a:cubicBezTo>
                  <a:pt x="68" y="43"/>
                  <a:pt x="68" y="44"/>
                  <a:pt x="68" y="44"/>
                </a:cubicBezTo>
                <a:lnTo>
                  <a:pt x="68" y="5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Sev01"/>
          <p:cNvSpPr>
            <a:spLocks noChangeAspect="1"/>
          </p:cNvSpPr>
          <p:nvPr/>
        </p:nvSpPr>
        <p:spPr>
          <a:xfrm>
            <a:off x="7437171" y="4207301"/>
            <a:ext cx="815598" cy="815596"/>
          </a:xfrm>
          <a:prstGeom prst="ellipse">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FontAwesome" pitchFamily="2" charset="0"/>
            </a:endParaRPr>
          </a:p>
        </p:txBody>
      </p:sp>
      <p:sp>
        <p:nvSpPr>
          <p:cNvPr id="64" name="Freeform 145"/>
          <p:cNvSpPr>
            <a:spLocks/>
          </p:cNvSpPr>
          <p:nvPr/>
        </p:nvSpPr>
        <p:spPr bwMode="auto">
          <a:xfrm>
            <a:off x="7636877" y="4438680"/>
            <a:ext cx="435969" cy="329263"/>
          </a:xfrm>
          <a:custGeom>
            <a:avLst/>
            <a:gdLst/>
            <a:ahLst/>
            <a:cxnLst>
              <a:cxn ang="0">
                <a:pos x="64" y="51"/>
              </a:cxn>
              <a:cxn ang="0">
                <a:pos x="60" y="55"/>
              </a:cxn>
              <a:cxn ang="0">
                <a:pos x="49" y="55"/>
              </a:cxn>
              <a:cxn ang="0">
                <a:pos x="45" y="51"/>
              </a:cxn>
              <a:cxn ang="0">
                <a:pos x="45" y="40"/>
              </a:cxn>
              <a:cxn ang="0">
                <a:pos x="49" y="36"/>
              </a:cxn>
              <a:cxn ang="0">
                <a:pos x="52" y="36"/>
              </a:cxn>
              <a:cxn ang="0">
                <a:pos x="52" y="30"/>
              </a:cxn>
              <a:cxn ang="0">
                <a:pos x="34" y="30"/>
              </a:cxn>
              <a:cxn ang="0">
                <a:pos x="34" y="36"/>
              </a:cxn>
              <a:cxn ang="0">
                <a:pos x="37" y="36"/>
              </a:cxn>
              <a:cxn ang="0">
                <a:pos x="41" y="40"/>
              </a:cxn>
              <a:cxn ang="0">
                <a:pos x="41" y="51"/>
              </a:cxn>
              <a:cxn ang="0">
                <a:pos x="37" y="55"/>
              </a:cxn>
              <a:cxn ang="0">
                <a:pos x="26" y="55"/>
              </a:cxn>
              <a:cxn ang="0">
                <a:pos x="23" y="51"/>
              </a:cxn>
              <a:cxn ang="0">
                <a:pos x="23" y="40"/>
              </a:cxn>
              <a:cxn ang="0">
                <a:pos x="26" y="36"/>
              </a:cxn>
              <a:cxn ang="0">
                <a:pos x="29" y="36"/>
              </a:cxn>
              <a:cxn ang="0">
                <a:pos x="29" y="30"/>
              </a:cxn>
              <a:cxn ang="0">
                <a:pos x="11" y="30"/>
              </a:cxn>
              <a:cxn ang="0">
                <a:pos x="11" y="36"/>
              </a:cxn>
              <a:cxn ang="0">
                <a:pos x="15" y="36"/>
              </a:cxn>
              <a:cxn ang="0">
                <a:pos x="18" y="40"/>
              </a:cxn>
              <a:cxn ang="0">
                <a:pos x="18" y="51"/>
              </a:cxn>
              <a:cxn ang="0">
                <a:pos x="15" y="55"/>
              </a:cxn>
              <a:cxn ang="0">
                <a:pos x="3" y="55"/>
              </a:cxn>
              <a:cxn ang="0">
                <a:pos x="0" y="51"/>
              </a:cxn>
              <a:cxn ang="0">
                <a:pos x="0" y="40"/>
              </a:cxn>
              <a:cxn ang="0">
                <a:pos x="3" y="36"/>
              </a:cxn>
              <a:cxn ang="0">
                <a:pos x="7" y="36"/>
              </a:cxn>
              <a:cxn ang="0">
                <a:pos x="7" y="30"/>
              </a:cxn>
              <a:cxn ang="0">
                <a:pos x="11" y="25"/>
              </a:cxn>
              <a:cxn ang="0">
                <a:pos x="29" y="25"/>
              </a:cxn>
              <a:cxn ang="0">
                <a:pos x="29" y="18"/>
              </a:cxn>
              <a:cxn ang="0">
                <a:pos x="26" y="18"/>
              </a:cxn>
              <a:cxn ang="0">
                <a:pos x="23" y="15"/>
              </a:cxn>
              <a:cxn ang="0">
                <a:pos x="23" y="3"/>
              </a:cxn>
              <a:cxn ang="0">
                <a:pos x="26" y="0"/>
              </a:cxn>
              <a:cxn ang="0">
                <a:pos x="37" y="0"/>
              </a:cxn>
              <a:cxn ang="0">
                <a:pos x="41" y="3"/>
              </a:cxn>
              <a:cxn ang="0">
                <a:pos x="41" y="15"/>
              </a:cxn>
              <a:cxn ang="0">
                <a:pos x="37" y="18"/>
              </a:cxn>
              <a:cxn ang="0">
                <a:pos x="34" y="18"/>
              </a:cxn>
              <a:cxn ang="0">
                <a:pos x="34" y="25"/>
              </a:cxn>
              <a:cxn ang="0">
                <a:pos x="52" y="25"/>
              </a:cxn>
              <a:cxn ang="0">
                <a:pos x="57" y="30"/>
              </a:cxn>
              <a:cxn ang="0">
                <a:pos x="57" y="36"/>
              </a:cxn>
              <a:cxn ang="0">
                <a:pos x="60" y="36"/>
              </a:cxn>
              <a:cxn ang="0">
                <a:pos x="64" y="40"/>
              </a:cxn>
              <a:cxn ang="0">
                <a:pos x="64" y="51"/>
              </a:cxn>
            </a:cxnLst>
            <a:rect l="0" t="0" r="r" b="b"/>
            <a:pathLst>
              <a:path w="64" h="55">
                <a:moveTo>
                  <a:pt x="64" y="51"/>
                </a:moveTo>
                <a:cubicBezTo>
                  <a:pt x="64" y="53"/>
                  <a:pt x="62" y="55"/>
                  <a:pt x="60" y="55"/>
                </a:cubicBezTo>
                <a:cubicBezTo>
                  <a:pt x="49" y="55"/>
                  <a:pt x="49" y="55"/>
                  <a:pt x="49" y="55"/>
                </a:cubicBezTo>
                <a:cubicBezTo>
                  <a:pt x="47" y="55"/>
                  <a:pt x="45" y="53"/>
                  <a:pt x="45" y="51"/>
                </a:cubicBezTo>
                <a:cubicBezTo>
                  <a:pt x="45" y="40"/>
                  <a:pt x="45" y="40"/>
                  <a:pt x="45" y="40"/>
                </a:cubicBezTo>
                <a:cubicBezTo>
                  <a:pt x="45" y="38"/>
                  <a:pt x="47" y="36"/>
                  <a:pt x="49" y="36"/>
                </a:cubicBezTo>
                <a:cubicBezTo>
                  <a:pt x="52" y="36"/>
                  <a:pt x="52" y="36"/>
                  <a:pt x="52" y="36"/>
                </a:cubicBezTo>
                <a:cubicBezTo>
                  <a:pt x="52" y="30"/>
                  <a:pt x="52" y="30"/>
                  <a:pt x="52" y="30"/>
                </a:cubicBezTo>
                <a:cubicBezTo>
                  <a:pt x="34" y="30"/>
                  <a:pt x="34" y="30"/>
                  <a:pt x="34" y="30"/>
                </a:cubicBezTo>
                <a:cubicBezTo>
                  <a:pt x="34" y="36"/>
                  <a:pt x="34" y="36"/>
                  <a:pt x="34" y="36"/>
                </a:cubicBezTo>
                <a:cubicBezTo>
                  <a:pt x="37" y="36"/>
                  <a:pt x="37" y="36"/>
                  <a:pt x="37" y="36"/>
                </a:cubicBezTo>
                <a:cubicBezTo>
                  <a:pt x="39" y="36"/>
                  <a:pt x="41" y="38"/>
                  <a:pt x="41" y="40"/>
                </a:cubicBezTo>
                <a:cubicBezTo>
                  <a:pt x="41" y="51"/>
                  <a:pt x="41" y="51"/>
                  <a:pt x="41" y="51"/>
                </a:cubicBezTo>
                <a:cubicBezTo>
                  <a:pt x="41" y="53"/>
                  <a:pt x="39" y="55"/>
                  <a:pt x="37" y="55"/>
                </a:cubicBezTo>
                <a:cubicBezTo>
                  <a:pt x="26" y="55"/>
                  <a:pt x="26" y="55"/>
                  <a:pt x="26" y="55"/>
                </a:cubicBezTo>
                <a:cubicBezTo>
                  <a:pt x="24" y="55"/>
                  <a:pt x="23" y="53"/>
                  <a:pt x="23" y="51"/>
                </a:cubicBezTo>
                <a:cubicBezTo>
                  <a:pt x="23" y="40"/>
                  <a:pt x="23" y="40"/>
                  <a:pt x="23" y="40"/>
                </a:cubicBezTo>
                <a:cubicBezTo>
                  <a:pt x="23" y="38"/>
                  <a:pt x="24" y="36"/>
                  <a:pt x="26" y="36"/>
                </a:cubicBezTo>
                <a:cubicBezTo>
                  <a:pt x="29" y="36"/>
                  <a:pt x="29" y="36"/>
                  <a:pt x="29" y="36"/>
                </a:cubicBezTo>
                <a:cubicBezTo>
                  <a:pt x="29" y="30"/>
                  <a:pt x="29" y="30"/>
                  <a:pt x="29" y="30"/>
                </a:cubicBezTo>
                <a:cubicBezTo>
                  <a:pt x="11" y="30"/>
                  <a:pt x="11" y="30"/>
                  <a:pt x="11" y="30"/>
                </a:cubicBezTo>
                <a:cubicBezTo>
                  <a:pt x="11" y="36"/>
                  <a:pt x="11" y="36"/>
                  <a:pt x="11" y="36"/>
                </a:cubicBezTo>
                <a:cubicBezTo>
                  <a:pt x="15" y="36"/>
                  <a:pt x="15" y="36"/>
                  <a:pt x="15" y="36"/>
                </a:cubicBezTo>
                <a:cubicBezTo>
                  <a:pt x="17" y="36"/>
                  <a:pt x="18" y="38"/>
                  <a:pt x="18" y="40"/>
                </a:cubicBezTo>
                <a:cubicBezTo>
                  <a:pt x="18" y="51"/>
                  <a:pt x="18" y="51"/>
                  <a:pt x="18" y="51"/>
                </a:cubicBezTo>
                <a:cubicBezTo>
                  <a:pt x="18" y="53"/>
                  <a:pt x="17" y="55"/>
                  <a:pt x="15" y="55"/>
                </a:cubicBezTo>
                <a:cubicBezTo>
                  <a:pt x="3" y="55"/>
                  <a:pt x="3" y="55"/>
                  <a:pt x="3" y="55"/>
                </a:cubicBezTo>
                <a:cubicBezTo>
                  <a:pt x="1" y="55"/>
                  <a:pt x="0" y="53"/>
                  <a:pt x="0" y="51"/>
                </a:cubicBezTo>
                <a:cubicBezTo>
                  <a:pt x="0" y="40"/>
                  <a:pt x="0" y="40"/>
                  <a:pt x="0" y="40"/>
                </a:cubicBezTo>
                <a:cubicBezTo>
                  <a:pt x="0" y="38"/>
                  <a:pt x="1" y="36"/>
                  <a:pt x="3" y="36"/>
                </a:cubicBezTo>
                <a:cubicBezTo>
                  <a:pt x="7" y="36"/>
                  <a:pt x="7" y="36"/>
                  <a:pt x="7" y="36"/>
                </a:cubicBezTo>
                <a:cubicBezTo>
                  <a:pt x="7" y="30"/>
                  <a:pt x="7" y="30"/>
                  <a:pt x="7" y="30"/>
                </a:cubicBezTo>
                <a:cubicBezTo>
                  <a:pt x="7" y="27"/>
                  <a:pt x="9" y="25"/>
                  <a:pt x="11" y="25"/>
                </a:cubicBezTo>
                <a:cubicBezTo>
                  <a:pt x="29" y="25"/>
                  <a:pt x="29" y="25"/>
                  <a:pt x="29" y="25"/>
                </a:cubicBezTo>
                <a:cubicBezTo>
                  <a:pt x="29" y="18"/>
                  <a:pt x="29" y="18"/>
                  <a:pt x="29" y="18"/>
                </a:cubicBezTo>
                <a:cubicBezTo>
                  <a:pt x="26" y="18"/>
                  <a:pt x="26" y="18"/>
                  <a:pt x="26" y="18"/>
                </a:cubicBezTo>
                <a:cubicBezTo>
                  <a:pt x="24" y="18"/>
                  <a:pt x="23" y="17"/>
                  <a:pt x="23" y="15"/>
                </a:cubicBezTo>
                <a:cubicBezTo>
                  <a:pt x="23" y="3"/>
                  <a:pt x="23" y="3"/>
                  <a:pt x="23" y="3"/>
                </a:cubicBezTo>
                <a:cubicBezTo>
                  <a:pt x="23" y="1"/>
                  <a:pt x="24" y="0"/>
                  <a:pt x="26" y="0"/>
                </a:cubicBezTo>
                <a:cubicBezTo>
                  <a:pt x="37" y="0"/>
                  <a:pt x="37" y="0"/>
                  <a:pt x="37" y="0"/>
                </a:cubicBezTo>
                <a:cubicBezTo>
                  <a:pt x="39" y="0"/>
                  <a:pt x="41" y="1"/>
                  <a:pt x="41" y="3"/>
                </a:cubicBezTo>
                <a:cubicBezTo>
                  <a:pt x="41" y="15"/>
                  <a:pt x="41" y="15"/>
                  <a:pt x="41" y="15"/>
                </a:cubicBezTo>
                <a:cubicBezTo>
                  <a:pt x="41" y="17"/>
                  <a:pt x="39" y="18"/>
                  <a:pt x="37" y="18"/>
                </a:cubicBezTo>
                <a:cubicBezTo>
                  <a:pt x="34" y="18"/>
                  <a:pt x="34" y="18"/>
                  <a:pt x="34" y="18"/>
                </a:cubicBezTo>
                <a:cubicBezTo>
                  <a:pt x="34" y="25"/>
                  <a:pt x="34" y="25"/>
                  <a:pt x="34" y="25"/>
                </a:cubicBezTo>
                <a:cubicBezTo>
                  <a:pt x="52" y="25"/>
                  <a:pt x="52" y="25"/>
                  <a:pt x="52" y="25"/>
                </a:cubicBezTo>
                <a:cubicBezTo>
                  <a:pt x="55" y="25"/>
                  <a:pt x="57" y="27"/>
                  <a:pt x="57" y="30"/>
                </a:cubicBezTo>
                <a:cubicBezTo>
                  <a:pt x="57" y="36"/>
                  <a:pt x="57" y="36"/>
                  <a:pt x="57" y="36"/>
                </a:cubicBezTo>
                <a:cubicBezTo>
                  <a:pt x="60" y="36"/>
                  <a:pt x="60" y="36"/>
                  <a:pt x="60" y="36"/>
                </a:cubicBezTo>
                <a:cubicBezTo>
                  <a:pt x="62" y="36"/>
                  <a:pt x="64" y="38"/>
                  <a:pt x="64" y="40"/>
                </a:cubicBezTo>
                <a:lnTo>
                  <a:pt x="64" y="5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5" name="Sev01"/>
          <p:cNvSpPr>
            <a:spLocks noChangeAspect="1"/>
          </p:cNvSpPr>
          <p:nvPr/>
        </p:nvSpPr>
        <p:spPr>
          <a:xfrm>
            <a:off x="3931971" y="4202947"/>
            <a:ext cx="815598" cy="815596"/>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FontAwesome" pitchFamily="2" charset="0"/>
            </a:endParaRPr>
          </a:p>
        </p:txBody>
      </p:sp>
      <p:sp>
        <p:nvSpPr>
          <p:cNvPr id="67" name="Freeform 229"/>
          <p:cNvSpPr>
            <a:spLocks noEditPoints="1"/>
          </p:cNvSpPr>
          <p:nvPr/>
        </p:nvSpPr>
        <p:spPr bwMode="auto">
          <a:xfrm>
            <a:off x="4147031" y="4382696"/>
            <a:ext cx="444497" cy="411667"/>
          </a:xfrm>
          <a:custGeom>
            <a:avLst/>
            <a:gdLst/>
            <a:ahLst/>
            <a:cxnLst>
              <a:cxn ang="0">
                <a:pos x="68" y="64"/>
              </a:cxn>
              <a:cxn ang="0">
                <a:pos x="65" y="68"/>
              </a:cxn>
              <a:cxn ang="0">
                <a:pos x="28" y="68"/>
              </a:cxn>
              <a:cxn ang="0">
                <a:pos x="25" y="64"/>
              </a:cxn>
              <a:cxn ang="0">
                <a:pos x="25" y="58"/>
              </a:cxn>
              <a:cxn ang="0">
                <a:pos x="4" y="58"/>
              </a:cxn>
              <a:cxn ang="0">
                <a:pos x="0" y="54"/>
              </a:cxn>
              <a:cxn ang="0">
                <a:pos x="0" y="3"/>
              </a:cxn>
              <a:cxn ang="0">
                <a:pos x="4" y="0"/>
              </a:cxn>
              <a:cxn ang="0">
                <a:pos x="45" y="0"/>
              </a:cxn>
              <a:cxn ang="0">
                <a:pos x="49" y="3"/>
              </a:cxn>
              <a:cxn ang="0">
                <a:pos x="49" y="16"/>
              </a:cxn>
              <a:cxn ang="0">
                <a:pos x="50" y="17"/>
              </a:cxn>
              <a:cxn ang="0">
                <a:pos x="66" y="32"/>
              </a:cxn>
              <a:cxn ang="0">
                <a:pos x="68" y="39"/>
              </a:cxn>
              <a:cxn ang="0">
                <a:pos x="68" y="64"/>
              </a:cxn>
              <a:cxn ang="0">
                <a:pos x="39" y="6"/>
              </a:cxn>
              <a:cxn ang="0">
                <a:pos x="38" y="5"/>
              </a:cxn>
              <a:cxn ang="0">
                <a:pos x="11" y="5"/>
              </a:cxn>
              <a:cxn ang="0">
                <a:pos x="10" y="6"/>
              </a:cxn>
              <a:cxn ang="0">
                <a:pos x="10" y="8"/>
              </a:cxn>
              <a:cxn ang="0">
                <a:pos x="11" y="9"/>
              </a:cxn>
              <a:cxn ang="0">
                <a:pos x="38" y="9"/>
              </a:cxn>
              <a:cxn ang="0">
                <a:pos x="39" y="8"/>
              </a:cxn>
              <a:cxn ang="0">
                <a:pos x="39" y="6"/>
              </a:cxn>
              <a:cxn ang="0">
                <a:pos x="64" y="63"/>
              </a:cxn>
              <a:cxn ang="0">
                <a:pos x="64" y="39"/>
              </a:cxn>
              <a:cxn ang="0">
                <a:pos x="48" y="39"/>
              </a:cxn>
              <a:cxn ang="0">
                <a:pos x="44" y="35"/>
              </a:cxn>
              <a:cxn ang="0">
                <a:pos x="44" y="19"/>
              </a:cxn>
              <a:cxn ang="0">
                <a:pos x="30" y="19"/>
              </a:cxn>
              <a:cxn ang="0">
                <a:pos x="30" y="63"/>
              </a:cxn>
              <a:cxn ang="0">
                <a:pos x="64" y="63"/>
              </a:cxn>
              <a:cxn ang="0">
                <a:pos x="60" y="34"/>
              </a:cxn>
              <a:cxn ang="0">
                <a:pos x="49" y="22"/>
              </a:cxn>
              <a:cxn ang="0">
                <a:pos x="49" y="34"/>
              </a:cxn>
              <a:cxn ang="0">
                <a:pos x="60" y="34"/>
              </a:cxn>
            </a:cxnLst>
            <a:rect l="0" t="0" r="r" b="b"/>
            <a:pathLst>
              <a:path w="68" h="68">
                <a:moveTo>
                  <a:pt x="68" y="64"/>
                </a:moveTo>
                <a:cubicBezTo>
                  <a:pt x="68" y="66"/>
                  <a:pt x="67" y="68"/>
                  <a:pt x="65" y="68"/>
                </a:cubicBezTo>
                <a:cubicBezTo>
                  <a:pt x="28" y="68"/>
                  <a:pt x="28" y="68"/>
                  <a:pt x="28" y="68"/>
                </a:cubicBezTo>
                <a:cubicBezTo>
                  <a:pt x="26" y="68"/>
                  <a:pt x="25" y="66"/>
                  <a:pt x="25" y="64"/>
                </a:cubicBezTo>
                <a:cubicBezTo>
                  <a:pt x="25" y="58"/>
                  <a:pt x="25" y="58"/>
                  <a:pt x="25" y="58"/>
                </a:cubicBezTo>
                <a:cubicBezTo>
                  <a:pt x="4" y="58"/>
                  <a:pt x="4" y="58"/>
                  <a:pt x="4" y="58"/>
                </a:cubicBezTo>
                <a:cubicBezTo>
                  <a:pt x="2" y="58"/>
                  <a:pt x="0" y="56"/>
                  <a:pt x="0" y="54"/>
                </a:cubicBezTo>
                <a:cubicBezTo>
                  <a:pt x="0" y="3"/>
                  <a:pt x="0" y="3"/>
                  <a:pt x="0" y="3"/>
                </a:cubicBezTo>
                <a:cubicBezTo>
                  <a:pt x="0" y="1"/>
                  <a:pt x="2" y="0"/>
                  <a:pt x="4" y="0"/>
                </a:cubicBezTo>
                <a:cubicBezTo>
                  <a:pt x="45" y="0"/>
                  <a:pt x="45" y="0"/>
                  <a:pt x="45" y="0"/>
                </a:cubicBezTo>
                <a:cubicBezTo>
                  <a:pt x="47" y="0"/>
                  <a:pt x="49" y="1"/>
                  <a:pt x="49" y="3"/>
                </a:cubicBezTo>
                <a:cubicBezTo>
                  <a:pt x="49" y="16"/>
                  <a:pt x="49" y="16"/>
                  <a:pt x="49" y="16"/>
                </a:cubicBezTo>
                <a:cubicBezTo>
                  <a:pt x="50" y="16"/>
                  <a:pt x="50" y="16"/>
                  <a:pt x="50" y="17"/>
                </a:cubicBezTo>
                <a:cubicBezTo>
                  <a:pt x="66" y="32"/>
                  <a:pt x="66" y="32"/>
                  <a:pt x="66" y="32"/>
                </a:cubicBezTo>
                <a:cubicBezTo>
                  <a:pt x="67" y="34"/>
                  <a:pt x="68" y="37"/>
                  <a:pt x="68" y="39"/>
                </a:cubicBezTo>
                <a:lnTo>
                  <a:pt x="68" y="64"/>
                </a:lnTo>
                <a:close/>
                <a:moveTo>
                  <a:pt x="39" y="6"/>
                </a:moveTo>
                <a:cubicBezTo>
                  <a:pt x="39" y="5"/>
                  <a:pt x="39" y="5"/>
                  <a:pt x="38" y="5"/>
                </a:cubicBezTo>
                <a:cubicBezTo>
                  <a:pt x="11" y="5"/>
                  <a:pt x="11" y="5"/>
                  <a:pt x="11" y="5"/>
                </a:cubicBezTo>
                <a:cubicBezTo>
                  <a:pt x="11" y="5"/>
                  <a:pt x="10" y="5"/>
                  <a:pt x="10" y="6"/>
                </a:cubicBezTo>
                <a:cubicBezTo>
                  <a:pt x="10" y="8"/>
                  <a:pt x="10" y="8"/>
                  <a:pt x="10" y="8"/>
                </a:cubicBezTo>
                <a:cubicBezTo>
                  <a:pt x="10" y="9"/>
                  <a:pt x="11" y="9"/>
                  <a:pt x="11" y="9"/>
                </a:cubicBezTo>
                <a:cubicBezTo>
                  <a:pt x="38" y="9"/>
                  <a:pt x="38" y="9"/>
                  <a:pt x="38" y="9"/>
                </a:cubicBezTo>
                <a:cubicBezTo>
                  <a:pt x="39" y="9"/>
                  <a:pt x="39" y="9"/>
                  <a:pt x="39" y="8"/>
                </a:cubicBezTo>
                <a:lnTo>
                  <a:pt x="39" y="6"/>
                </a:lnTo>
                <a:close/>
                <a:moveTo>
                  <a:pt x="64" y="63"/>
                </a:moveTo>
                <a:cubicBezTo>
                  <a:pt x="64" y="39"/>
                  <a:pt x="64" y="39"/>
                  <a:pt x="64" y="39"/>
                </a:cubicBezTo>
                <a:cubicBezTo>
                  <a:pt x="48" y="39"/>
                  <a:pt x="48" y="39"/>
                  <a:pt x="48" y="39"/>
                </a:cubicBezTo>
                <a:cubicBezTo>
                  <a:pt x="46" y="39"/>
                  <a:pt x="44" y="37"/>
                  <a:pt x="44" y="35"/>
                </a:cubicBezTo>
                <a:cubicBezTo>
                  <a:pt x="44" y="19"/>
                  <a:pt x="44" y="19"/>
                  <a:pt x="44" y="19"/>
                </a:cubicBezTo>
                <a:cubicBezTo>
                  <a:pt x="30" y="19"/>
                  <a:pt x="30" y="19"/>
                  <a:pt x="30" y="19"/>
                </a:cubicBezTo>
                <a:cubicBezTo>
                  <a:pt x="30" y="63"/>
                  <a:pt x="30" y="63"/>
                  <a:pt x="30" y="63"/>
                </a:cubicBezTo>
                <a:lnTo>
                  <a:pt x="64" y="63"/>
                </a:lnTo>
                <a:close/>
                <a:moveTo>
                  <a:pt x="60" y="34"/>
                </a:moveTo>
                <a:cubicBezTo>
                  <a:pt x="49" y="22"/>
                  <a:pt x="49" y="22"/>
                  <a:pt x="49" y="22"/>
                </a:cubicBezTo>
                <a:cubicBezTo>
                  <a:pt x="49" y="34"/>
                  <a:pt x="49" y="34"/>
                  <a:pt x="49" y="34"/>
                </a:cubicBezTo>
                <a:lnTo>
                  <a:pt x="60" y="34"/>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Text Placeholder 7"/>
          <p:cNvSpPr>
            <a:spLocks noGrp="1"/>
          </p:cNvSpPr>
          <p:nvPr>
            <p:ph type="body" sz="half" idx="2"/>
          </p:nvPr>
        </p:nvSpPr>
        <p:spPr>
          <a:xfrm>
            <a:off x="872965" y="825950"/>
            <a:ext cx="5486400" cy="267661"/>
          </a:xfrm>
          <a:prstGeom prst="rect">
            <a:avLst/>
          </a:prstGeom>
        </p:spPr>
        <p:txBody>
          <a:bodyPr/>
          <a:lstStyle/>
          <a:p>
            <a:r>
              <a:rPr lang="ru-RU" dirty="0" smtClean="0"/>
              <a:t>ОСНОВНЫЕ СОДЕРЖАТЕЛЬНЫЕ ОШИБКИ</a:t>
            </a:r>
            <a:endParaRPr lang="en-US" dirty="0"/>
          </a:p>
        </p:txBody>
      </p:sp>
    </p:spTree>
  </p:cSld>
  <p:clrMapOvr>
    <a:masterClrMapping/>
  </p:clrMapOvr>
  <p:transition>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Номер слайда 26"/>
          <p:cNvSpPr>
            <a:spLocks noGrp="1"/>
          </p:cNvSpPr>
          <p:nvPr>
            <p:ph type="sldNum" sz="quarter" idx="12"/>
          </p:nvPr>
        </p:nvSpPr>
        <p:spPr/>
        <p:txBody>
          <a:bodyPr/>
          <a:lstStyle/>
          <a:p>
            <a:fld id="{E31375A4-56A4-47D6-9801-1991572033F7}" type="slidenum">
              <a:rPr lang="ru-RU" smtClean="0">
                <a:solidFill>
                  <a:prstClr val="white"/>
                </a:solidFill>
              </a:rPr>
              <a:pPr/>
              <a:t>9</a:t>
            </a:fld>
            <a:endParaRPr lang="ru-RU" dirty="0">
              <a:solidFill>
                <a:prstClr val="white"/>
              </a:solidFill>
            </a:endParaRPr>
          </a:p>
        </p:txBody>
      </p:sp>
      <p:graphicFrame>
        <p:nvGraphicFramePr>
          <p:cNvPr id="6" name="Таблица 5"/>
          <p:cNvGraphicFramePr>
            <a:graphicFrameLocks noGrp="1"/>
          </p:cNvGraphicFramePr>
          <p:nvPr/>
        </p:nvGraphicFramePr>
        <p:xfrm>
          <a:off x="395836" y="774959"/>
          <a:ext cx="11383716" cy="5625846"/>
        </p:xfrm>
        <a:graphic>
          <a:graphicData uri="http://schemas.openxmlformats.org/drawingml/2006/table">
            <a:tbl>
              <a:tblPr/>
              <a:tblGrid>
                <a:gridCol w="1162208"/>
                <a:gridCol w="1123984"/>
                <a:gridCol w="611115"/>
                <a:gridCol w="1426828"/>
                <a:gridCol w="579814"/>
                <a:gridCol w="531542"/>
                <a:gridCol w="569473"/>
                <a:gridCol w="1005840"/>
                <a:gridCol w="875211"/>
                <a:gridCol w="1658983"/>
                <a:gridCol w="1838718"/>
              </a:tblGrid>
              <a:tr h="335280">
                <a:tc gridSpan="2">
                  <a:txBody>
                    <a:bodyPr/>
                    <a:lstStyle/>
                    <a:p>
                      <a:pPr marL="0" algn="ctr">
                        <a:spcAft>
                          <a:spcPts val="0"/>
                        </a:spcAft>
                      </a:pPr>
                      <a:r>
                        <a:rPr lang="ru-RU" sz="1100" b="1" dirty="0">
                          <a:latin typeface="Times New Roman"/>
                          <a:ea typeface="Times New Roman"/>
                        </a:rPr>
                        <a:t>Срок предоставления в зависимости от условий</a:t>
                      </a: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ru-RU"/>
                    </a:p>
                  </a:txBody>
                  <a:tcPr/>
                </a:tc>
                <a:tc rowSpan="2">
                  <a:txBody>
                    <a:bodyPr/>
                    <a:lstStyle/>
                    <a:p>
                      <a:pPr marL="0" marR="71755" algn="ctr">
                        <a:spcAft>
                          <a:spcPts val="0"/>
                        </a:spcAft>
                      </a:pPr>
                      <a:r>
                        <a:rPr lang="ru-RU" sz="1000" b="1" dirty="0">
                          <a:latin typeface="Times New Roman"/>
                          <a:ea typeface="Times New Roman"/>
                        </a:rPr>
                        <a:t>Основания отказа в приеме документов</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0" marR="71755" algn="ctr">
                        <a:spcAft>
                          <a:spcPts val="0"/>
                        </a:spcAft>
                      </a:pPr>
                      <a:r>
                        <a:rPr lang="ru-RU" sz="1000" b="1" dirty="0">
                          <a:latin typeface="Times New Roman"/>
                          <a:ea typeface="Times New Roman"/>
                        </a:rPr>
                        <a:t>Основания отказа в предоставлении </a:t>
                      </a:r>
                      <a:br>
                        <a:rPr lang="ru-RU" sz="1000" b="1" dirty="0">
                          <a:latin typeface="Times New Roman"/>
                          <a:ea typeface="Times New Roman"/>
                        </a:rPr>
                      </a:br>
                      <a:r>
                        <a:rPr lang="ru-RU" sz="1000" b="1" dirty="0">
                          <a:latin typeface="Times New Roman"/>
                          <a:ea typeface="Times New Roman"/>
                        </a:rPr>
                        <a:t> «</a:t>
                      </a:r>
                      <a:r>
                        <a:rPr lang="ru-RU" sz="1000" b="1" dirty="0" err="1">
                          <a:latin typeface="Times New Roman"/>
                          <a:ea typeface="Times New Roman"/>
                        </a:rPr>
                        <a:t>подуслуги</a:t>
                      </a:r>
                      <a:r>
                        <a:rPr lang="ru-RU" sz="1000" b="1" dirty="0">
                          <a:latin typeface="Times New Roman"/>
                          <a:ea typeface="Times New Roman"/>
                        </a:rPr>
                        <a:t>»</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0" marR="71755" algn="ctr">
                        <a:spcAft>
                          <a:spcPts val="0"/>
                        </a:spcAft>
                      </a:pPr>
                      <a:r>
                        <a:rPr lang="ru-RU" sz="1000" b="1" dirty="0">
                          <a:latin typeface="Times New Roman"/>
                          <a:ea typeface="Times New Roman"/>
                        </a:rPr>
                        <a:t>Основания приостановления </a:t>
                      </a:r>
                      <a:r>
                        <a:rPr lang="ru-RU" sz="1000" b="1" dirty="0" smtClean="0">
                          <a:latin typeface="Times New Roman"/>
                          <a:ea typeface="Times New Roman"/>
                        </a:rPr>
                        <a:t>предоставления «</a:t>
                      </a:r>
                      <a:r>
                        <a:rPr lang="ru-RU" sz="1000" b="1" dirty="0" err="1" smtClean="0">
                          <a:latin typeface="Times New Roman"/>
                          <a:ea typeface="Times New Roman"/>
                        </a:rPr>
                        <a:t>подуслуг</a:t>
                      </a:r>
                      <a:r>
                        <a:rPr lang="ru-RU" sz="1000" b="1" dirty="0" smtClean="0">
                          <a:latin typeface="Times New Roman"/>
                          <a:ea typeface="Times New Roman"/>
                        </a:rPr>
                        <a:t>»</a:t>
                      </a:r>
                      <a:endParaRPr lang="ru-RU" sz="1000" b="1" dirty="0">
                        <a:latin typeface="Times New Roman"/>
                        <a:ea typeface="Times New Roman"/>
                      </a:endParaRP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0" marR="71755" algn="ctr">
                        <a:spcAft>
                          <a:spcPts val="0"/>
                        </a:spcAft>
                      </a:pPr>
                      <a:r>
                        <a:rPr lang="ru-RU" sz="1000" b="1" dirty="0">
                          <a:latin typeface="Times New Roman"/>
                          <a:ea typeface="Times New Roman"/>
                        </a:rPr>
                        <a:t>Срок приостановления </a:t>
                      </a:r>
                      <a:r>
                        <a:rPr lang="ru-RU" sz="1000" b="1" dirty="0" smtClean="0">
                          <a:latin typeface="Times New Roman"/>
                          <a:ea typeface="Times New Roman"/>
                        </a:rPr>
                        <a:t>предоставления «</a:t>
                      </a:r>
                      <a:r>
                        <a:rPr lang="ru-RU" sz="1000" b="1" dirty="0" err="1" smtClean="0">
                          <a:latin typeface="Times New Roman"/>
                          <a:ea typeface="Times New Roman"/>
                        </a:rPr>
                        <a:t>подуслуги</a:t>
                      </a:r>
                      <a:r>
                        <a:rPr lang="ru-RU" sz="1000" b="1" dirty="0">
                          <a:latin typeface="Times New Roman"/>
                          <a:ea typeface="Times New Roman"/>
                        </a:rPr>
                        <a:t>»</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gridSpan="3">
                  <a:txBody>
                    <a:bodyPr/>
                    <a:lstStyle/>
                    <a:p>
                      <a:pPr marL="0" algn="ctr">
                        <a:spcAft>
                          <a:spcPts val="0"/>
                        </a:spcAft>
                      </a:pPr>
                      <a:r>
                        <a:rPr lang="ru-RU" sz="1100" b="1" dirty="0">
                          <a:latin typeface="Times New Roman"/>
                          <a:ea typeface="Times New Roman"/>
                        </a:rPr>
                        <a:t>Плата за предоставление «</a:t>
                      </a:r>
                      <a:r>
                        <a:rPr lang="ru-RU" sz="1100" b="1" dirty="0" err="1">
                          <a:latin typeface="Times New Roman"/>
                          <a:ea typeface="Times New Roman"/>
                        </a:rPr>
                        <a:t>подуслуги</a:t>
                      </a:r>
                      <a:r>
                        <a:rPr lang="ru-RU" sz="1100" b="1" dirty="0">
                          <a:latin typeface="Times New Roman"/>
                          <a:ea typeface="Times New Roman"/>
                        </a:rPr>
                        <a:t>»</a:t>
                      </a: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ru-RU"/>
                    </a:p>
                  </a:txBody>
                  <a:tcPr/>
                </a:tc>
                <a:tc hMerge="1">
                  <a:txBody>
                    <a:bodyPr/>
                    <a:lstStyle/>
                    <a:p>
                      <a:endParaRPr lang="ru-RU"/>
                    </a:p>
                  </a:txBody>
                  <a:tcPr/>
                </a:tc>
                <a:tc rowSpan="2">
                  <a:txBody>
                    <a:bodyPr/>
                    <a:lstStyle/>
                    <a:p>
                      <a:pPr marL="0" marR="71755" algn="ctr">
                        <a:spcAft>
                          <a:spcPts val="0"/>
                        </a:spcAft>
                      </a:pPr>
                      <a:r>
                        <a:rPr lang="ru-RU" sz="1000" b="1" dirty="0">
                          <a:latin typeface="Times New Roman"/>
                          <a:ea typeface="Times New Roman"/>
                        </a:rPr>
                        <a:t>Способ обращения за получением </a:t>
                      </a:r>
                      <a:br>
                        <a:rPr lang="ru-RU" sz="1000" b="1" dirty="0">
                          <a:latin typeface="Times New Roman"/>
                          <a:ea typeface="Times New Roman"/>
                        </a:rPr>
                      </a:br>
                      <a:r>
                        <a:rPr lang="ru-RU" sz="1000" b="1" dirty="0">
                          <a:latin typeface="Times New Roman"/>
                          <a:ea typeface="Times New Roman"/>
                        </a:rPr>
                        <a:t>«</a:t>
                      </a:r>
                      <a:r>
                        <a:rPr lang="ru-RU" sz="1000" b="1" dirty="0" err="1">
                          <a:latin typeface="Times New Roman"/>
                          <a:ea typeface="Times New Roman"/>
                        </a:rPr>
                        <a:t>подуслуги</a:t>
                      </a:r>
                      <a:r>
                        <a:rPr lang="ru-RU" sz="1000" b="1" dirty="0">
                          <a:latin typeface="Times New Roman"/>
                          <a:ea typeface="Times New Roman"/>
                        </a:rPr>
                        <a:t>»</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0" marR="71755" algn="ctr">
                        <a:spcAft>
                          <a:spcPts val="0"/>
                        </a:spcAft>
                      </a:pPr>
                      <a:r>
                        <a:rPr lang="ru-RU" sz="1000" b="1" dirty="0">
                          <a:latin typeface="Times New Roman"/>
                          <a:ea typeface="Times New Roman"/>
                        </a:rPr>
                        <a:t>Способ получения  результата </a:t>
                      </a:r>
                      <a:br>
                        <a:rPr lang="ru-RU" sz="1000" b="1" dirty="0">
                          <a:latin typeface="Times New Roman"/>
                          <a:ea typeface="Times New Roman"/>
                        </a:rPr>
                      </a:br>
                      <a:r>
                        <a:rPr lang="ru-RU" sz="1000" b="1" dirty="0">
                          <a:latin typeface="Times New Roman"/>
                          <a:ea typeface="Times New Roman"/>
                        </a:rPr>
                        <a:t>«</a:t>
                      </a:r>
                      <a:r>
                        <a:rPr lang="ru-RU" sz="1000" b="1" dirty="0" err="1">
                          <a:latin typeface="Times New Roman"/>
                          <a:ea typeface="Times New Roman"/>
                        </a:rPr>
                        <a:t>подуслуги</a:t>
                      </a:r>
                      <a:r>
                        <a:rPr lang="ru-RU" sz="1000" b="1" dirty="0">
                          <a:latin typeface="Times New Roman"/>
                          <a:ea typeface="Times New Roman"/>
                        </a:rPr>
                        <a:t>»</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572006">
                <a:tc>
                  <a:txBody>
                    <a:bodyPr/>
                    <a:lstStyle/>
                    <a:p>
                      <a:pPr marL="0" marR="71755" algn="ctr">
                        <a:spcAft>
                          <a:spcPts val="0"/>
                        </a:spcAft>
                      </a:pPr>
                      <a:r>
                        <a:rPr lang="ru-RU" sz="1000" b="1" dirty="0">
                          <a:latin typeface="Times New Roman"/>
                          <a:ea typeface="Times New Roman"/>
                        </a:rPr>
                        <a:t>При подаче заявления по месту жительства (месту нахождения юр.лица)</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71755" algn="ctr">
                        <a:spcAft>
                          <a:spcPts val="0"/>
                        </a:spcAft>
                      </a:pPr>
                      <a:r>
                        <a:rPr lang="ru-RU" sz="1000" b="1" dirty="0">
                          <a:latin typeface="Times New Roman"/>
                          <a:ea typeface="Times New Roman"/>
                        </a:rPr>
                        <a:t>При подаче заявления не  по месту жительства (по месту обращения)</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71755" algn="ctr">
                        <a:spcAft>
                          <a:spcPts val="0"/>
                        </a:spcAft>
                      </a:pPr>
                      <a:r>
                        <a:rPr lang="ru-RU" sz="1000" b="1" dirty="0" smtClean="0">
                          <a:latin typeface="Times New Roman"/>
                          <a:ea typeface="Times New Roman"/>
                        </a:rPr>
                        <a:t>наличие </a:t>
                      </a:r>
                      <a:r>
                        <a:rPr lang="ru-RU" sz="1000" b="1" dirty="0">
                          <a:latin typeface="Times New Roman"/>
                          <a:ea typeface="Times New Roman"/>
                        </a:rPr>
                        <a:t>платы (государственной пошлины)</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71755" algn="ctr">
                        <a:spcAft>
                          <a:spcPts val="0"/>
                        </a:spcAft>
                      </a:pPr>
                      <a:r>
                        <a:rPr lang="ru-RU" sz="1000" b="1" dirty="0" smtClean="0">
                          <a:latin typeface="Times New Roman"/>
                          <a:ea typeface="Times New Roman"/>
                        </a:rPr>
                        <a:t>реквизиты НПА, </a:t>
                      </a:r>
                      <a:r>
                        <a:rPr lang="ru-RU" sz="1000" b="1" dirty="0">
                          <a:latin typeface="Times New Roman"/>
                          <a:ea typeface="Times New Roman"/>
                        </a:rPr>
                        <a:t>являющегося основанием для взимание платы (государственной пошлины)</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71755" algn="ctr">
                        <a:spcAft>
                          <a:spcPts val="0"/>
                        </a:spcAft>
                      </a:pPr>
                      <a:r>
                        <a:rPr lang="ru-RU" sz="1000" b="1" dirty="0">
                          <a:latin typeface="Times New Roman"/>
                          <a:ea typeface="Times New Roman"/>
                        </a:rPr>
                        <a:t>КБК для взимания платы (государственной пошлины), в том числе  для МФЦ</a:t>
                      </a:r>
                    </a:p>
                  </a:txBody>
                  <a:tcPr marL="34792" marR="3479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endParaRPr lang="ru-RU"/>
                    </a:p>
                  </a:txBody>
                  <a:tcPr/>
                </a:tc>
                <a:tc vMerge="1">
                  <a:txBody>
                    <a:bodyPr/>
                    <a:lstStyle/>
                    <a:p>
                      <a:endParaRPr lang="ru-RU"/>
                    </a:p>
                  </a:txBody>
                  <a:tcPr/>
                </a:tc>
              </a:tr>
              <a:tr h="167640">
                <a:tc>
                  <a:txBody>
                    <a:bodyPr/>
                    <a:lstStyle/>
                    <a:p>
                      <a:pPr marL="0" indent="0" algn="ctr">
                        <a:spcAft>
                          <a:spcPts val="0"/>
                        </a:spcAft>
                      </a:pPr>
                      <a:r>
                        <a:rPr lang="ru-RU" sz="1100" b="1" dirty="0" smtClean="0">
                          <a:latin typeface="Times New Roman"/>
                          <a:ea typeface="Times New Roman"/>
                        </a:rPr>
                        <a:t>1</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latin typeface="Times New Roman"/>
                          <a:ea typeface="Times New Roman"/>
                        </a:rPr>
                        <a:t>2</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latin typeface="Times New Roman"/>
                          <a:ea typeface="Times New Roman"/>
                        </a:rPr>
                        <a:t>3</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latin typeface="Times New Roman"/>
                          <a:ea typeface="Times New Roman"/>
                        </a:rPr>
                        <a:t>4</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latin typeface="Times New Roman"/>
                          <a:ea typeface="Times New Roman"/>
                        </a:rPr>
                        <a:t>5</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latin typeface="Times New Roman"/>
                          <a:ea typeface="Times New Roman"/>
                        </a:rPr>
                        <a:t>6</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latin typeface="Times New Roman"/>
                          <a:ea typeface="Times New Roman"/>
                        </a:rPr>
                        <a:t>7</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latin typeface="Times New Roman"/>
                          <a:ea typeface="Times New Roman"/>
                        </a:rPr>
                        <a:t>8</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solidFill>
                            <a:schemeClr val="tx1"/>
                          </a:solidFill>
                          <a:latin typeface="Times New Roman"/>
                          <a:ea typeface="Times New Roman"/>
                        </a:rPr>
                        <a:t>9</a:t>
                      </a:r>
                      <a:endParaRPr lang="ru-RU" sz="1100" b="1" dirty="0">
                        <a:solidFill>
                          <a:schemeClr val="tx1"/>
                        </a:solidFill>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solidFill>
                            <a:schemeClr val="tx1"/>
                          </a:solidFill>
                          <a:latin typeface="Times New Roman"/>
                          <a:ea typeface="Times New Roman"/>
                        </a:rPr>
                        <a:t>10</a:t>
                      </a:r>
                      <a:endParaRPr lang="ru-RU" sz="1100" b="1" dirty="0">
                        <a:solidFill>
                          <a:schemeClr val="tx1"/>
                        </a:solidFill>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indent="0" algn="ctr">
                        <a:spcAft>
                          <a:spcPts val="0"/>
                        </a:spcAft>
                      </a:pPr>
                      <a:r>
                        <a:rPr lang="ru-RU" sz="1100" b="1" dirty="0" smtClean="0">
                          <a:latin typeface="Times New Roman"/>
                          <a:ea typeface="Times New Roman"/>
                        </a:rPr>
                        <a:t>11</a:t>
                      </a:r>
                      <a:endParaRPr lang="ru-RU" sz="1100" b="1" dirty="0">
                        <a:latin typeface="Times New Roman"/>
                        <a:ea typeface="Times New Roman"/>
                      </a:endParaRPr>
                    </a:p>
                  </a:txBody>
                  <a:tcPr marL="34792" marR="34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45868">
                <a:tc gridSpan="11">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1" dirty="0" smtClean="0">
                          <a:latin typeface="Times New Roman"/>
                          <a:ea typeface="Times New Roman"/>
                        </a:rPr>
                        <a:t>1.Предоставление информации о ходе исполнительного производства</a:t>
                      </a:r>
                      <a:endParaRPr lang="ru-RU" sz="1200" b="1" kern="1200" dirty="0" smtClean="0">
                        <a:solidFill>
                          <a:schemeClr val="tx1"/>
                        </a:solidFill>
                        <a:latin typeface="Times New Roman"/>
                        <a:ea typeface="Times New Roman"/>
                        <a:cs typeface="+mn-cs"/>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54428">
                <a:tc gridSpan="11">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Times New Roman"/>
                          <a:ea typeface="Times New Roman"/>
                          <a:cs typeface="+mn-cs"/>
                        </a:rPr>
                        <a:t>2. Предоставление информации о наличии (отсутствии) исполнительного производства на исполнении </a:t>
                      </a:r>
                      <a:endParaRPr lang="ru-RU" sz="1800" dirty="0"/>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dirty="0"/>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marL="34787" marR="347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915194">
                <a:tc>
                  <a:txBody>
                    <a:bodyPr/>
                    <a:lstStyle/>
                    <a:p>
                      <a:pPr algn="l">
                        <a:spcAft>
                          <a:spcPts val="0"/>
                        </a:spcAft>
                      </a:pPr>
                      <a:r>
                        <a:rPr lang="ru-RU" sz="1100" spc="-30" dirty="0" smtClean="0">
                          <a:latin typeface="Times New Roman"/>
                          <a:ea typeface="Times New Roman"/>
                        </a:rPr>
                        <a:t>17 </a:t>
                      </a:r>
                      <a:r>
                        <a:rPr lang="ru-RU" sz="1100" spc="-30" dirty="0" err="1" smtClean="0">
                          <a:latin typeface="Times New Roman"/>
                          <a:ea typeface="Times New Roman"/>
                        </a:rPr>
                        <a:t>Рабоч</a:t>
                      </a:r>
                      <a:r>
                        <a:rPr lang="ru-RU" sz="1100" spc="-30" dirty="0" smtClean="0">
                          <a:latin typeface="Times New Roman"/>
                          <a:ea typeface="Times New Roman"/>
                        </a:rPr>
                        <a:t>. </a:t>
                      </a:r>
                      <a:r>
                        <a:rPr lang="ru-RU" sz="1100" spc="-30" dirty="0" err="1" smtClean="0">
                          <a:latin typeface="Times New Roman"/>
                          <a:ea typeface="Times New Roman"/>
                        </a:rPr>
                        <a:t>дн</a:t>
                      </a:r>
                      <a:r>
                        <a:rPr lang="ru-RU" sz="1100" spc="-30" dirty="0" smtClean="0">
                          <a:latin typeface="Times New Roman"/>
                          <a:ea typeface="Times New Roman"/>
                        </a:rPr>
                        <a:t>.</a:t>
                      </a:r>
                    </a:p>
                    <a:p>
                      <a:pPr algn="l">
                        <a:spcAft>
                          <a:spcPts val="0"/>
                        </a:spcAft>
                      </a:pPr>
                      <a:endParaRPr lang="ru-RU" sz="1100" spc="-30" dirty="0" smtClean="0">
                        <a:latin typeface="Times New Roman"/>
                        <a:ea typeface="Times New Roman"/>
                      </a:endParaRPr>
                    </a:p>
                    <a:p>
                      <a:pPr algn="l">
                        <a:spcAft>
                          <a:spcPts val="0"/>
                        </a:spcAft>
                      </a:pPr>
                      <a:r>
                        <a:rPr lang="ru-RU" sz="1100" spc="-30" dirty="0" smtClean="0">
                          <a:latin typeface="Times New Roman"/>
                          <a:ea typeface="Times New Roman"/>
                        </a:rPr>
                        <a:t>(со дня поступления заявления в  ФССП России, ее территориальные органы и их структурные подразделения)</a:t>
                      </a:r>
                      <a:endParaRPr lang="ru-RU" sz="1100" dirty="0">
                        <a:latin typeface="Times New Roman"/>
                        <a:ea typeface="Times New Roman"/>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spc="-30" dirty="0" smtClean="0">
                          <a:latin typeface="Times New Roman"/>
                          <a:ea typeface="Times New Roman"/>
                        </a:rPr>
                        <a:t>17 </a:t>
                      </a:r>
                      <a:r>
                        <a:rPr lang="ru-RU" sz="1100" spc="-30" dirty="0" err="1" smtClean="0">
                          <a:latin typeface="Times New Roman"/>
                          <a:ea typeface="Times New Roman"/>
                        </a:rPr>
                        <a:t>Рабоч</a:t>
                      </a:r>
                      <a:r>
                        <a:rPr lang="ru-RU" sz="1100" spc="-30" dirty="0" smtClean="0">
                          <a:latin typeface="Times New Roman"/>
                          <a:ea typeface="Times New Roman"/>
                        </a:rPr>
                        <a:t>. </a:t>
                      </a:r>
                      <a:r>
                        <a:rPr lang="ru-RU" sz="1100" spc="-30" dirty="0" err="1" smtClean="0">
                          <a:latin typeface="Times New Roman"/>
                          <a:ea typeface="Times New Roman"/>
                        </a:rPr>
                        <a:t>дн</a:t>
                      </a:r>
                      <a:r>
                        <a:rPr lang="ru-RU" sz="1100" spc="-30" dirty="0" smtClean="0">
                          <a:latin typeface="Times New Roman"/>
                          <a:ea typeface="Times New Roman"/>
                        </a:rPr>
                        <a:t>.</a:t>
                      </a:r>
                    </a:p>
                    <a:p>
                      <a:pPr algn="l">
                        <a:spcAft>
                          <a:spcPts val="0"/>
                        </a:spcAft>
                      </a:pPr>
                      <a:endParaRPr lang="ru-RU" sz="1100" spc="-30" dirty="0" smtClean="0">
                        <a:latin typeface="Times New Roman"/>
                        <a:ea typeface="Times New Roman"/>
                      </a:endParaRPr>
                    </a:p>
                    <a:p>
                      <a:pPr algn="l">
                        <a:spcAft>
                          <a:spcPts val="0"/>
                        </a:spcAft>
                      </a:pPr>
                      <a:r>
                        <a:rPr lang="ru-RU" sz="1100" spc="-30" dirty="0" smtClean="0">
                          <a:latin typeface="Times New Roman"/>
                          <a:ea typeface="Times New Roman"/>
                        </a:rPr>
                        <a:t>(со дня поступления заявления в ФССП России, ее территориальные органы и их структурные подразделения)</a:t>
                      </a:r>
                      <a:endParaRPr lang="ru-RU" sz="1100" dirty="0">
                        <a:latin typeface="Times New Roman"/>
                        <a:ea typeface="Times New Roman"/>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dirty="0">
                          <a:latin typeface="Times New Roman"/>
                          <a:ea typeface="Times New Roman"/>
                        </a:rPr>
                        <a:t>Н</a:t>
                      </a:r>
                      <a:r>
                        <a:rPr lang="ru-RU" sz="1100" dirty="0" smtClean="0">
                          <a:latin typeface="Times New Roman"/>
                          <a:ea typeface="Times New Roman"/>
                        </a:rPr>
                        <a:t>ет</a:t>
                      </a:r>
                      <a:endParaRPr lang="ru-RU" sz="1100" dirty="0">
                        <a:latin typeface="Times New Roman"/>
                        <a:ea typeface="Times New Roman"/>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dirty="0" smtClean="0">
                          <a:latin typeface="Times New Roman"/>
                          <a:ea typeface="Times New Roman"/>
                        </a:rPr>
                        <a:t>1. Отсутствие в заявлении сведений, необходимых для предоставления государственной услуги.</a:t>
                      </a:r>
                    </a:p>
                    <a:p>
                      <a:pPr algn="l">
                        <a:spcAft>
                          <a:spcPts val="0"/>
                        </a:spcAft>
                      </a:pPr>
                      <a:r>
                        <a:rPr lang="ru-RU" sz="1100" dirty="0" smtClean="0">
                          <a:latin typeface="Times New Roman"/>
                          <a:ea typeface="Times New Roman"/>
                        </a:rPr>
                        <a:t>2. Содержание в заявлении нецензурных либо оскорбительных выражений, угроз жизни, здоровью и имуществу должностного лица, а также членов его семьи.</a:t>
                      </a:r>
                    </a:p>
                    <a:p>
                      <a:pPr algn="l">
                        <a:spcAft>
                          <a:spcPts val="0"/>
                        </a:spcAft>
                      </a:pPr>
                      <a:r>
                        <a:rPr lang="ru-RU" sz="1100" dirty="0" smtClean="0">
                          <a:latin typeface="Times New Roman"/>
                          <a:ea typeface="Times New Roman"/>
                        </a:rPr>
                        <a:t>3. Подача заявления лицом не имеющим на то полномочий.</a:t>
                      </a:r>
                      <a:endParaRPr lang="ru-RU" sz="1100" dirty="0">
                        <a:latin typeface="Times New Roman"/>
                        <a:ea typeface="Times New Roman"/>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dirty="0">
                          <a:latin typeface="Times New Roman"/>
                          <a:ea typeface="Times New Roman"/>
                        </a:rPr>
                        <a:t>Н</a:t>
                      </a:r>
                      <a:r>
                        <a:rPr lang="ru-RU" sz="1100" dirty="0" smtClean="0">
                          <a:latin typeface="Times New Roman"/>
                          <a:ea typeface="Times New Roman"/>
                        </a:rPr>
                        <a:t>ет</a:t>
                      </a:r>
                      <a:endParaRPr lang="ru-RU" sz="1100" dirty="0">
                        <a:latin typeface="Times New Roman"/>
                        <a:ea typeface="Times New Roman"/>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dirty="0">
                          <a:latin typeface="Times New Roman"/>
                          <a:ea typeface="Times New Roman"/>
                        </a:rPr>
                        <a:t>-</a:t>
                      </a: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dirty="0">
                          <a:latin typeface="Times New Roman"/>
                          <a:ea typeface="Times New Roman"/>
                        </a:rPr>
                        <a:t>Н</a:t>
                      </a:r>
                      <a:r>
                        <a:rPr lang="ru-RU" sz="1100" dirty="0" smtClean="0">
                          <a:latin typeface="Times New Roman"/>
                          <a:ea typeface="Times New Roman"/>
                        </a:rPr>
                        <a:t>ет</a:t>
                      </a:r>
                      <a:endParaRPr lang="ru-RU" sz="1100" dirty="0">
                        <a:latin typeface="Times New Roman"/>
                        <a:ea typeface="Times New Roman"/>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dirty="0">
                          <a:latin typeface="Times New Roman"/>
                          <a:ea typeface="Times New Roman"/>
                        </a:rPr>
                        <a:t>-</a:t>
                      </a: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dirty="0">
                          <a:solidFill>
                            <a:schemeClr val="tx1"/>
                          </a:solidFill>
                          <a:latin typeface="Times New Roman"/>
                          <a:ea typeface="Times New Roman"/>
                        </a:rPr>
                        <a:t>-</a:t>
                      </a: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100" spc="-30" dirty="0" smtClean="0">
                          <a:solidFill>
                            <a:schemeClr val="tx1"/>
                          </a:solidFill>
                          <a:latin typeface="Times New Roman"/>
                          <a:ea typeface="Times New Roman"/>
                        </a:rPr>
                        <a:t>1. Личное обращение в территориальный орган (отделение органа), предоставляющего услугу</a:t>
                      </a:r>
                    </a:p>
                    <a:p>
                      <a:pPr algn="l">
                        <a:spcAft>
                          <a:spcPts val="0"/>
                        </a:spcAft>
                      </a:pPr>
                      <a:r>
                        <a:rPr lang="ru-RU" sz="1100" spc="-30" dirty="0" smtClean="0">
                          <a:solidFill>
                            <a:schemeClr val="tx1"/>
                          </a:solidFill>
                          <a:latin typeface="Times New Roman"/>
                          <a:ea typeface="Times New Roman"/>
                        </a:rPr>
                        <a:t>2. Личное обращение в МФЦ</a:t>
                      </a:r>
                    </a:p>
                    <a:p>
                      <a:pPr algn="l">
                        <a:spcAft>
                          <a:spcPts val="0"/>
                        </a:spcAft>
                      </a:pPr>
                      <a:r>
                        <a:rPr lang="ru-RU" sz="1100" spc="-30" dirty="0" smtClean="0">
                          <a:solidFill>
                            <a:schemeClr val="tx1"/>
                          </a:solidFill>
                          <a:latin typeface="Times New Roman"/>
                          <a:ea typeface="Times New Roman"/>
                        </a:rPr>
                        <a:t>3. Единый портал государственных услуг</a:t>
                      </a:r>
                    </a:p>
                    <a:p>
                      <a:pPr algn="l">
                        <a:spcAft>
                          <a:spcPts val="0"/>
                        </a:spcAft>
                      </a:pPr>
                      <a:r>
                        <a:rPr lang="ru-RU" sz="1100" spc="-30" dirty="0" smtClean="0">
                          <a:solidFill>
                            <a:schemeClr val="tx1"/>
                          </a:solidFill>
                          <a:latin typeface="Times New Roman"/>
                          <a:ea typeface="Times New Roman"/>
                        </a:rPr>
                        <a:t>4. Личное обращение в орган, предоставляющий услугу</a:t>
                      </a:r>
                    </a:p>
                    <a:p>
                      <a:pPr algn="l">
                        <a:spcAft>
                          <a:spcPts val="0"/>
                        </a:spcAft>
                      </a:pPr>
                      <a:r>
                        <a:rPr lang="ru-RU" sz="1100" spc="-30" dirty="0" smtClean="0">
                          <a:solidFill>
                            <a:schemeClr val="tx1"/>
                          </a:solidFill>
                          <a:latin typeface="Times New Roman"/>
                          <a:ea typeface="Times New Roman"/>
                        </a:rPr>
                        <a:t>5. Почтовая связь</a:t>
                      </a:r>
                      <a:endParaRPr lang="ru-RU" sz="1100" dirty="0">
                        <a:solidFill>
                          <a:schemeClr val="tx1"/>
                        </a:solidFill>
                        <a:latin typeface="Times New Roman"/>
                        <a:ea typeface="Times New Roman"/>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228600" algn="l">
                        <a:spcAft>
                          <a:spcPts val="0"/>
                        </a:spcAft>
                        <a:buNone/>
                      </a:pPr>
                      <a:r>
                        <a:rPr lang="ru-RU" sz="1100" spc="-20" dirty="0" smtClean="0">
                          <a:solidFill>
                            <a:schemeClr val="tx1"/>
                          </a:solidFill>
                          <a:latin typeface="Times New Roman"/>
                          <a:ea typeface="Times New Roman"/>
                        </a:rPr>
                        <a:t>1. В органе, предоставляющем услугу, на бумажном носителе</a:t>
                      </a:r>
                    </a:p>
                    <a:p>
                      <a:pPr marL="0" indent="-228600" algn="l">
                        <a:spcAft>
                          <a:spcPts val="0"/>
                        </a:spcAft>
                        <a:buNone/>
                      </a:pPr>
                      <a:r>
                        <a:rPr lang="ru-RU" sz="1100" spc="-20" dirty="0" smtClean="0">
                          <a:solidFill>
                            <a:schemeClr val="tx1"/>
                          </a:solidFill>
                          <a:latin typeface="Times New Roman"/>
                          <a:ea typeface="Times New Roman"/>
                        </a:rPr>
                        <a:t>2. Направление документа, подписанного электронной подписью, на адрес электронной почты</a:t>
                      </a:r>
                    </a:p>
                    <a:p>
                      <a:pPr marL="0" indent="-228600" algn="l">
                        <a:spcAft>
                          <a:spcPts val="0"/>
                        </a:spcAft>
                        <a:buNone/>
                      </a:pPr>
                      <a:r>
                        <a:rPr lang="ru-RU" sz="1100" spc="-20" dirty="0" smtClean="0">
                          <a:solidFill>
                            <a:schemeClr val="tx1"/>
                          </a:solidFill>
                          <a:latin typeface="Times New Roman"/>
                          <a:ea typeface="Times New Roman"/>
                        </a:rPr>
                        <a:t>3. Почтовая связь</a:t>
                      </a:r>
                    </a:p>
                    <a:p>
                      <a:pPr marL="0" indent="-228600" algn="l">
                        <a:spcAft>
                          <a:spcPts val="0"/>
                        </a:spcAft>
                        <a:buNone/>
                      </a:pPr>
                      <a:r>
                        <a:rPr lang="ru-RU" sz="1100" spc="-20" dirty="0" smtClean="0">
                          <a:solidFill>
                            <a:schemeClr val="tx1"/>
                          </a:solidFill>
                          <a:latin typeface="Times New Roman"/>
                          <a:ea typeface="Times New Roman"/>
                        </a:rPr>
                        <a:t>4. В территориальном органе (отделении органа), предоставляющем услугу, на бумажном носителе</a:t>
                      </a:r>
                    </a:p>
                    <a:p>
                      <a:pPr marL="0" indent="-228600" algn="l">
                        <a:spcAft>
                          <a:spcPts val="0"/>
                        </a:spcAft>
                        <a:buNone/>
                      </a:pPr>
                      <a:r>
                        <a:rPr lang="ru-RU" sz="1100" spc="-20" dirty="0" smtClean="0">
                          <a:solidFill>
                            <a:schemeClr val="tx1"/>
                          </a:solidFill>
                          <a:latin typeface="Times New Roman"/>
                          <a:ea typeface="Times New Roman"/>
                        </a:rPr>
                        <a:t>5. В МФЦ в виде документа, содержащего информацию из информационных систем органов, предоставляющих  услуги</a:t>
                      </a:r>
                    </a:p>
                    <a:p>
                      <a:pPr marL="0" indent="-228600" algn="l">
                        <a:spcAft>
                          <a:spcPts val="0"/>
                        </a:spcAft>
                        <a:buNone/>
                      </a:pPr>
                      <a:r>
                        <a:rPr lang="ru-RU" sz="1100" spc="-20" dirty="0" smtClean="0">
                          <a:solidFill>
                            <a:schemeClr val="tx1"/>
                          </a:solidFill>
                          <a:latin typeface="Times New Roman"/>
                          <a:ea typeface="Times New Roman"/>
                        </a:rPr>
                        <a:t>6. На Едином портале государственных услуг в виде электронного документа</a:t>
                      </a:r>
                      <a:endParaRPr lang="ru-RU" sz="1100" dirty="0">
                        <a:solidFill>
                          <a:schemeClr val="tx1"/>
                        </a:solidFill>
                        <a:latin typeface="Times New Roman"/>
                        <a:ea typeface="Times New Roman"/>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Заголовок 1"/>
          <p:cNvSpPr>
            <a:spLocks noGrp="1"/>
          </p:cNvSpPr>
          <p:nvPr>
            <p:ph type="title"/>
          </p:nvPr>
        </p:nvSpPr>
        <p:spPr>
          <a:xfrm>
            <a:off x="1547953" y="154344"/>
            <a:ext cx="9145190" cy="509334"/>
          </a:xfrm>
        </p:spPr>
        <p:txBody>
          <a:bodyPr>
            <a:noAutofit/>
          </a:bodyPr>
          <a:lstStyle/>
          <a:p>
            <a:pPr algn="ctr"/>
            <a:r>
              <a:rPr lang="ru-RU" sz="2200" b="1" dirty="0" smtClean="0">
                <a:solidFill>
                  <a:schemeClr val="tx2"/>
                </a:solidFill>
              </a:rPr>
              <a:t>Раздел 2</a:t>
            </a:r>
            <a:r>
              <a:rPr lang="en-US" sz="3600" b="1" dirty="0" smtClean="0">
                <a:solidFill>
                  <a:schemeClr val="tx2"/>
                </a:solidFill>
              </a:rPr>
              <a:t> </a:t>
            </a:r>
            <a:r>
              <a:rPr lang="ru-RU" sz="3600" b="1" dirty="0" smtClean="0">
                <a:solidFill>
                  <a:schemeClr val="tx2"/>
                </a:solidFill>
              </a:rPr>
              <a:t>«</a:t>
            </a:r>
            <a:r>
              <a:rPr lang="ru-RU" sz="2400" b="1" dirty="0" smtClean="0">
                <a:solidFill>
                  <a:schemeClr val="tx2"/>
                </a:solidFill>
              </a:rPr>
              <a:t>Общие сведения о «</a:t>
            </a:r>
            <a:r>
              <a:rPr lang="ru-RU" sz="2400" b="1" dirty="0" err="1" smtClean="0">
                <a:solidFill>
                  <a:schemeClr val="tx2"/>
                </a:solidFill>
              </a:rPr>
              <a:t>подуслугах</a:t>
            </a:r>
            <a:r>
              <a:rPr lang="ru-RU" sz="2400" b="1" dirty="0" smtClean="0">
                <a:solidFill>
                  <a:schemeClr val="tx2"/>
                </a:solidFill>
              </a:rPr>
              <a:t>»</a:t>
            </a:r>
            <a:endParaRPr lang="ru-RU" sz="2800" b="1" dirty="0">
              <a:solidFill>
                <a:schemeClr val="tx2"/>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S10292239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15_4109default" id="{E728D685-11FC-4812-BA85-57AC6F9C9F40}" vid="{BC4E008B-95FF-4815-904E-143A8EDFC1D4}"/>
    </a:ext>
  </a:extLst>
</a:theme>
</file>

<file path=ppt/theme/theme2.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E382D75-6DC6-4908-8B05-64D061C4B1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TS102922391</Template>
  <TotalTime>0</TotalTime>
  <Words>5839</Words>
  <Application>Microsoft Office PowerPoint</Application>
  <PresentationFormat>Произвольный</PresentationFormat>
  <Paragraphs>1007</Paragraphs>
  <Slides>33</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TS102922391</vt:lpstr>
      <vt:lpstr>Слайд 1</vt:lpstr>
      <vt:lpstr>Слайд 2</vt:lpstr>
      <vt:lpstr>Слайд 3</vt:lpstr>
      <vt:lpstr>Слайд 4</vt:lpstr>
      <vt:lpstr>Слайд 5</vt:lpstr>
      <vt:lpstr>Слайд 6</vt:lpstr>
      <vt:lpstr>Раздел 1 «Общие сведения  о государственной услуге»</vt:lpstr>
      <vt:lpstr>Раздел 1. Общие сведения о государственной услуге</vt:lpstr>
      <vt:lpstr>Раздел 2 «Общие сведения о «подуслугах»</vt:lpstr>
      <vt:lpstr>Раздел 2. Общие сведения о «подуслугах»</vt:lpstr>
      <vt:lpstr>Слайд 11</vt:lpstr>
      <vt:lpstr>Слайд 12</vt:lpstr>
      <vt:lpstr>Слайд 13</vt:lpstr>
      <vt:lpstr>Раздел 3. Сведения о заявителях «подуслуги»</vt:lpstr>
      <vt:lpstr>Слайд 15</vt:lpstr>
      <vt:lpstr>Слайд 16</vt:lpstr>
      <vt:lpstr>Слайд 17</vt:lpstr>
      <vt:lpstr>Слайд 18</vt:lpstr>
      <vt:lpstr>Раздел 4. Документы, предоставляемые заявителем  для получения «подуслуги»</vt:lpstr>
      <vt:lpstr>Слайд 20</vt:lpstr>
      <vt:lpstr>Слайд 21</vt:lpstr>
      <vt:lpstr>Раздел 5.  Документы и сведения,  получаемые посредством  межведомственного информационного взаимодействия</vt:lpstr>
      <vt:lpstr>Слайд 23</vt:lpstr>
      <vt:lpstr>Раздел 6. Результат «подуслуги»</vt:lpstr>
      <vt:lpstr>Слайд 25</vt:lpstr>
      <vt:lpstr>Слайд 26</vt:lpstr>
      <vt:lpstr>Слайд 27</vt:lpstr>
      <vt:lpstr>Слайд 28</vt:lpstr>
      <vt:lpstr>Слайд 29</vt:lpstr>
      <vt:lpstr>Раздел 7. Технологические процессы  предоставления «подуслуги»</vt:lpstr>
      <vt:lpstr>Слайд 31</vt:lpstr>
      <vt:lpstr>Раздел 8. Особенности предоставления «подуслуги»  в электронной форме</vt:lpstr>
      <vt:lpstr>контакты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2014-03-16T18:37:39Z</dcterms:created>
  <dcterms:modified xsi:type="dcterms:W3CDTF">2017-10-19T16:03:23Z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TC029223919991</vt:lpwstr>
  </property>
</Properties>
</file>